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11"/>
  </p:notesMasterIdLst>
  <p:sldIdLst>
    <p:sldId id="257" r:id="rId2"/>
    <p:sldId id="277" r:id="rId3"/>
    <p:sldId id="260" r:id="rId4"/>
    <p:sldId id="272" r:id="rId5"/>
    <p:sldId id="278" r:id="rId6"/>
    <p:sldId id="280" r:id="rId7"/>
    <p:sldId id="269" r:id="rId8"/>
    <p:sldId id="281" r:id="rId9"/>
    <p:sldId id="282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3" autoAdjust="0"/>
    <p:restoredTop sz="94629" autoAdjust="0"/>
  </p:normalViewPr>
  <p:slideViewPr>
    <p:cSldViewPr>
      <p:cViewPr>
        <p:scale>
          <a:sx n="75" d="100"/>
          <a:sy n="75" d="100"/>
        </p:scale>
        <p:origin x="-2256" y="-8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g"/><Relationship Id="rId1" Type="http://schemas.openxmlformats.org/officeDocument/2006/relationships/image" Target="../media/image34.jpeg"/><Relationship Id="rId2" Type="http://schemas.openxmlformats.org/officeDocument/2006/relationships/image" Target="../media/image3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g"/><Relationship Id="rId1" Type="http://schemas.openxmlformats.org/officeDocument/2006/relationships/image" Target="../media/image34.jpeg"/><Relationship Id="rId2" Type="http://schemas.openxmlformats.org/officeDocument/2006/relationships/image" Target="../media/image3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D266A7-4E45-43AC-BFF8-6E2083416EED}" type="doc">
      <dgm:prSet loTypeId="urn:microsoft.com/office/officeart/2011/layout/RadialPictureList" loCatId="officeonline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fr-FR"/>
        </a:p>
      </dgm:t>
    </dgm:pt>
    <dgm:pt modelId="{FBA7CA4B-ADCD-4C0D-8E97-66A0E85314E6}">
      <dgm:prSet phldrT="[Texte]"/>
      <dgm:spPr>
        <a:solidFill>
          <a:schemeClr val="accent1">
            <a:lumMod val="75000"/>
            <a:alpha val="90000"/>
          </a:schemeClr>
        </a:solidFill>
      </dgm:spPr>
      <dgm:t>
        <a:bodyPr/>
        <a:lstStyle/>
        <a:p>
          <a:r>
            <a:rPr lang="fr-FR" dirty="0" smtClean="0">
              <a:latin typeface="Tw Cen MT" pitchFamily="34" charset="0"/>
            </a:rPr>
            <a:t>SYSTÈMES DE SYSTÈMES</a:t>
          </a:r>
          <a:endParaRPr lang="fr-FR" dirty="0"/>
        </a:p>
      </dgm:t>
    </dgm:pt>
    <dgm:pt modelId="{68B965CD-A14C-437B-9218-A79F6F0AD512}" type="parTrans" cxnId="{A4BC6A74-CE9C-4767-B5E9-614568DF9E53}">
      <dgm:prSet/>
      <dgm:spPr/>
      <dgm:t>
        <a:bodyPr/>
        <a:lstStyle/>
        <a:p>
          <a:endParaRPr lang="fr-FR"/>
        </a:p>
      </dgm:t>
    </dgm:pt>
    <dgm:pt modelId="{A96D8828-98FD-4D97-8820-7CF46403757D}" type="sibTrans" cxnId="{A4BC6A74-CE9C-4767-B5E9-614568DF9E53}">
      <dgm:prSet/>
      <dgm:spPr/>
      <dgm:t>
        <a:bodyPr/>
        <a:lstStyle/>
        <a:p>
          <a:endParaRPr lang="fr-FR"/>
        </a:p>
      </dgm:t>
    </dgm:pt>
    <dgm:pt modelId="{E47E5485-EB5C-49E7-AC63-D0F93822F310}">
      <dgm:prSet phldrT="[Texte]" custT="1"/>
      <dgm:spPr/>
      <dgm:t>
        <a:bodyPr/>
        <a:lstStyle/>
        <a:p>
          <a:pPr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fr-FR" sz="1600" b="1" dirty="0" smtClean="0">
              <a:solidFill>
                <a:schemeClr val="tx2">
                  <a:lumMod val="75000"/>
                </a:schemeClr>
              </a:solidFill>
              <a:latin typeface="Arial Narrow" pitchFamily="34" charset="0"/>
            </a:rPr>
            <a:t>MANUFACTURING AVANCE</a:t>
          </a:r>
        </a:p>
      </dgm:t>
    </dgm:pt>
    <dgm:pt modelId="{11D02DC1-6790-4ABA-BDC5-7BC0D46E6C6E}" type="parTrans" cxnId="{0BEDA4EE-AC91-4540-9781-F4E33FF668F3}">
      <dgm:prSet/>
      <dgm:spPr/>
      <dgm:t>
        <a:bodyPr/>
        <a:lstStyle/>
        <a:p>
          <a:endParaRPr lang="fr-FR"/>
        </a:p>
      </dgm:t>
    </dgm:pt>
    <dgm:pt modelId="{C9E76441-DB07-4A29-BC7E-71CCF425CB82}" type="sibTrans" cxnId="{0BEDA4EE-AC91-4540-9781-F4E33FF668F3}">
      <dgm:prSet/>
      <dgm:spPr/>
      <dgm:t>
        <a:bodyPr/>
        <a:lstStyle/>
        <a:p>
          <a:endParaRPr lang="fr-FR"/>
        </a:p>
      </dgm:t>
    </dgm:pt>
    <dgm:pt modelId="{DDE19BC2-4E1A-4A93-B9A0-55377929423F}">
      <dgm:prSet phldrT="[Texte]" custT="1"/>
      <dgm:spPr/>
      <dgm:t>
        <a:bodyPr/>
        <a:lstStyle/>
        <a:p>
          <a:r>
            <a:rPr lang="fr-FR" sz="1600" b="1" dirty="0" smtClean="0">
              <a:solidFill>
                <a:schemeClr val="accent2">
                  <a:lumMod val="75000"/>
                </a:schemeClr>
              </a:solidFill>
              <a:latin typeface="Arial Narrow" pitchFamily="34" charset="0"/>
            </a:rPr>
            <a:t>SYSTÈMES EMBARQUÉS</a:t>
          </a:r>
        </a:p>
      </dgm:t>
    </dgm:pt>
    <dgm:pt modelId="{A83A0022-DCA2-4BAB-831F-1FBFDDC45E2A}" type="parTrans" cxnId="{7B99335D-4C49-4544-A28D-F0DFF0AECFD8}">
      <dgm:prSet/>
      <dgm:spPr/>
      <dgm:t>
        <a:bodyPr/>
        <a:lstStyle/>
        <a:p>
          <a:endParaRPr lang="fr-FR"/>
        </a:p>
      </dgm:t>
    </dgm:pt>
    <dgm:pt modelId="{A20F2692-8ED5-40FD-AB88-0337D644CEB7}" type="sibTrans" cxnId="{7B99335D-4C49-4544-A28D-F0DFF0AECFD8}">
      <dgm:prSet/>
      <dgm:spPr/>
      <dgm:t>
        <a:bodyPr/>
        <a:lstStyle/>
        <a:p>
          <a:endParaRPr lang="fr-FR"/>
        </a:p>
      </dgm:t>
    </dgm:pt>
    <dgm:pt modelId="{2DBBF058-D647-47A5-BC0B-E8E766D425A9}">
      <dgm:prSet phldrT="[Texte]" custT="1"/>
      <dgm:spPr/>
      <dgm:t>
        <a:bodyPr/>
        <a:lstStyle/>
        <a:p>
          <a:pPr marL="180975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400" dirty="0" smtClean="0">
              <a:latin typeface="Arial Narrow" pitchFamily="34" charset="0"/>
            </a:rPr>
            <a:t> Robotique</a:t>
          </a:r>
          <a:endParaRPr lang="fr-FR" sz="1400" dirty="0">
            <a:latin typeface="Arial Narrow" pitchFamily="34" charset="0"/>
          </a:endParaRPr>
        </a:p>
      </dgm:t>
    </dgm:pt>
    <dgm:pt modelId="{E9F1D6AD-5B6D-421E-B35C-979D5B638425}" type="parTrans" cxnId="{7F59BCC8-0905-48C2-BF81-13336AC3A9DC}">
      <dgm:prSet/>
      <dgm:spPr/>
      <dgm:t>
        <a:bodyPr/>
        <a:lstStyle/>
        <a:p>
          <a:endParaRPr lang="fr-FR"/>
        </a:p>
      </dgm:t>
    </dgm:pt>
    <dgm:pt modelId="{37F17AE6-7AC0-4BB6-B650-3E9527287B29}" type="sibTrans" cxnId="{7F59BCC8-0905-48C2-BF81-13336AC3A9DC}">
      <dgm:prSet/>
      <dgm:spPr/>
      <dgm:t>
        <a:bodyPr/>
        <a:lstStyle/>
        <a:p>
          <a:endParaRPr lang="fr-FR"/>
        </a:p>
      </dgm:t>
    </dgm:pt>
    <dgm:pt modelId="{A0855F11-8247-4F73-90EA-6D577D1555B1}">
      <dgm:prSet phldrT="[Texte]" custT="1"/>
      <dgm:spPr/>
      <dgm:t>
        <a:bodyPr/>
        <a:lstStyle/>
        <a:p>
          <a:pPr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fr-FR" sz="1600" b="1" dirty="0" smtClean="0">
              <a:solidFill>
                <a:srgbClr val="6EA92D"/>
              </a:solidFill>
              <a:latin typeface="Arial Narrow" pitchFamily="34" charset="0"/>
            </a:rPr>
            <a:t>INTELLIGENCE AMBIANTE</a:t>
          </a:r>
        </a:p>
      </dgm:t>
    </dgm:pt>
    <dgm:pt modelId="{9BDC4B02-37DD-482D-AD5A-4DA9BC591E05}" type="sibTrans" cxnId="{573308B5-5324-438C-B89F-5E6AB9693A16}">
      <dgm:prSet/>
      <dgm:spPr/>
      <dgm:t>
        <a:bodyPr/>
        <a:lstStyle/>
        <a:p>
          <a:endParaRPr lang="fr-FR"/>
        </a:p>
      </dgm:t>
    </dgm:pt>
    <dgm:pt modelId="{0EB4DD04-7DFC-429D-AB2D-13ECA173B224}" type="parTrans" cxnId="{573308B5-5324-438C-B89F-5E6AB9693A16}">
      <dgm:prSet/>
      <dgm:spPr/>
      <dgm:t>
        <a:bodyPr/>
        <a:lstStyle/>
        <a:p>
          <a:endParaRPr lang="fr-FR"/>
        </a:p>
      </dgm:t>
    </dgm:pt>
    <dgm:pt modelId="{E7BB05D7-0252-48ED-BC50-B9729B45FFDE}">
      <dgm:prSet phldrT="[Texte]" custT="1"/>
      <dgm:spPr/>
      <dgm:t>
        <a:bodyPr/>
        <a:lstStyle/>
        <a:p>
          <a:pPr marL="180975" indent="0"/>
          <a:r>
            <a:rPr lang="fr-FR" sz="1400" dirty="0" smtClean="0">
              <a:latin typeface="Arial Narrow" pitchFamily="34" charset="0"/>
            </a:rPr>
            <a:t> Ingénierie logicielle</a:t>
          </a:r>
        </a:p>
      </dgm:t>
    </dgm:pt>
    <dgm:pt modelId="{74624323-8175-403B-80BA-D707D0B5F934}" type="parTrans" cxnId="{0D34B422-C5E5-44E4-B6A3-5CC4C47BF469}">
      <dgm:prSet/>
      <dgm:spPr/>
      <dgm:t>
        <a:bodyPr/>
        <a:lstStyle/>
        <a:p>
          <a:endParaRPr lang="fr-FR"/>
        </a:p>
      </dgm:t>
    </dgm:pt>
    <dgm:pt modelId="{18A5F066-B757-4578-BBDF-D0D99B634F4D}" type="sibTrans" cxnId="{0D34B422-C5E5-44E4-B6A3-5CC4C47BF469}">
      <dgm:prSet/>
      <dgm:spPr/>
      <dgm:t>
        <a:bodyPr/>
        <a:lstStyle/>
        <a:p>
          <a:endParaRPr lang="fr-FR"/>
        </a:p>
      </dgm:t>
    </dgm:pt>
    <dgm:pt modelId="{286DE6A0-8831-4EB9-9CB9-B89E881D1928}">
      <dgm:prSet phldrT="[Texte]" custT="1"/>
      <dgm:spPr/>
      <dgm:t>
        <a:bodyPr/>
        <a:lstStyle/>
        <a:p>
          <a:pPr marL="180975" indent="0"/>
          <a:r>
            <a:rPr lang="fr-FR" sz="16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rPr>
            <a:t>MAÎTRISE DES RAYONNEMENTS IONISANTS POUR LA SANTÉ</a:t>
          </a:r>
          <a:endParaRPr lang="fr-FR" sz="1600" b="1" dirty="0">
            <a:solidFill>
              <a:schemeClr val="tx2">
                <a:lumMod val="60000"/>
                <a:lumOff val="40000"/>
              </a:schemeClr>
            </a:solidFill>
            <a:latin typeface="Arial Narrow" pitchFamily="34" charset="0"/>
          </a:endParaRPr>
        </a:p>
      </dgm:t>
    </dgm:pt>
    <dgm:pt modelId="{2B1614FD-3E54-4B64-874F-A650BDDD8B60}" type="parTrans" cxnId="{56AAC437-94AD-4575-BEA7-B20F6C3A1D11}">
      <dgm:prSet/>
      <dgm:spPr/>
      <dgm:t>
        <a:bodyPr/>
        <a:lstStyle/>
        <a:p>
          <a:endParaRPr lang="fr-FR"/>
        </a:p>
      </dgm:t>
    </dgm:pt>
    <dgm:pt modelId="{AEBF18FA-8E90-4DCE-B9B3-AF952EFDF42C}" type="sibTrans" cxnId="{56AAC437-94AD-4575-BEA7-B20F6C3A1D11}">
      <dgm:prSet/>
      <dgm:spPr/>
      <dgm:t>
        <a:bodyPr/>
        <a:lstStyle/>
        <a:p>
          <a:endParaRPr lang="fr-FR"/>
        </a:p>
      </dgm:t>
    </dgm:pt>
    <dgm:pt modelId="{E013DFCA-C70E-4508-9D48-A89745EB4B86}">
      <dgm:prSet custT="1"/>
      <dgm:spPr/>
      <dgm:t>
        <a:bodyPr/>
        <a:lstStyle/>
        <a:p>
          <a:pPr marL="180975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400" dirty="0" smtClean="0">
              <a:latin typeface="Arial Narrow" pitchFamily="34" charset="0"/>
            </a:rPr>
            <a:t> Communication et interfaces </a:t>
          </a:r>
        </a:p>
      </dgm:t>
    </dgm:pt>
    <dgm:pt modelId="{57146911-2F5B-4C00-96FE-C4BC2CC8C9BF}" type="parTrans" cxnId="{92A11D83-089C-4C70-84B6-5ADE7F2AEEFC}">
      <dgm:prSet/>
      <dgm:spPr/>
      <dgm:t>
        <a:bodyPr/>
        <a:lstStyle/>
        <a:p>
          <a:endParaRPr lang="fr-FR"/>
        </a:p>
      </dgm:t>
    </dgm:pt>
    <dgm:pt modelId="{1B3F01D5-37EE-4C66-847E-BDF7B7974E59}" type="sibTrans" cxnId="{92A11D83-089C-4C70-84B6-5ADE7F2AEEFC}">
      <dgm:prSet/>
      <dgm:spPr/>
      <dgm:t>
        <a:bodyPr/>
        <a:lstStyle/>
        <a:p>
          <a:endParaRPr lang="fr-FR"/>
        </a:p>
      </dgm:t>
    </dgm:pt>
    <dgm:pt modelId="{971FDD9F-1680-46D8-9D9B-35D26EBDEA35}">
      <dgm:prSet custT="1"/>
      <dgm:spPr/>
      <dgm:t>
        <a:bodyPr/>
        <a:lstStyle/>
        <a:p>
          <a:pPr marL="180975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400" dirty="0" smtClean="0">
              <a:latin typeface="Arial Narrow" pitchFamily="34" charset="0"/>
            </a:rPr>
            <a:t>Traitements de données et multimédia</a:t>
          </a:r>
          <a:endParaRPr lang="fr-FR" sz="1400" dirty="0">
            <a:latin typeface="Arial Narrow" pitchFamily="34" charset="0"/>
          </a:endParaRPr>
        </a:p>
      </dgm:t>
    </dgm:pt>
    <dgm:pt modelId="{9189483B-E5C9-4A36-BBD3-BBA43FC35AD3}" type="parTrans" cxnId="{0181A7EE-A725-41A3-8375-D1B22114A414}">
      <dgm:prSet/>
      <dgm:spPr/>
      <dgm:t>
        <a:bodyPr/>
        <a:lstStyle/>
        <a:p>
          <a:endParaRPr lang="fr-FR"/>
        </a:p>
      </dgm:t>
    </dgm:pt>
    <dgm:pt modelId="{2FAFA422-4D83-4140-8066-ED50C135A308}" type="sibTrans" cxnId="{0181A7EE-A725-41A3-8375-D1B22114A414}">
      <dgm:prSet/>
      <dgm:spPr/>
      <dgm:t>
        <a:bodyPr/>
        <a:lstStyle/>
        <a:p>
          <a:endParaRPr lang="fr-FR"/>
        </a:p>
      </dgm:t>
    </dgm:pt>
    <dgm:pt modelId="{63F5B7EB-401B-4867-8D4E-72384014B065}">
      <dgm:prSet custT="1"/>
      <dgm:spPr/>
      <dgm:t>
        <a:bodyPr/>
        <a:lstStyle/>
        <a:p>
          <a:pPr marL="180975" indent="0"/>
          <a:r>
            <a:rPr lang="fr-FR" sz="1400" dirty="0" smtClean="0">
              <a:latin typeface="Arial Narrow" pitchFamily="34" charset="0"/>
            </a:rPr>
            <a:t>Conception systèmes HW/SW</a:t>
          </a:r>
        </a:p>
      </dgm:t>
    </dgm:pt>
    <dgm:pt modelId="{5081D07B-268A-4457-BB26-979D329D0E78}" type="parTrans" cxnId="{1722C25D-5C17-4EAE-86EE-B88C17052065}">
      <dgm:prSet/>
      <dgm:spPr/>
      <dgm:t>
        <a:bodyPr/>
        <a:lstStyle/>
        <a:p>
          <a:endParaRPr lang="fr-FR"/>
        </a:p>
      </dgm:t>
    </dgm:pt>
    <dgm:pt modelId="{6889636A-AFB1-4E7C-9F57-09749B2EBDF4}" type="sibTrans" cxnId="{1722C25D-5C17-4EAE-86EE-B88C17052065}">
      <dgm:prSet/>
      <dgm:spPr/>
      <dgm:t>
        <a:bodyPr/>
        <a:lstStyle/>
        <a:p>
          <a:endParaRPr lang="fr-FR"/>
        </a:p>
      </dgm:t>
    </dgm:pt>
    <dgm:pt modelId="{EC8AD30D-89D5-42B2-A5E6-03B430EFD63A}">
      <dgm:prSet custT="1"/>
      <dgm:spPr/>
      <dgm:t>
        <a:bodyPr/>
        <a:lstStyle/>
        <a:p>
          <a:pPr marL="180975" indent="0"/>
          <a:r>
            <a:rPr lang="fr-FR" sz="1400" dirty="0" smtClean="0">
              <a:latin typeface="Arial Narrow" pitchFamily="34" charset="0"/>
            </a:rPr>
            <a:t>Architectures de calcul</a:t>
          </a:r>
        </a:p>
      </dgm:t>
    </dgm:pt>
    <dgm:pt modelId="{0DDA03FC-43D0-4731-ADBD-8981DA344585}" type="parTrans" cxnId="{6434DA8F-AE98-44BE-9C36-16B260CB0C62}">
      <dgm:prSet/>
      <dgm:spPr/>
      <dgm:t>
        <a:bodyPr/>
        <a:lstStyle/>
        <a:p>
          <a:endParaRPr lang="fr-FR"/>
        </a:p>
      </dgm:t>
    </dgm:pt>
    <dgm:pt modelId="{157828E2-7A46-4484-A8CF-791101F63FB3}" type="sibTrans" cxnId="{6434DA8F-AE98-44BE-9C36-16B260CB0C62}">
      <dgm:prSet/>
      <dgm:spPr/>
      <dgm:t>
        <a:bodyPr/>
        <a:lstStyle/>
        <a:p>
          <a:endParaRPr lang="fr-FR"/>
        </a:p>
      </dgm:t>
    </dgm:pt>
    <dgm:pt modelId="{42CA7BDA-44BE-44FB-AFF5-1C5BE48EB5A6}">
      <dgm:prSet custT="1"/>
      <dgm:spPr/>
      <dgm:t>
        <a:bodyPr/>
        <a:lstStyle/>
        <a:p>
          <a:pPr marL="180975" indent="0"/>
          <a:r>
            <a:rPr lang="fr-FR" sz="1400" dirty="0" smtClean="0">
              <a:latin typeface="Arial Narrow" pitchFamily="34" charset="0"/>
            </a:rPr>
            <a:t>Sûreté, sécurité et fiabilité</a:t>
          </a:r>
          <a:endParaRPr lang="fr-FR" sz="1400" dirty="0">
            <a:latin typeface="Arial Narrow" pitchFamily="34" charset="0"/>
          </a:endParaRPr>
        </a:p>
      </dgm:t>
    </dgm:pt>
    <dgm:pt modelId="{7820AEFD-C4BB-41AA-A0C9-5CC5552780B6}" type="parTrans" cxnId="{C5F84B6F-9262-4236-9E6E-CB87A2B8B19E}">
      <dgm:prSet/>
      <dgm:spPr/>
      <dgm:t>
        <a:bodyPr/>
        <a:lstStyle/>
        <a:p>
          <a:endParaRPr lang="fr-FR"/>
        </a:p>
      </dgm:t>
    </dgm:pt>
    <dgm:pt modelId="{E99F5525-7C25-4AD2-8F7C-4279AB1B0611}" type="sibTrans" cxnId="{C5F84B6F-9262-4236-9E6E-CB87A2B8B19E}">
      <dgm:prSet/>
      <dgm:spPr/>
      <dgm:t>
        <a:bodyPr/>
        <a:lstStyle/>
        <a:p>
          <a:endParaRPr lang="fr-FR"/>
        </a:p>
      </dgm:t>
    </dgm:pt>
    <dgm:pt modelId="{28BA7083-0A55-49FA-8117-DC7E9F2C4BB2}">
      <dgm:prSet phldrT="[Texte]" custT="1"/>
      <dgm:spPr/>
      <dgm:t>
        <a:bodyPr/>
        <a:lstStyle/>
        <a:p>
          <a:pPr marL="180975" indent="0"/>
          <a:r>
            <a:rPr lang="fr-FR" sz="1400" dirty="0" smtClean="0">
              <a:latin typeface="Arial Narrow" pitchFamily="34" charset="0"/>
            </a:rPr>
            <a:t>Métrologie de la dose</a:t>
          </a:r>
          <a:endParaRPr lang="fr-FR" sz="1400" dirty="0">
            <a:latin typeface="Arial Narrow" pitchFamily="34" charset="0"/>
          </a:endParaRPr>
        </a:p>
      </dgm:t>
    </dgm:pt>
    <dgm:pt modelId="{460708A2-5948-49FE-8DBD-1A4E723C6199}" type="parTrans" cxnId="{F78AB514-9B8F-4CAF-BFFA-69764C54F688}">
      <dgm:prSet/>
      <dgm:spPr/>
      <dgm:t>
        <a:bodyPr/>
        <a:lstStyle/>
        <a:p>
          <a:endParaRPr lang="fr-FR"/>
        </a:p>
      </dgm:t>
    </dgm:pt>
    <dgm:pt modelId="{AA214A81-B32B-49C1-9C52-3842F21980AD}" type="sibTrans" cxnId="{F78AB514-9B8F-4CAF-BFFA-69764C54F688}">
      <dgm:prSet/>
      <dgm:spPr/>
      <dgm:t>
        <a:bodyPr/>
        <a:lstStyle/>
        <a:p>
          <a:endParaRPr lang="fr-FR"/>
        </a:p>
      </dgm:t>
    </dgm:pt>
    <dgm:pt modelId="{188B79BE-7307-4E6B-8534-DAF25BA65FAD}">
      <dgm:prSet custT="1"/>
      <dgm:spPr/>
      <dgm:t>
        <a:bodyPr/>
        <a:lstStyle/>
        <a:p>
          <a:pPr marL="180975" indent="0"/>
          <a:r>
            <a:rPr lang="fr-FR" sz="1400" dirty="0" smtClean="0">
              <a:latin typeface="Arial Narrow" pitchFamily="34" charset="0"/>
            </a:rPr>
            <a:t>Modélisation et simulation</a:t>
          </a:r>
          <a:endParaRPr lang="fr-FR" sz="1400" dirty="0">
            <a:latin typeface="Arial Narrow" pitchFamily="34" charset="0"/>
          </a:endParaRPr>
        </a:p>
      </dgm:t>
    </dgm:pt>
    <dgm:pt modelId="{0D710061-AEBC-4F0B-80D3-2F9CC90070F5}" type="parTrans" cxnId="{EE14E7F2-A6AA-447B-B76D-A3E96FF3C69C}">
      <dgm:prSet/>
      <dgm:spPr/>
      <dgm:t>
        <a:bodyPr/>
        <a:lstStyle/>
        <a:p>
          <a:endParaRPr lang="fr-FR"/>
        </a:p>
      </dgm:t>
    </dgm:pt>
    <dgm:pt modelId="{9449B38F-B3E1-41E8-8146-46CD9053F55F}" type="sibTrans" cxnId="{EE14E7F2-A6AA-447B-B76D-A3E96FF3C69C}">
      <dgm:prSet/>
      <dgm:spPr/>
      <dgm:t>
        <a:bodyPr/>
        <a:lstStyle/>
        <a:p>
          <a:endParaRPr lang="fr-FR"/>
        </a:p>
      </dgm:t>
    </dgm:pt>
    <dgm:pt modelId="{04BC8ADC-0A5E-41C7-B79B-D97B67524001}">
      <dgm:prSet phldrT="[Texte]" custT="1"/>
      <dgm:spPr/>
      <dgm:t>
        <a:bodyPr/>
        <a:lstStyle/>
        <a:p>
          <a:pPr marL="180975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400" dirty="0" smtClean="0">
              <a:latin typeface="Arial Narrow" pitchFamily="34" charset="0"/>
            </a:rPr>
            <a:t> Réalité virtuelle</a:t>
          </a:r>
          <a:endParaRPr lang="fr-FR" sz="1400" dirty="0">
            <a:latin typeface="Arial Narrow" pitchFamily="34" charset="0"/>
          </a:endParaRPr>
        </a:p>
      </dgm:t>
    </dgm:pt>
    <dgm:pt modelId="{8E415600-DDBD-4935-89DA-54B45DD82EE6}" type="parTrans" cxnId="{EF38626D-E3D8-4150-B7B3-6B4335B3F3C4}">
      <dgm:prSet/>
      <dgm:spPr/>
      <dgm:t>
        <a:bodyPr/>
        <a:lstStyle/>
        <a:p>
          <a:endParaRPr lang="fr-FR"/>
        </a:p>
      </dgm:t>
    </dgm:pt>
    <dgm:pt modelId="{F102AC0B-39CC-4350-B51F-56FE4ADB8719}" type="sibTrans" cxnId="{EF38626D-E3D8-4150-B7B3-6B4335B3F3C4}">
      <dgm:prSet/>
      <dgm:spPr/>
      <dgm:t>
        <a:bodyPr/>
        <a:lstStyle/>
        <a:p>
          <a:endParaRPr lang="fr-FR"/>
        </a:p>
      </dgm:t>
    </dgm:pt>
    <dgm:pt modelId="{C5C6E5F4-DEA1-49B8-8118-D413103A669C}">
      <dgm:prSet phldrT="[Texte]" custT="1"/>
      <dgm:spPr/>
      <dgm:t>
        <a:bodyPr/>
        <a:lstStyle/>
        <a:p>
          <a:pPr marL="180975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400" dirty="0" smtClean="0">
              <a:latin typeface="Arial Narrow" pitchFamily="34" charset="0"/>
            </a:rPr>
            <a:t> Contrôle non destructif</a:t>
          </a:r>
        </a:p>
      </dgm:t>
    </dgm:pt>
    <dgm:pt modelId="{4ECFAA77-8811-42AE-AFA2-5641D3CC5948}" type="parTrans" cxnId="{1A777B2F-03A6-4470-B04B-05AE4195F311}">
      <dgm:prSet/>
      <dgm:spPr/>
      <dgm:t>
        <a:bodyPr/>
        <a:lstStyle/>
        <a:p>
          <a:endParaRPr lang="fr-FR"/>
        </a:p>
      </dgm:t>
    </dgm:pt>
    <dgm:pt modelId="{C8A47D7C-401B-4DF3-AC61-040704A603CE}" type="sibTrans" cxnId="{1A777B2F-03A6-4470-B04B-05AE4195F311}">
      <dgm:prSet/>
      <dgm:spPr/>
      <dgm:t>
        <a:bodyPr/>
        <a:lstStyle/>
        <a:p>
          <a:endParaRPr lang="fr-FR"/>
        </a:p>
      </dgm:t>
    </dgm:pt>
    <dgm:pt modelId="{C8FA2652-F071-4C11-A055-91E23C6A6B08}">
      <dgm:prSet phldrT="[Texte]" custT="1"/>
      <dgm:spPr/>
      <dgm:t>
        <a:bodyPr/>
        <a:lstStyle/>
        <a:p>
          <a:pPr marL="180975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400" dirty="0" smtClean="0">
              <a:latin typeface="Arial Narrow" pitchFamily="34" charset="0"/>
            </a:rPr>
            <a:t> Instrumentation, métrologie</a:t>
          </a:r>
        </a:p>
      </dgm:t>
    </dgm:pt>
    <dgm:pt modelId="{08DB5114-6DB8-4979-BA42-A0D069FF7393}" type="parTrans" cxnId="{5D709BC1-8B66-4B38-862E-29F061D0111E}">
      <dgm:prSet/>
      <dgm:spPr/>
      <dgm:t>
        <a:bodyPr/>
        <a:lstStyle/>
        <a:p>
          <a:endParaRPr lang="fr-FR"/>
        </a:p>
      </dgm:t>
    </dgm:pt>
    <dgm:pt modelId="{9E253BE7-99C0-4D9B-B130-0F58DC3E4BD2}" type="sibTrans" cxnId="{5D709BC1-8B66-4B38-862E-29F061D0111E}">
      <dgm:prSet/>
      <dgm:spPr/>
      <dgm:t>
        <a:bodyPr/>
        <a:lstStyle/>
        <a:p>
          <a:endParaRPr lang="fr-FR"/>
        </a:p>
      </dgm:t>
    </dgm:pt>
    <dgm:pt modelId="{0A46B2B0-5678-4959-A73A-7C64323571A8}">
      <dgm:prSet phldrT="[Texte]" custT="1"/>
      <dgm:spPr/>
      <dgm:t>
        <a:bodyPr/>
        <a:lstStyle/>
        <a:p>
          <a:pPr marL="180975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400" dirty="0" smtClean="0">
              <a:latin typeface="Arial Narrow" pitchFamily="34" charset="0"/>
            </a:rPr>
            <a:t> Capteurs et traitement du signal</a:t>
          </a:r>
          <a:endParaRPr lang="fr-FR" sz="1400" dirty="0">
            <a:latin typeface="Arial Narrow" pitchFamily="34" charset="0"/>
          </a:endParaRPr>
        </a:p>
      </dgm:t>
    </dgm:pt>
    <dgm:pt modelId="{67E5F814-8A01-46CF-8788-64DF57C1A29E}" type="sibTrans" cxnId="{9D852D63-77A3-46DB-8B47-E11F9C48AAD8}">
      <dgm:prSet/>
      <dgm:spPr/>
      <dgm:t>
        <a:bodyPr/>
        <a:lstStyle/>
        <a:p>
          <a:endParaRPr lang="fr-FR"/>
        </a:p>
      </dgm:t>
    </dgm:pt>
    <dgm:pt modelId="{C3BCB0F4-4504-40DE-911E-C04EF91D7C74}" type="parTrans" cxnId="{9D852D63-77A3-46DB-8B47-E11F9C48AAD8}">
      <dgm:prSet/>
      <dgm:spPr/>
      <dgm:t>
        <a:bodyPr/>
        <a:lstStyle/>
        <a:p>
          <a:endParaRPr lang="fr-FR"/>
        </a:p>
      </dgm:t>
    </dgm:pt>
    <dgm:pt modelId="{F62C4073-FE75-4D87-A03E-3E64CFD241AE}" type="pres">
      <dgm:prSet presAssocID="{F5D266A7-4E45-43AC-BFF8-6E2083416EED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003CBDA7-FF9A-42DA-BEBC-FFC0712FF8EC}" type="pres">
      <dgm:prSet presAssocID="{FBA7CA4B-ADCD-4C0D-8E97-66A0E85314E6}" presName="Parent" presStyleLbl="node1" presStyleIdx="0" presStyleCnt="2" custLinFactNeighborX="-21554">
        <dgm:presLayoutVars>
          <dgm:chMax val="4"/>
          <dgm:chPref val="3"/>
        </dgm:presLayoutVars>
      </dgm:prSet>
      <dgm:spPr/>
      <dgm:t>
        <a:bodyPr/>
        <a:lstStyle/>
        <a:p>
          <a:endParaRPr lang="fr-FR"/>
        </a:p>
      </dgm:t>
    </dgm:pt>
    <dgm:pt modelId="{CA860ED7-AC06-4F93-B146-22D6BFD2DAC7}" type="pres">
      <dgm:prSet presAssocID="{E47E5485-EB5C-49E7-AC63-D0F93822F310}" presName="Accent" presStyleLbl="node1" presStyleIdx="1" presStyleCnt="2" custLinFactNeighborX="-10691"/>
      <dgm:spPr/>
      <dgm:t>
        <a:bodyPr/>
        <a:lstStyle/>
        <a:p>
          <a:endParaRPr lang="fr-FR"/>
        </a:p>
      </dgm:t>
    </dgm:pt>
    <dgm:pt modelId="{4C02A9D8-9E2E-4ADA-A83E-485B658C868F}" type="pres">
      <dgm:prSet presAssocID="{E47E5485-EB5C-49E7-AC63-D0F93822F310}" presName="Image1" presStyleLbl="fgImgPlace1" presStyleIdx="0" presStyleCnt="4" custScaleX="106486" custLinFactNeighborX="-47286" custLinFactNeighborY="-745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fr-FR"/>
        </a:p>
      </dgm:t>
    </dgm:pt>
    <dgm:pt modelId="{8B8BA0AF-4386-416A-B9EF-EB89961FEAC7}" type="pres">
      <dgm:prSet presAssocID="{E47E5485-EB5C-49E7-AC63-D0F93822F310}" presName="Child1" presStyleLbl="revTx" presStyleIdx="0" presStyleCnt="4" custAng="0" custScaleX="214109" custScaleY="91733" custLinFactNeighborX="25193" custLinFactNeighborY="-54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DB51DA2-2699-4729-84BE-6972DBBF90B8}" type="pres">
      <dgm:prSet presAssocID="{DDE19BC2-4E1A-4A93-B9A0-55377929423F}" presName="Image2" presStyleCnt="0"/>
      <dgm:spPr/>
      <dgm:t>
        <a:bodyPr/>
        <a:lstStyle/>
        <a:p>
          <a:endParaRPr lang="fr-FR"/>
        </a:p>
      </dgm:t>
    </dgm:pt>
    <dgm:pt modelId="{CB8D0B2A-1E06-4D76-9D82-D5A1456ED45B}" type="pres">
      <dgm:prSet presAssocID="{DDE19BC2-4E1A-4A93-B9A0-55377929423F}" presName="Image" presStyleLbl="fgImgPlace1" presStyleIdx="1" presStyleCnt="4" custLinFactNeighborX="-46318" custLinFactNeighborY="728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fr-FR"/>
        </a:p>
      </dgm:t>
    </dgm:pt>
    <dgm:pt modelId="{EE0EA39D-5A2F-4D8B-9EA2-CF6A319FB5D8}" type="pres">
      <dgm:prSet presAssocID="{DDE19BC2-4E1A-4A93-B9A0-55377929423F}" presName="Child2" presStyleLbl="revTx" presStyleIdx="1" presStyleCnt="4" custScaleX="155149" custLinFactNeighborX="-14406" custLinFactNeighborY="74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693F132-99C8-47F3-9919-22084C12DD7B}" type="pres">
      <dgm:prSet presAssocID="{A0855F11-8247-4F73-90EA-6D577D1555B1}" presName="Image3" presStyleCnt="0"/>
      <dgm:spPr/>
      <dgm:t>
        <a:bodyPr/>
        <a:lstStyle/>
        <a:p>
          <a:endParaRPr lang="fr-FR"/>
        </a:p>
      </dgm:t>
    </dgm:pt>
    <dgm:pt modelId="{DA755A69-0B6C-40FA-A16A-1E09BA94F69A}" type="pres">
      <dgm:prSet presAssocID="{A0855F11-8247-4F73-90EA-6D577D1555B1}" presName="Image" presStyleLbl="fgImgPlace1" presStyleIdx="2" presStyleCnt="4" custLinFactNeighborX="-40094" custLinFactNeighborY="-1281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solidFill>
            <a:srgbClr val="7ABC32"/>
          </a:solidFill>
        </a:ln>
      </dgm:spPr>
      <dgm:t>
        <a:bodyPr/>
        <a:lstStyle/>
        <a:p>
          <a:endParaRPr lang="fr-FR"/>
        </a:p>
      </dgm:t>
    </dgm:pt>
    <dgm:pt modelId="{9C184F11-6BC2-4EF1-8405-0FA5C3EF1DEF}" type="pres">
      <dgm:prSet presAssocID="{A0855F11-8247-4F73-90EA-6D577D1555B1}" presName="Child3" presStyleLbl="revTx" presStyleIdx="2" presStyleCnt="4" custScaleX="176035" custScaleY="77728" custLinFactNeighborX="2765" custLinFactNeighborY="-156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9A3FB9-2913-4EB0-95E0-A6A2141AB59C}" type="pres">
      <dgm:prSet presAssocID="{286DE6A0-8831-4EB9-9CB9-B89E881D1928}" presName="Image4" presStyleCnt="0"/>
      <dgm:spPr/>
    </dgm:pt>
    <dgm:pt modelId="{6BB5C797-4704-4D62-954E-FAD47F6751DF}" type="pres">
      <dgm:prSet presAssocID="{286DE6A0-8831-4EB9-9CB9-B89E881D1928}" presName="Image" presStyleLbl="fgImgPlace1" presStyleIdx="3" presStyleCnt="4" custLinFactNeighborX="-35605" custLinFactNeighborY="-564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fr-FR"/>
        </a:p>
      </dgm:t>
    </dgm:pt>
    <dgm:pt modelId="{44A124F6-CD35-4A6F-A9E2-6896EEB5D399}" type="pres">
      <dgm:prSet presAssocID="{286DE6A0-8831-4EB9-9CB9-B89E881D1928}" presName="Child4" presStyleLbl="revTx" presStyleIdx="3" presStyleCnt="4" custScaleX="207940" custScaleY="40162" custLinFactNeighborX="15381" custLinFactNeighborY="-217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722C25D-5C17-4EAE-86EE-B88C17052065}" srcId="{DDE19BC2-4E1A-4A93-B9A0-55377929423F}" destId="{63F5B7EB-401B-4867-8D4E-72384014B065}" srcOrd="1" destOrd="0" parTransId="{5081D07B-268A-4457-BB26-979D329D0E78}" sibTransId="{6889636A-AFB1-4E7C-9F57-09749B2EBDF4}"/>
    <dgm:cxn modelId="{48536997-C8BD-429F-8E9E-81A282C70D72}" type="presOf" srcId="{E7BB05D7-0252-48ED-BC50-B9729B45FFDE}" destId="{EE0EA39D-5A2F-4D8B-9EA2-CF6A319FB5D8}" srcOrd="0" destOrd="1" presId="urn:microsoft.com/office/officeart/2011/layout/RadialPictureList"/>
    <dgm:cxn modelId="{7B99335D-4C49-4544-A28D-F0DFF0AECFD8}" srcId="{FBA7CA4B-ADCD-4C0D-8E97-66A0E85314E6}" destId="{DDE19BC2-4E1A-4A93-B9A0-55377929423F}" srcOrd="1" destOrd="0" parTransId="{A83A0022-DCA2-4BAB-831F-1FBFDDC45E2A}" sibTransId="{A20F2692-8ED5-40FD-AB88-0337D644CEB7}"/>
    <dgm:cxn modelId="{7F59BCC8-0905-48C2-BF81-13336AC3A9DC}" srcId="{E47E5485-EB5C-49E7-AC63-D0F93822F310}" destId="{2DBBF058-D647-47A5-BC0B-E8E766D425A9}" srcOrd="0" destOrd="0" parTransId="{E9F1D6AD-5B6D-421E-B35C-979D5B638425}" sibTransId="{37F17AE6-7AC0-4BB6-B650-3E9527287B29}"/>
    <dgm:cxn modelId="{CA92DFD3-0C32-4C4B-B681-4B5F271C5FE9}" type="presOf" srcId="{28BA7083-0A55-49FA-8117-DC7E9F2C4BB2}" destId="{44A124F6-CD35-4A6F-A9E2-6896EEB5D399}" srcOrd="0" destOrd="1" presId="urn:microsoft.com/office/officeart/2011/layout/RadialPictureList"/>
    <dgm:cxn modelId="{4166F7E5-843D-42B5-AE53-EB57D1318E0E}" type="presOf" srcId="{A0855F11-8247-4F73-90EA-6D577D1555B1}" destId="{9C184F11-6BC2-4EF1-8405-0FA5C3EF1DEF}" srcOrd="0" destOrd="0" presId="urn:microsoft.com/office/officeart/2011/layout/RadialPictureList"/>
    <dgm:cxn modelId="{53D35EB8-FEB0-4B85-9730-DF6B1AA54586}" type="presOf" srcId="{C5C6E5F4-DEA1-49B8-8118-D413103A669C}" destId="{8B8BA0AF-4386-416A-B9EF-EB89961FEAC7}" srcOrd="0" destOrd="3" presId="urn:microsoft.com/office/officeart/2011/layout/RadialPictureList"/>
    <dgm:cxn modelId="{10919B53-2338-4814-B06D-1C0EAAE397CF}" type="presOf" srcId="{C8FA2652-F071-4C11-A055-91E23C6A6B08}" destId="{8B8BA0AF-4386-416A-B9EF-EB89961FEAC7}" srcOrd="0" destOrd="4" presId="urn:microsoft.com/office/officeart/2011/layout/RadialPictureList"/>
    <dgm:cxn modelId="{8968A3E7-B92D-4C93-B8FE-15CC2C6184BA}" type="presOf" srcId="{E47E5485-EB5C-49E7-AC63-D0F93822F310}" destId="{8B8BA0AF-4386-416A-B9EF-EB89961FEAC7}" srcOrd="0" destOrd="0" presId="urn:microsoft.com/office/officeart/2011/layout/RadialPictureList"/>
    <dgm:cxn modelId="{5D709BC1-8B66-4B38-862E-29F061D0111E}" srcId="{E47E5485-EB5C-49E7-AC63-D0F93822F310}" destId="{C8FA2652-F071-4C11-A055-91E23C6A6B08}" srcOrd="3" destOrd="0" parTransId="{08DB5114-6DB8-4979-BA42-A0D069FF7393}" sibTransId="{9E253BE7-99C0-4D9B-B130-0F58DC3E4BD2}"/>
    <dgm:cxn modelId="{0D34B422-C5E5-44E4-B6A3-5CC4C47BF469}" srcId="{DDE19BC2-4E1A-4A93-B9A0-55377929423F}" destId="{E7BB05D7-0252-48ED-BC50-B9729B45FFDE}" srcOrd="0" destOrd="0" parTransId="{74624323-8175-403B-80BA-D707D0B5F934}" sibTransId="{18A5F066-B757-4578-BBDF-D0D99B634F4D}"/>
    <dgm:cxn modelId="{550D1030-BDDE-436B-AF24-44159C1DFCFE}" type="presOf" srcId="{286DE6A0-8831-4EB9-9CB9-B89E881D1928}" destId="{44A124F6-CD35-4A6F-A9E2-6896EEB5D399}" srcOrd="0" destOrd="0" presId="urn:microsoft.com/office/officeart/2011/layout/RadialPictureList"/>
    <dgm:cxn modelId="{8583FA39-A254-4F4F-82B3-3C215B626905}" type="presOf" srcId="{EC8AD30D-89D5-42B2-A5E6-03B430EFD63A}" destId="{EE0EA39D-5A2F-4D8B-9EA2-CF6A319FB5D8}" srcOrd="0" destOrd="3" presId="urn:microsoft.com/office/officeart/2011/layout/RadialPictureList"/>
    <dgm:cxn modelId="{C5F84B6F-9262-4236-9E6E-CB87A2B8B19E}" srcId="{DDE19BC2-4E1A-4A93-B9A0-55377929423F}" destId="{42CA7BDA-44BE-44FB-AFF5-1C5BE48EB5A6}" srcOrd="3" destOrd="0" parTransId="{7820AEFD-C4BB-41AA-A0C9-5CC5552780B6}" sibTransId="{E99F5525-7C25-4AD2-8F7C-4279AB1B0611}"/>
    <dgm:cxn modelId="{1A777B2F-03A6-4470-B04B-05AE4195F311}" srcId="{E47E5485-EB5C-49E7-AC63-D0F93822F310}" destId="{C5C6E5F4-DEA1-49B8-8118-D413103A669C}" srcOrd="2" destOrd="0" parTransId="{4ECFAA77-8811-42AE-AFA2-5641D3CC5948}" sibTransId="{C8A47D7C-401B-4DF3-AC61-040704A603CE}"/>
    <dgm:cxn modelId="{E2310E5A-0935-45F9-B49E-E39F415EA7C9}" type="presOf" srcId="{FBA7CA4B-ADCD-4C0D-8E97-66A0E85314E6}" destId="{003CBDA7-FF9A-42DA-BEBC-FFC0712FF8EC}" srcOrd="0" destOrd="0" presId="urn:microsoft.com/office/officeart/2011/layout/RadialPictureList"/>
    <dgm:cxn modelId="{92A11D83-089C-4C70-84B6-5ADE7F2AEEFC}" srcId="{A0855F11-8247-4F73-90EA-6D577D1555B1}" destId="{E013DFCA-C70E-4508-9D48-A89745EB4B86}" srcOrd="1" destOrd="0" parTransId="{57146911-2F5B-4C00-96FE-C4BC2CC8C9BF}" sibTransId="{1B3F01D5-37EE-4C66-847E-BDF7B7974E59}"/>
    <dgm:cxn modelId="{EF38626D-E3D8-4150-B7B3-6B4335B3F3C4}" srcId="{E47E5485-EB5C-49E7-AC63-D0F93822F310}" destId="{04BC8ADC-0A5E-41C7-B79B-D97B67524001}" srcOrd="1" destOrd="0" parTransId="{8E415600-DDBD-4935-89DA-54B45DD82EE6}" sibTransId="{F102AC0B-39CC-4350-B51F-56FE4ADB8719}"/>
    <dgm:cxn modelId="{941F5539-37AB-4488-B4AD-F6C923602464}" type="presOf" srcId="{E013DFCA-C70E-4508-9D48-A89745EB4B86}" destId="{9C184F11-6BC2-4EF1-8405-0FA5C3EF1DEF}" srcOrd="0" destOrd="2" presId="urn:microsoft.com/office/officeart/2011/layout/RadialPictureList"/>
    <dgm:cxn modelId="{F78AB514-9B8F-4CAF-BFFA-69764C54F688}" srcId="{286DE6A0-8831-4EB9-9CB9-B89E881D1928}" destId="{28BA7083-0A55-49FA-8117-DC7E9F2C4BB2}" srcOrd="0" destOrd="0" parTransId="{460708A2-5948-49FE-8DBD-1A4E723C6199}" sibTransId="{AA214A81-B32B-49C1-9C52-3842F21980AD}"/>
    <dgm:cxn modelId="{D04474B0-0127-4C76-B123-EB112FFEB7EC}" type="presOf" srcId="{0A46B2B0-5678-4959-A73A-7C64323571A8}" destId="{9C184F11-6BC2-4EF1-8405-0FA5C3EF1DEF}" srcOrd="0" destOrd="1" presId="urn:microsoft.com/office/officeart/2011/layout/RadialPictureList"/>
    <dgm:cxn modelId="{9D852D63-77A3-46DB-8B47-E11F9C48AAD8}" srcId="{A0855F11-8247-4F73-90EA-6D577D1555B1}" destId="{0A46B2B0-5678-4959-A73A-7C64323571A8}" srcOrd="0" destOrd="0" parTransId="{C3BCB0F4-4504-40DE-911E-C04EF91D7C74}" sibTransId="{67E5F814-8A01-46CF-8788-64DF57C1A29E}"/>
    <dgm:cxn modelId="{C20EFDE6-5C1F-4DC3-93BE-3BF82E7DC33D}" type="presOf" srcId="{971FDD9F-1680-46D8-9D9B-35D26EBDEA35}" destId="{9C184F11-6BC2-4EF1-8405-0FA5C3EF1DEF}" srcOrd="0" destOrd="3" presId="urn:microsoft.com/office/officeart/2011/layout/RadialPictureList"/>
    <dgm:cxn modelId="{EE14E7F2-A6AA-447B-B76D-A3E96FF3C69C}" srcId="{286DE6A0-8831-4EB9-9CB9-B89E881D1928}" destId="{188B79BE-7307-4E6B-8534-DAF25BA65FAD}" srcOrd="1" destOrd="0" parTransId="{0D710061-AEBC-4F0B-80D3-2F9CC90070F5}" sibTransId="{9449B38F-B3E1-41E8-8146-46CD9053F55F}"/>
    <dgm:cxn modelId="{573308B5-5324-438C-B89F-5E6AB9693A16}" srcId="{FBA7CA4B-ADCD-4C0D-8E97-66A0E85314E6}" destId="{A0855F11-8247-4F73-90EA-6D577D1555B1}" srcOrd="2" destOrd="0" parTransId="{0EB4DD04-7DFC-429D-AB2D-13ECA173B224}" sibTransId="{9BDC4B02-37DD-482D-AD5A-4DA9BC591E05}"/>
    <dgm:cxn modelId="{0BEDA4EE-AC91-4540-9781-F4E33FF668F3}" srcId="{FBA7CA4B-ADCD-4C0D-8E97-66A0E85314E6}" destId="{E47E5485-EB5C-49E7-AC63-D0F93822F310}" srcOrd="0" destOrd="0" parTransId="{11D02DC1-6790-4ABA-BDC5-7BC0D46E6C6E}" sibTransId="{C9E76441-DB07-4A29-BC7E-71CCF425CB82}"/>
    <dgm:cxn modelId="{2A4CD700-FF14-48D3-87DD-7FB5760BCCE9}" type="presOf" srcId="{04BC8ADC-0A5E-41C7-B79B-D97B67524001}" destId="{8B8BA0AF-4386-416A-B9EF-EB89961FEAC7}" srcOrd="0" destOrd="2" presId="urn:microsoft.com/office/officeart/2011/layout/RadialPictureList"/>
    <dgm:cxn modelId="{5C5ABA50-5DD8-45C1-8108-A5E54B40C53B}" type="presOf" srcId="{2DBBF058-D647-47A5-BC0B-E8E766D425A9}" destId="{8B8BA0AF-4386-416A-B9EF-EB89961FEAC7}" srcOrd="0" destOrd="1" presId="urn:microsoft.com/office/officeart/2011/layout/RadialPictureList"/>
    <dgm:cxn modelId="{DFC027CA-7AF1-44FC-9E0C-0D31DC4E3F77}" type="presOf" srcId="{63F5B7EB-401B-4867-8D4E-72384014B065}" destId="{EE0EA39D-5A2F-4D8B-9EA2-CF6A319FB5D8}" srcOrd="0" destOrd="2" presId="urn:microsoft.com/office/officeart/2011/layout/RadialPictureList"/>
    <dgm:cxn modelId="{A4BC6A74-CE9C-4767-B5E9-614568DF9E53}" srcId="{F5D266A7-4E45-43AC-BFF8-6E2083416EED}" destId="{FBA7CA4B-ADCD-4C0D-8E97-66A0E85314E6}" srcOrd="0" destOrd="0" parTransId="{68B965CD-A14C-437B-9218-A79F6F0AD512}" sibTransId="{A96D8828-98FD-4D97-8820-7CF46403757D}"/>
    <dgm:cxn modelId="{0181A7EE-A725-41A3-8375-D1B22114A414}" srcId="{A0855F11-8247-4F73-90EA-6D577D1555B1}" destId="{971FDD9F-1680-46D8-9D9B-35D26EBDEA35}" srcOrd="2" destOrd="0" parTransId="{9189483B-E5C9-4A36-BBD3-BBA43FC35AD3}" sibTransId="{2FAFA422-4D83-4140-8066-ED50C135A308}"/>
    <dgm:cxn modelId="{3C8778F5-5715-4965-8910-C6515AD1F401}" type="presOf" srcId="{42CA7BDA-44BE-44FB-AFF5-1C5BE48EB5A6}" destId="{EE0EA39D-5A2F-4D8B-9EA2-CF6A319FB5D8}" srcOrd="0" destOrd="4" presId="urn:microsoft.com/office/officeart/2011/layout/RadialPictureList"/>
    <dgm:cxn modelId="{4C4D8F87-6C67-4E06-8F12-396A11A30E4E}" type="presOf" srcId="{F5D266A7-4E45-43AC-BFF8-6E2083416EED}" destId="{F62C4073-FE75-4D87-A03E-3E64CFD241AE}" srcOrd="0" destOrd="0" presId="urn:microsoft.com/office/officeart/2011/layout/RadialPictureList"/>
    <dgm:cxn modelId="{7F98E7CA-39B8-4A85-8AF4-77F6E28D450D}" type="presOf" srcId="{188B79BE-7307-4E6B-8534-DAF25BA65FAD}" destId="{44A124F6-CD35-4A6F-A9E2-6896EEB5D399}" srcOrd="0" destOrd="2" presId="urn:microsoft.com/office/officeart/2011/layout/RadialPictureList"/>
    <dgm:cxn modelId="{56AAC437-94AD-4575-BEA7-B20F6C3A1D11}" srcId="{FBA7CA4B-ADCD-4C0D-8E97-66A0E85314E6}" destId="{286DE6A0-8831-4EB9-9CB9-B89E881D1928}" srcOrd="3" destOrd="0" parTransId="{2B1614FD-3E54-4B64-874F-A650BDDD8B60}" sibTransId="{AEBF18FA-8E90-4DCE-B9B3-AF952EFDF42C}"/>
    <dgm:cxn modelId="{6434DA8F-AE98-44BE-9C36-16B260CB0C62}" srcId="{DDE19BC2-4E1A-4A93-B9A0-55377929423F}" destId="{EC8AD30D-89D5-42B2-A5E6-03B430EFD63A}" srcOrd="2" destOrd="0" parTransId="{0DDA03FC-43D0-4731-ADBD-8981DA344585}" sibTransId="{157828E2-7A46-4484-A8CF-791101F63FB3}"/>
    <dgm:cxn modelId="{5B1D452C-E2E3-4CB2-95E1-41AD15EC1522}" type="presOf" srcId="{DDE19BC2-4E1A-4A93-B9A0-55377929423F}" destId="{EE0EA39D-5A2F-4D8B-9EA2-CF6A319FB5D8}" srcOrd="0" destOrd="0" presId="urn:microsoft.com/office/officeart/2011/layout/RadialPictureList"/>
    <dgm:cxn modelId="{4742C451-A0D4-4481-B1F1-E3FE34BC3C00}" type="presParOf" srcId="{F62C4073-FE75-4D87-A03E-3E64CFD241AE}" destId="{003CBDA7-FF9A-42DA-BEBC-FFC0712FF8EC}" srcOrd="0" destOrd="0" presId="urn:microsoft.com/office/officeart/2011/layout/RadialPictureList"/>
    <dgm:cxn modelId="{BF61BCAC-5E28-46C0-B6E2-749691A4B3DB}" type="presParOf" srcId="{F62C4073-FE75-4D87-A03E-3E64CFD241AE}" destId="{CA860ED7-AC06-4F93-B146-22D6BFD2DAC7}" srcOrd="1" destOrd="0" presId="urn:microsoft.com/office/officeart/2011/layout/RadialPictureList"/>
    <dgm:cxn modelId="{83A2CCA1-9A93-481F-BC14-31FB33FA2C58}" type="presParOf" srcId="{F62C4073-FE75-4D87-A03E-3E64CFD241AE}" destId="{4C02A9D8-9E2E-4ADA-A83E-485B658C868F}" srcOrd="2" destOrd="0" presId="urn:microsoft.com/office/officeart/2011/layout/RadialPictureList"/>
    <dgm:cxn modelId="{D541DF42-FE46-4920-94B5-313419DF33E7}" type="presParOf" srcId="{F62C4073-FE75-4D87-A03E-3E64CFD241AE}" destId="{8B8BA0AF-4386-416A-B9EF-EB89961FEAC7}" srcOrd="3" destOrd="0" presId="urn:microsoft.com/office/officeart/2011/layout/RadialPictureList"/>
    <dgm:cxn modelId="{67FFA5E5-492A-4157-955A-F9FE18FA4AD4}" type="presParOf" srcId="{F62C4073-FE75-4D87-A03E-3E64CFD241AE}" destId="{EDB51DA2-2699-4729-84BE-6972DBBF90B8}" srcOrd="4" destOrd="0" presId="urn:microsoft.com/office/officeart/2011/layout/RadialPictureList"/>
    <dgm:cxn modelId="{9FC8EEC6-5BAE-4DB8-BDB9-68C6852D3191}" type="presParOf" srcId="{EDB51DA2-2699-4729-84BE-6972DBBF90B8}" destId="{CB8D0B2A-1E06-4D76-9D82-D5A1456ED45B}" srcOrd="0" destOrd="0" presId="urn:microsoft.com/office/officeart/2011/layout/RadialPictureList"/>
    <dgm:cxn modelId="{CE11FB05-AEB4-4FA5-9ADE-BE5D82D3652F}" type="presParOf" srcId="{F62C4073-FE75-4D87-A03E-3E64CFD241AE}" destId="{EE0EA39D-5A2F-4D8B-9EA2-CF6A319FB5D8}" srcOrd="5" destOrd="0" presId="urn:microsoft.com/office/officeart/2011/layout/RadialPictureList"/>
    <dgm:cxn modelId="{B537DCC0-29A0-48BB-8B6E-D20327D7B96A}" type="presParOf" srcId="{F62C4073-FE75-4D87-A03E-3E64CFD241AE}" destId="{C693F132-99C8-47F3-9919-22084C12DD7B}" srcOrd="6" destOrd="0" presId="urn:microsoft.com/office/officeart/2011/layout/RadialPictureList"/>
    <dgm:cxn modelId="{C5719802-5614-4BF1-82AB-0E4CF053C46F}" type="presParOf" srcId="{C693F132-99C8-47F3-9919-22084C12DD7B}" destId="{DA755A69-0B6C-40FA-A16A-1E09BA94F69A}" srcOrd="0" destOrd="0" presId="urn:microsoft.com/office/officeart/2011/layout/RadialPictureList"/>
    <dgm:cxn modelId="{25E0D533-CC6F-4C07-8CF1-A9F828CC123D}" type="presParOf" srcId="{F62C4073-FE75-4D87-A03E-3E64CFD241AE}" destId="{9C184F11-6BC2-4EF1-8405-0FA5C3EF1DEF}" srcOrd="7" destOrd="0" presId="urn:microsoft.com/office/officeart/2011/layout/RadialPictureList"/>
    <dgm:cxn modelId="{555B6B02-009D-42BD-B4FA-FB23420CC014}" type="presParOf" srcId="{F62C4073-FE75-4D87-A03E-3E64CFD241AE}" destId="{E69A3FB9-2913-4EB0-95E0-A6A2141AB59C}" srcOrd="8" destOrd="0" presId="urn:microsoft.com/office/officeart/2011/layout/RadialPictureList"/>
    <dgm:cxn modelId="{57914C27-A5F7-40B4-832E-AA44E4954E94}" type="presParOf" srcId="{E69A3FB9-2913-4EB0-95E0-A6A2141AB59C}" destId="{6BB5C797-4704-4D62-954E-FAD47F6751DF}" srcOrd="0" destOrd="0" presId="urn:microsoft.com/office/officeart/2011/layout/RadialPictureList"/>
    <dgm:cxn modelId="{038B933B-ADDC-4B65-BF26-4AC334B92AE3}" type="presParOf" srcId="{F62C4073-FE75-4D87-A03E-3E64CFD241AE}" destId="{44A124F6-CD35-4A6F-A9E2-6896EEB5D399}" srcOrd="9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3CBDA7-FF9A-42DA-BEBC-FFC0712FF8EC}">
      <dsp:nvSpPr>
        <dsp:cNvPr id="0" name=""/>
        <dsp:cNvSpPr/>
      </dsp:nvSpPr>
      <dsp:spPr>
        <a:xfrm>
          <a:off x="1491864" y="1428962"/>
          <a:ext cx="2237971" cy="2237771"/>
        </a:xfrm>
        <a:prstGeom prst="ellipse">
          <a:avLst/>
        </a:prstGeom>
        <a:solidFill>
          <a:schemeClr val="accent1">
            <a:lumMod val="75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>
              <a:latin typeface="Tw Cen MT" pitchFamily="34" charset="0"/>
            </a:rPr>
            <a:t>SYSTÈMES DE SYSTÈMES</a:t>
          </a:r>
          <a:endParaRPr lang="fr-FR" sz="2800" kern="1200" dirty="0"/>
        </a:p>
      </dsp:txBody>
      <dsp:txXfrm>
        <a:off x="1819607" y="1756676"/>
        <a:ext cx="1582485" cy="1582343"/>
      </dsp:txXfrm>
    </dsp:sp>
    <dsp:sp modelId="{CA860ED7-AC06-4F93-B146-22D6BFD2DAC7}">
      <dsp:nvSpPr>
        <dsp:cNvPr id="0" name=""/>
        <dsp:cNvSpPr/>
      </dsp:nvSpPr>
      <dsp:spPr>
        <a:xfrm>
          <a:off x="338180" y="184563"/>
          <a:ext cx="4510766" cy="4702028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02A9D8-9E2E-4ADA-A83E-485B658C868F}">
      <dsp:nvSpPr>
        <dsp:cNvPr id="0" name=""/>
        <dsp:cNvSpPr/>
      </dsp:nvSpPr>
      <dsp:spPr>
        <a:xfrm>
          <a:off x="3007045" y="0"/>
          <a:ext cx="1276924" cy="119889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8BA0AF-4386-416A-B9EF-EB89961FEAC7}">
      <dsp:nvSpPr>
        <dsp:cNvPr id="0" name=""/>
        <dsp:cNvSpPr/>
      </dsp:nvSpPr>
      <dsp:spPr>
        <a:xfrm>
          <a:off x="4391997" y="0"/>
          <a:ext cx="3436910" cy="1064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fr-FR" sz="1600" b="1" kern="1200" dirty="0" smtClean="0">
              <a:solidFill>
                <a:schemeClr val="tx2">
                  <a:lumMod val="75000"/>
                </a:schemeClr>
              </a:solidFill>
              <a:latin typeface="Arial Narrow" pitchFamily="34" charset="0"/>
            </a:rPr>
            <a:t>MANUFACTURING AVANCE</a:t>
          </a:r>
        </a:p>
        <a:p>
          <a:pPr marL="180975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>
              <a:latin typeface="Arial Narrow" pitchFamily="34" charset="0"/>
            </a:rPr>
            <a:t> Robotique</a:t>
          </a:r>
          <a:endParaRPr lang="fr-FR" sz="1400" kern="1200" dirty="0">
            <a:latin typeface="Arial Narrow" pitchFamily="34" charset="0"/>
          </a:endParaRPr>
        </a:p>
        <a:p>
          <a:pPr marL="180975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fr-FR" sz="1400" kern="1200" dirty="0" smtClean="0">
              <a:latin typeface="Arial Narrow" pitchFamily="34" charset="0"/>
            </a:rPr>
            <a:t> Réalité virtuelle</a:t>
          </a:r>
          <a:endParaRPr lang="fr-FR" sz="1400" kern="1200" dirty="0">
            <a:latin typeface="Arial Narrow" pitchFamily="34" charset="0"/>
          </a:endParaRPr>
        </a:p>
        <a:p>
          <a:pPr marL="180975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fr-FR" sz="1400" kern="1200" dirty="0" smtClean="0">
              <a:latin typeface="Arial Narrow" pitchFamily="34" charset="0"/>
            </a:rPr>
            <a:t> Contrôle non destructif</a:t>
          </a:r>
        </a:p>
        <a:p>
          <a:pPr marL="180975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fr-FR" sz="1400" kern="1200" dirty="0" smtClean="0">
              <a:latin typeface="Arial Narrow" pitchFamily="34" charset="0"/>
            </a:rPr>
            <a:t> Instrumentation, métrologie</a:t>
          </a:r>
        </a:p>
      </dsp:txBody>
      <dsp:txXfrm>
        <a:off x="4391997" y="0"/>
        <a:ext cx="3436910" cy="1064610"/>
      </dsp:txXfrm>
    </dsp:sp>
    <dsp:sp modelId="{CB8D0B2A-1E06-4D76-9D82-D5A1456ED45B}">
      <dsp:nvSpPr>
        <dsp:cNvPr id="0" name=""/>
        <dsp:cNvSpPr/>
      </dsp:nvSpPr>
      <dsp:spPr>
        <a:xfrm>
          <a:off x="3943268" y="1203888"/>
          <a:ext cx="1199147" cy="119889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EA39D-5A2F-4D8B-9EA2-CF6A319FB5D8}">
      <dsp:nvSpPr>
        <dsp:cNvPr id="0" name=""/>
        <dsp:cNvSpPr/>
      </dsp:nvSpPr>
      <dsp:spPr>
        <a:xfrm>
          <a:off x="5112006" y="1224135"/>
          <a:ext cx="2490475" cy="1160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fr-FR" sz="1600" b="1" kern="1200" dirty="0" smtClean="0">
              <a:solidFill>
                <a:schemeClr val="accent2">
                  <a:lumMod val="75000"/>
                </a:schemeClr>
              </a:solidFill>
              <a:latin typeface="Arial Narrow" pitchFamily="34" charset="0"/>
            </a:rPr>
            <a:t>SYSTÈMES EMBARQUÉS</a:t>
          </a:r>
        </a:p>
        <a:p>
          <a:pPr marL="180975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>
              <a:latin typeface="Arial Narrow" pitchFamily="34" charset="0"/>
            </a:rPr>
            <a:t> Ingénierie logicielle</a:t>
          </a:r>
        </a:p>
        <a:p>
          <a:pPr marL="180975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>
              <a:latin typeface="Arial Narrow" pitchFamily="34" charset="0"/>
            </a:rPr>
            <a:t>Conception systèmes HW/SW</a:t>
          </a:r>
        </a:p>
        <a:p>
          <a:pPr marL="180975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>
              <a:latin typeface="Arial Narrow" pitchFamily="34" charset="0"/>
            </a:rPr>
            <a:t>Architectures de calcul</a:t>
          </a:r>
        </a:p>
        <a:p>
          <a:pPr marL="180975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>
              <a:latin typeface="Arial Narrow" pitchFamily="34" charset="0"/>
            </a:rPr>
            <a:t>Sûreté, sécurité et fiabilité</a:t>
          </a:r>
          <a:endParaRPr lang="fr-FR" sz="1400" kern="1200" dirty="0">
            <a:latin typeface="Arial Narrow" pitchFamily="34" charset="0"/>
          </a:endParaRPr>
        </a:p>
      </dsp:txBody>
      <dsp:txXfrm>
        <a:off x="5112006" y="1224135"/>
        <a:ext cx="2490475" cy="1160552"/>
      </dsp:txXfrm>
    </dsp:sp>
    <dsp:sp modelId="{DA755A69-0B6C-40FA-A16A-1E09BA94F69A}">
      <dsp:nvSpPr>
        <dsp:cNvPr id="0" name=""/>
        <dsp:cNvSpPr/>
      </dsp:nvSpPr>
      <dsp:spPr>
        <a:xfrm>
          <a:off x="4013303" y="2604591"/>
          <a:ext cx="1199147" cy="119889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rgbClr val="7ABC3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84F11-6BC2-4EF1-8405-0FA5C3EF1DEF}">
      <dsp:nvSpPr>
        <dsp:cNvPr id="0" name=""/>
        <dsp:cNvSpPr/>
      </dsp:nvSpPr>
      <dsp:spPr>
        <a:xfrm>
          <a:off x="5220005" y="2725444"/>
          <a:ext cx="2825740" cy="902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fr-FR" sz="1600" b="1" kern="1200" dirty="0" smtClean="0">
              <a:solidFill>
                <a:srgbClr val="6EA92D"/>
              </a:solidFill>
              <a:latin typeface="Arial Narrow" pitchFamily="34" charset="0"/>
            </a:rPr>
            <a:t>INTELLIGENCE AMBIANTE</a:t>
          </a:r>
        </a:p>
        <a:p>
          <a:pPr marL="180975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>
              <a:latin typeface="Arial Narrow" pitchFamily="34" charset="0"/>
            </a:rPr>
            <a:t> Capteurs et traitement du signal</a:t>
          </a:r>
          <a:endParaRPr lang="fr-FR" sz="1400" kern="1200" dirty="0">
            <a:latin typeface="Arial Narrow" pitchFamily="34" charset="0"/>
          </a:endParaRPr>
        </a:p>
        <a:p>
          <a:pPr marL="180975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>
              <a:latin typeface="Arial Narrow" pitchFamily="34" charset="0"/>
            </a:rPr>
            <a:t> Communication et interfaces </a:t>
          </a:r>
        </a:p>
        <a:p>
          <a:pPr marL="180975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>
              <a:latin typeface="Arial Narrow" pitchFamily="34" charset="0"/>
            </a:rPr>
            <a:t>Traitements de données et multimédia</a:t>
          </a:r>
          <a:endParaRPr lang="fr-FR" sz="1400" kern="1200" dirty="0">
            <a:latin typeface="Arial Narrow" pitchFamily="34" charset="0"/>
          </a:endParaRPr>
        </a:p>
      </dsp:txBody>
      <dsp:txXfrm>
        <a:off x="5220005" y="2725444"/>
        <a:ext cx="2825740" cy="902074"/>
      </dsp:txXfrm>
    </dsp:sp>
    <dsp:sp modelId="{6BB5C797-4704-4D62-954E-FAD47F6751DF}">
      <dsp:nvSpPr>
        <dsp:cNvPr id="0" name=""/>
        <dsp:cNvSpPr/>
      </dsp:nvSpPr>
      <dsp:spPr>
        <a:xfrm>
          <a:off x="3186006" y="3846005"/>
          <a:ext cx="1199147" cy="119889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A124F6-CD35-4A6F-A9E2-6896EEB5D399}">
      <dsp:nvSpPr>
        <dsp:cNvPr id="0" name=""/>
        <dsp:cNvSpPr/>
      </dsp:nvSpPr>
      <dsp:spPr>
        <a:xfrm>
          <a:off x="4284006" y="4032448"/>
          <a:ext cx="3337884" cy="466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180975" lvl="0" indent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fr-FR" sz="1600" b="1" kern="1200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rPr>
            <a:t>MAÎTRISE DES RAYONNEMENTS IONISANTS POUR LA SANTÉ</a:t>
          </a:r>
          <a:endParaRPr lang="fr-FR" sz="1600" b="1" kern="1200" dirty="0">
            <a:solidFill>
              <a:schemeClr val="tx2">
                <a:lumMod val="60000"/>
                <a:lumOff val="40000"/>
              </a:schemeClr>
            </a:solidFill>
            <a:latin typeface="Arial Narrow" pitchFamily="34" charset="0"/>
          </a:endParaRPr>
        </a:p>
        <a:p>
          <a:pPr marL="180975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>
              <a:latin typeface="Arial Narrow" pitchFamily="34" charset="0"/>
            </a:rPr>
            <a:t>Métrologie de la dose</a:t>
          </a:r>
          <a:endParaRPr lang="fr-FR" sz="1400" kern="1200" dirty="0">
            <a:latin typeface="Arial Narrow" pitchFamily="34" charset="0"/>
          </a:endParaRPr>
        </a:p>
        <a:p>
          <a:pPr marL="180975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>
              <a:latin typeface="Arial Narrow" pitchFamily="34" charset="0"/>
            </a:rPr>
            <a:t>Modélisation et simulation</a:t>
          </a:r>
          <a:endParaRPr lang="fr-FR" sz="1400" kern="1200" dirty="0">
            <a:latin typeface="Arial Narrow" pitchFamily="34" charset="0"/>
          </a:endParaRPr>
        </a:p>
      </dsp:txBody>
      <dsp:txXfrm>
        <a:off x="4284006" y="4032448"/>
        <a:ext cx="3337884" cy="466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Liste d’images radiale"/>
  <dgm:desc val="Permet de représenter les relations par rapport à une idée centrale. La forme Niveau 1 contient du texte et toutes les formes Niveau 2 comprennent une image avec le texte correspondant. Limité à quatre formes Niveau 2.  Les images non utilisées n’apparaissent pas mais restent disponibles si vous changez de disposition. Utilisation optimale avec de petites quantités de texte Niveau 2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D6EC3-BE66-421A-AC60-453D8EB27B77}" type="datetimeFigureOut">
              <a:rPr lang="fr-FR" smtClean="0"/>
              <a:t>02/12/15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6C876-3F52-4403-9509-900B27B2D8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34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35" y="4343400"/>
            <a:ext cx="5028132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46FAD-05B5-404A-879D-A609AEA7DDF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51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C7BFEA-8D9E-40E2-AEE9-0584FD796364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E148E1-4965-439A-8C9C-A760A7B12194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jpg"/><Relationship Id="rId5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9.jpeg"/><Relationship Id="rId5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9.jpeg"/><Relationship Id="rId5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1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2843808" cy="6885384"/>
          </a:xfrm>
          <a:prstGeom prst="rect">
            <a:avLst/>
          </a:prstGeom>
          <a:gradFill flip="none" rotWithShape="1">
            <a:gsLst>
              <a:gs pos="0">
                <a:srgbClr val="E60019"/>
              </a:gs>
              <a:gs pos="100000">
                <a:srgbClr val="87000A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2" descr="C:\Users\mp222957\Desktop\LOGO perso\LOGOS 2\List\List_vectorie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91" y="5113822"/>
            <a:ext cx="1129227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59833" y="1556792"/>
            <a:ext cx="5904655" cy="2653832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3800"/>
              </a:lnSpc>
              <a:defRPr sz="2800" b="1" cap="all" baseline="0">
                <a:solidFill>
                  <a:schemeClr val="accent5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2843809" y="6741368"/>
            <a:ext cx="6300188" cy="144016"/>
          </a:xfrm>
          <a:prstGeom prst="rect">
            <a:avLst/>
          </a:prstGeom>
          <a:gradFill>
            <a:gsLst>
              <a:gs pos="0">
                <a:srgbClr val="0A6E28">
                  <a:lumMod val="100000"/>
                </a:srgbClr>
              </a:gs>
              <a:gs pos="100000">
                <a:srgbClr val="91C30A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58" y="1020795"/>
            <a:ext cx="2394226" cy="634134"/>
          </a:xfrm>
          <a:prstGeom prst="rect">
            <a:avLst/>
          </a:prstGeom>
        </p:spPr>
      </p:pic>
      <p:sp>
        <p:nvSpPr>
          <p:cNvPr id="9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3059832" y="4221088"/>
            <a:ext cx="5904656" cy="1584176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 cap="none" baseline="0">
                <a:solidFill>
                  <a:schemeClr val="accent5"/>
                </a:solidFill>
              </a:defRPr>
            </a:lvl1pPr>
          </a:lstStyle>
          <a:p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103" y="6309320"/>
            <a:ext cx="735665" cy="32422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6309320"/>
            <a:ext cx="942478" cy="324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in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intercalai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pic>
        <p:nvPicPr>
          <p:cNvPr id="7" name="Image 6" descr="bandeau_dernière.png"/>
          <p:cNvPicPr>
            <a:picLocks noChangeAspect="1"/>
          </p:cNvPicPr>
          <p:nvPr/>
        </p:nvPicPr>
        <p:blipFill>
          <a:blip r:embed="rId3" cstate="print"/>
          <a:srcRect b="15350"/>
          <a:stretch>
            <a:fillRect/>
          </a:stretch>
        </p:blipFill>
        <p:spPr>
          <a:xfrm>
            <a:off x="3310128" y="0"/>
            <a:ext cx="5833872" cy="58052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930933" y="6441825"/>
            <a:ext cx="1118696" cy="365125"/>
          </a:xfrm>
          <a:prstGeom prst="rect">
            <a:avLst/>
          </a:prstGeom>
        </p:spPr>
        <p:txBody>
          <a:bodyPr/>
          <a:lstStyle/>
          <a:p>
            <a:fld id="{4413EB8C-FF98-4B67-A74C-FABA54F75C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220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1396" y="6597387"/>
            <a:ext cx="2132604" cy="2606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A2021-0221-4455-B28E-732DF282C7F9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6192F4-2A6D-4F98-8D8E-4CE017CD4739}" type="datetimeFigureOut">
              <a:rPr lang="fr-FR" smtClean="0"/>
              <a:t>02/12/15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57349" y="6443418"/>
            <a:ext cx="5939824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30933" y="6441825"/>
            <a:ext cx="1118696" cy="365125"/>
          </a:xfrm>
          <a:prstGeom prst="rect">
            <a:avLst/>
          </a:prstGeom>
        </p:spPr>
        <p:txBody>
          <a:bodyPr/>
          <a:lstStyle/>
          <a:p>
            <a:fld id="{4413EB8C-FF98-4B67-A74C-FABA54F75C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301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2 visuel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/>
          <p:cNvSpPr>
            <a:spLocks noGrp="1"/>
          </p:cNvSpPr>
          <p:nvPr>
            <p:ph type="pic" sz="quarter" idx="14" hasCustomPrompt="1"/>
          </p:nvPr>
        </p:nvSpPr>
        <p:spPr>
          <a:xfrm>
            <a:off x="2843809" y="4051822"/>
            <a:ext cx="6300190" cy="2124000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 Visuel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ctrTitle"/>
          </p:nvPr>
        </p:nvSpPr>
        <p:spPr>
          <a:xfrm>
            <a:off x="3059833" y="1556792"/>
            <a:ext cx="5904655" cy="2016224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3800"/>
              </a:lnSpc>
              <a:defRPr sz="2800" b="1" cap="all" baseline="0">
                <a:solidFill>
                  <a:schemeClr val="accent5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1" y="0"/>
            <a:ext cx="2843808" cy="6885384"/>
          </a:xfrm>
          <a:prstGeom prst="rect">
            <a:avLst/>
          </a:prstGeom>
          <a:gradFill flip="none" rotWithShape="1">
            <a:gsLst>
              <a:gs pos="0">
                <a:srgbClr val="E60019"/>
              </a:gs>
              <a:gs pos="100000">
                <a:srgbClr val="87000A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2843809" y="6741368"/>
            <a:ext cx="6300188" cy="144016"/>
          </a:xfrm>
          <a:prstGeom prst="rect">
            <a:avLst/>
          </a:prstGeom>
          <a:gradFill>
            <a:gsLst>
              <a:gs pos="0">
                <a:srgbClr val="0A6E28">
                  <a:lumMod val="100000"/>
                </a:srgbClr>
              </a:gs>
              <a:gs pos="100000">
                <a:srgbClr val="91C30A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58" y="1020795"/>
            <a:ext cx="2394226" cy="634134"/>
          </a:xfrm>
          <a:prstGeom prst="rect">
            <a:avLst/>
          </a:prstGeom>
        </p:spPr>
      </p:pic>
      <p:sp>
        <p:nvSpPr>
          <p:cNvPr id="27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3059832" y="3573016"/>
            <a:ext cx="5904656" cy="288032"/>
          </a:xfrm>
          <a:prstGeom prst="rect">
            <a:avLst/>
          </a:prstGeom>
        </p:spPr>
        <p:txBody>
          <a:bodyPr/>
          <a:lstStyle>
            <a:lvl1pPr algn="l">
              <a:defRPr sz="1400" cap="none" baseline="0">
                <a:solidFill>
                  <a:schemeClr val="accent5"/>
                </a:solidFill>
              </a:defRPr>
            </a:lvl1pPr>
          </a:lstStyle>
          <a:p>
            <a:endParaRPr lang="fr-FR"/>
          </a:p>
        </p:txBody>
      </p:sp>
      <p:pic>
        <p:nvPicPr>
          <p:cNvPr id="14" name="Picture 2" descr="C:\Users\mp222957\Desktop\LOGO perso\LOGOS 2\List\List_vectorie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91" y="5113822"/>
            <a:ext cx="1129227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1" descr="Logo_IC_CEA_LIST_carr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5" b="28154"/>
          <a:stretch>
            <a:fillRect/>
          </a:stretch>
        </p:blipFill>
        <p:spPr bwMode="auto">
          <a:xfrm>
            <a:off x="2915816" y="6237313"/>
            <a:ext cx="938876" cy="39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575" y="6237313"/>
            <a:ext cx="898641" cy="396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3 visuels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/>
          <p:cNvSpPr>
            <a:spLocks noGrp="1"/>
          </p:cNvSpPr>
          <p:nvPr>
            <p:ph type="ctrTitle"/>
          </p:nvPr>
        </p:nvSpPr>
        <p:spPr>
          <a:xfrm>
            <a:off x="3059833" y="1556792"/>
            <a:ext cx="5904655" cy="2016224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3800"/>
              </a:lnSpc>
              <a:defRPr sz="2800" b="1" cap="all" baseline="0">
                <a:solidFill>
                  <a:schemeClr val="accent5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1" y="0"/>
            <a:ext cx="2843808" cy="6885384"/>
          </a:xfrm>
          <a:prstGeom prst="rect">
            <a:avLst/>
          </a:prstGeom>
          <a:gradFill flip="none" rotWithShape="1">
            <a:gsLst>
              <a:gs pos="0">
                <a:srgbClr val="E60019"/>
              </a:gs>
              <a:gs pos="100000">
                <a:srgbClr val="87000A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2843809" y="6741368"/>
            <a:ext cx="6300188" cy="144016"/>
          </a:xfrm>
          <a:prstGeom prst="rect">
            <a:avLst/>
          </a:prstGeom>
          <a:gradFill>
            <a:gsLst>
              <a:gs pos="0">
                <a:srgbClr val="0A6E28">
                  <a:lumMod val="100000"/>
                </a:srgbClr>
              </a:gs>
              <a:gs pos="100000">
                <a:srgbClr val="91C30A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58" y="1020795"/>
            <a:ext cx="2394226" cy="634134"/>
          </a:xfrm>
          <a:prstGeom prst="rect">
            <a:avLst/>
          </a:prstGeom>
        </p:spPr>
      </p:pic>
      <p:sp>
        <p:nvSpPr>
          <p:cNvPr id="27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3059832" y="3573016"/>
            <a:ext cx="5904656" cy="288032"/>
          </a:xfrm>
          <a:prstGeom prst="rect">
            <a:avLst/>
          </a:prstGeom>
        </p:spPr>
        <p:txBody>
          <a:bodyPr/>
          <a:lstStyle>
            <a:lvl1pPr algn="l">
              <a:defRPr sz="1400" cap="none" baseline="0">
                <a:solidFill>
                  <a:schemeClr val="accent5"/>
                </a:solidFill>
              </a:defRPr>
            </a:lvl1pPr>
          </a:lstStyle>
          <a:p>
            <a:endParaRPr lang="fr-FR"/>
          </a:p>
        </p:txBody>
      </p:sp>
      <p:sp>
        <p:nvSpPr>
          <p:cNvPr id="14" name="Espace réservé pour une image  11"/>
          <p:cNvSpPr>
            <a:spLocks noGrp="1"/>
          </p:cNvSpPr>
          <p:nvPr>
            <p:ph type="pic" sz="quarter" idx="14" hasCustomPrompt="1"/>
          </p:nvPr>
        </p:nvSpPr>
        <p:spPr>
          <a:xfrm>
            <a:off x="2843808" y="4051822"/>
            <a:ext cx="2098800" cy="2124000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 Visuel</a:t>
            </a:r>
            <a:endParaRPr lang="fr-FR" dirty="0"/>
          </a:p>
        </p:txBody>
      </p:sp>
      <p:sp>
        <p:nvSpPr>
          <p:cNvPr id="15" name="Espace réservé pour une image  11"/>
          <p:cNvSpPr>
            <a:spLocks noGrp="1"/>
          </p:cNvSpPr>
          <p:nvPr>
            <p:ph type="pic" sz="quarter" idx="23" hasCustomPrompt="1"/>
          </p:nvPr>
        </p:nvSpPr>
        <p:spPr>
          <a:xfrm>
            <a:off x="4941319" y="4051822"/>
            <a:ext cx="2098800" cy="2124000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 Visuel</a:t>
            </a:r>
            <a:endParaRPr lang="fr-FR" dirty="0"/>
          </a:p>
        </p:txBody>
      </p:sp>
      <p:sp>
        <p:nvSpPr>
          <p:cNvPr id="16" name="Espace réservé pour une image  11"/>
          <p:cNvSpPr>
            <a:spLocks noGrp="1"/>
          </p:cNvSpPr>
          <p:nvPr>
            <p:ph type="pic" sz="quarter" idx="24" hasCustomPrompt="1"/>
          </p:nvPr>
        </p:nvSpPr>
        <p:spPr>
          <a:xfrm>
            <a:off x="7047301" y="4051822"/>
            <a:ext cx="2098800" cy="2124000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 Visuel</a:t>
            </a:r>
            <a:endParaRPr lang="fr-FR" dirty="0"/>
          </a:p>
        </p:txBody>
      </p:sp>
      <p:pic>
        <p:nvPicPr>
          <p:cNvPr id="18" name="Picture 2" descr="C:\Users\mp222957\Desktop\LOGO perso\LOGOS 2\List\List_vectorie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91" y="5113822"/>
            <a:ext cx="1129227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1" descr="Logo_IC_CEA_LIST_carr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5" b="28154"/>
          <a:stretch>
            <a:fillRect/>
          </a:stretch>
        </p:blipFill>
        <p:spPr bwMode="auto">
          <a:xfrm>
            <a:off x="2915816" y="6237313"/>
            <a:ext cx="938876" cy="39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575" y="6237313"/>
            <a:ext cx="898641" cy="396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ercalair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bandeau_intercalai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3672000" y="1949598"/>
            <a:ext cx="5364496" cy="4719761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dirty="0" smtClean="0"/>
              <a:t>Modifiez le style DE L’INTERCALAIRE</a:t>
            </a:r>
            <a:endParaRPr lang="fr-FR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539750" y="1628800"/>
            <a:ext cx="8208963" cy="468052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defRPr sz="1800"/>
            </a:lvl2pPr>
            <a:lvl3pPr marL="1171575" indent="-285750">
              <a:buSzPct val="60000"/>
              <a:buFont typeface="Arial" pitchFamily="34" charset="0"/>
              <a:buChar char="•"/>
              <a:defRPr sz="1600"/>
            </a:lvl3pPr>
            <a:lvl4pPr marL="838200" indent="0">
              <a:buFont typeface="Arial" pitchFamily="34" charset="0"/>
              <a:buNone/>
              <a:defRPr/>
            </a:lvl4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 hasCustomPrompt="1"/>
          </p:nvPr>
        </p:nvSpPr>
        <p:spPr>
          <a:xfrm>
            <a:off x="539750" y="981075"/>
            <a:ext cx="8208963" cy="6477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000" cap="all" baseline="0"/>
            </a:lvl1pPr>
          </a:lstStyle>
          <a:p>
            <a:pPr lvl="0"/>
            <a:r>
              <a:rPr lang="fr-FR" dirty="0" smtClean="0"/>
              <a:t>Cliquez ici pour ajouter un titre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1 visuel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5148000" y="2016000"/>
            <a:ext cx="3492000" cy="3690000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1331640" y="6569968"/>
            <a:ext cx="7812360" cy="288032"/>
          </a:xfrm>
          <a:prstGeom prst="rect">
            <a:avLst/>
          </a:prstGeom>
        </p:spPr>
        <p:txBody>
          <a:bodyPr/>
          <a:lstStyle>
            <a:lvl1pPr algn="r">
              <a:defRPr sz="1100" cap="none" baseline="0">
                <a:solidFill>
                  <a:schemeClr val="accent5"/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539751" y="1628800"/>
            <a:ext cx="4464298" cy="468052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defRPr sz="1800"/>
            </a:lvl2pPr>
            <a:lvl3pPr marL="1171575" indent="-285750">
              <a:buSzPct val="60000"/>
              <a:buFont typeface="Arial" pitchFamily="34" charset="0"/>
              <a:buChar char="•"/>
              <a:defRPr sz="1600"/>
            </a:lvl3pPr>
            <a:lvl4pPr marL="838200" indent="0">
              <a:buFont typeface="Arial" pitchFamily="34" charset="0"/>
              <a:buNone/>
              <a:defRPr/>
            </a:lvl4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19" hasCustomPrompt="1"/>
          </p:nvPr>
        </p:nvSpPr>
        <p:spPr>
          <a:xfrm>
            <a:off x="539751" y="981075"/>
            <a:ext cx="4464298" cy="6477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000" cap="all" baseline="0"/>
            </a:lvl1pPr>
          </a:lstStyle>
          <a:p>
            <a:pPr lvl="0"/>
            <a:r>
              <a:rPr lang="fr-FR" dirty="0" smtClean="0"/>
              <a:t>Cliquez ici pour ajouter un titre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3 visuels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148000" y="2016000"/>
            <a:ext cx="3492000" cy="1980000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 hasCustomPrompt="1"/>
          </p:nvPr>
        </p:nvSpPr>
        <p:spPr>
          <a:xfrm>
            <a:off x="5148000" y="3999600"/>
            <a:ext cx="1746000" cy="1695600"/>
          </a:xfrm>
          <a:prstGeom prst="rect">
            <a:avLst/>
          </a:prstGeo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 hasCustomPrompt="1"/>
          </p:nvPr>
        </p:nvSpPr>
        <p:spPr>
          <a:xfrm>
            <a:off x="6894000" y="3999600"/>
            <a:ext cx="1746000" cy="1695600"/>
          </a:xfrm>
          <a:prstGeom prst="rect">
            <a:avLst/>
          </a:prstGeo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0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1331640" y="6569968"/>
            <a:ext cx="7812360" cy="288032"/>
          </a:xfrm>
          <a:prstGeom prst="rect">
            <a:avLst/>
          </a:prstGeom>
        </p:spPr>
        <p:txBody>
          <a:bodyPr/>
          <a:lstStyle>
            <a:lvl1pPr algn="r">
              <a:defRPr sz="1100" cap="none" baseline="0">
                <a:solidFill>
                  <a:schemeClr val="accent5"/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539751" y="1628800"/>
            <a:ext cx="4464298" cy="468052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defRPr sz="1800"/>
            </a:lvl2pPr>
            <a:lvl3pPr marL="1171575" indent="-285750">
              <a:buSzPct val="60000"/>
              <a:buFont typeface="Arial" pitchFamily="34" charset="0"/>
              <a:buChar char="•"/>
              <a:defRPr sz="1600"/>
            </a:lvl3pPr>
            <a:lvl4pPr marL="838200" indent="0">
              <a:buFont typeface="Arial" pitchFamily="34" charset="0"/>
              <a:buNone/>
              <a:defRPr/>
            </a:lvl4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19" hasCustomPrompt="1"/>
          </p:nvPr>
        </p:nvSpPr>
        <p:spPr>
          <a:xfrm>
            <a:off x="539751" y="981075"/>
            <a:ext cx="4464298" cy="6477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000" cap="all" baseline="0"/>
            </a:lvl1pPr>
          </a:lstStyle>
          <a:p>
            <a:pPr lvl="0"/>
            <a:r>
              <a:rPr lang="fr-FR" dirty="0" smtClean="0"/>
              <a:t>Cliquez ici pour ajouter un titre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graphiques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76000" y="1458000"/>
            <a:ext cx="8064000" cy="1908000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1331640" y="6569968"/>
            <a:ext cx="7812360" cy="288032"/>
          </a:xfrm>
          <a:prstGeom prst="rect">
            <a:avLst/>
          </a:prstGeom>
        </p:spPr>
        <p:txBody>
          <a:bodyPr/>
          <a:lstStyle>
            <a:lvl1pPr algn="r">
              <a:defRPr sz="1100" cap="none" baseline="0">
                <a:solidFill>
                  <a:schemeClr val="accent5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539750" y="4077072"/>
            <a:ext cx="8208963" cy="223224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defRPr sz="1800"/>
            </a:lvl2pPr>
            <a:lvl3pPr marL="1171575" indent="-285750">
              <a:buSzPct val="60000"/>
              <a:buFont typeface="Arial" pitchFamily="34" charset="0"/>
              <a:buChar char="•"/>
              <a:defRPr sz="1600"/>
            </a:lvl3pPr>
            <a:lvl4pPr marL="838200" indent="0">
              <a:buFont typeface="Arial" pitchFamily="34" charset="0"/>
              <a:buNone/>
              <a:defRPr/>
            </a:lvl4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9" hasCustomPrompt="1"/>
          </p:nvPr>
        </p:nvSpPr>
        <p:spPr>
          <a:xfrm>
            <a:off x="539750" y="3429000"/>
            <a:ext cx="8208963" cy="6477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000" cap="all" baseline="0"/>
            </a:lvl1pPr>
          </a:lstStyle>
          <a:p>
            <a:pPr lvl="0"/>
            <a:r>
              <a:rPr lang="fr-FR" dirty="0" smtClean="0"/>
              <a:t>Cliquez ici pour ajouter un titre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r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486" y="846237"/>
            <a:ext cx="8460000" cy="4156911"/>
          </a:xfrm>
          <a:prstGeom prst="rect">
            <a:avLst/>
          </a:prstGeom>
        </p:spPr>
      </p:pic>
      <p:sp>
        <p:nvSpPr>
          <p:cNvPr id="4" name="Espace réservé du graphique 32"/>
          <p:cNvSpPr>
            <a:spLocks noGrp="1"/>
          </p:cNvSpPr>
          <p:nvPr>
            <p:ph type="chart" sz="quarter" idx="13" hasCustomPrompt="1"/>
          </p:nvPr>
        </p:nvSpPr>
        <p:spPr>
          <a:xfrm>
            <a:off x="899592" y="5157788"/>
            <a:ext cx="3240360" cy="863600"/>
          </a:xfrm>
          <a:prstGeom prst="rect">
            <a:avLst/>
          </a:prstGeom>
        </p:spPr>
        <p:txBody>
          <a:bodyPr anchor="ctr"/>
          <a:lstStyle>
            <a:lvl1pPr marL="0" indent="0" algn="ctr">
              <a:defRPr sz="1200"/>
            </a:lvl1pPr>
          </a:lstStyle>
          <a:p>
            <a:r>
              <a:rPr lang="fr-FR" dirty="0" smtClean="0"/>
              <a:t> Graphique</a:t>
            </a:r>
            <a:endParaRPr lang="fr-FR" dirty="0"/>
          </a:p>
        </p:txBody>
      </p:sp>
      <p:sp>
        <p:nvSpPr>
          <p:cNvPr id="5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1331640" y="6569968"/>
            <a:ext cx="7812360" cy="288032"/>
          </a:xfrm>
          <a:prstGeom prst="rect">
            <a:avLst/>
          </a:prstGeom>
        </p:spPr>
        <p:txBody>
          <a:bodyPr/>
          <a:lstStyle>
            <a:lvl1pPr algn="r">
              <a:defRPr sz="1100" cap="none" baseline="0">
                <a:solidFill>
                  <a:schemeClr val="accent5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63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7" Type="http://schemas.openxmlformats.org/officeDocument/2006/relationships/image" Target="../media/image3.jpeg"/><Relationship Id="rId18" Type="http://schemas.openxmlformats.org/officeDocument/2006/relationships/image" Target="../media/image4.jpg"/><Relationship Id="rId1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gradFill flip="none" rotWithShape="1">
            <a:gsLst>
              <a:gs pos="0">
                <a:srgbClr val="E60019"/>
              </a:gs>
              <a:gs pos="100000">
                <a:srgbClr val="87000A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8" name="Picture 2" descr="C:\Users\mp222957\Desktop\LOGO perso\LOGOS 2\List\List_vectori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064" y="223110"/>
            <a:ext cx="914136" cy="3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44" y="188640"/>
            <a:ext cx="1421410" cy="37647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807121"/>
            <a:ext cx="9143997" cy="54000"/>
          </a:xfrm>
          <a:prstGeom prst="rect">
            <a:avLst/>
          </a:prstGeom>
          <a:gradFill>
            <a:gsLst>
              <a:gs pos="0">
                <a:srgbClr val="0A6E28">
                  <a:lumMod val="100000"/>
                </a:srgbClr>
              </a:gs>
              <a:gs pos="100000">
                <a:srgbClr val="91C30A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6" name="Image 11" descr="Logo_IC_CEA_LIST_carre.jp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5" b="28154"/>
          <a:stretch>
            <a:fillRect/>
          </a:stretch>
        </p:blipFill>
        <p:spPr bwMode="auto">
          <a:xfrm>
            <a:off x="107800" y="6581121"/>
            <a:ext cx="497268" cy="20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0" y="6581122"/>
            <a:ext cx="475957" cy="2097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708" r:id="rId11"/>
    <p:sldLayoutId id="2147483709" r:id="rId12"/>
    <p:sldLayoutId id="2147483710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0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4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ct val="100000"/>
        </a:lnSpc>
        <a:spcBef>
          <a:spcPts val="0"/>
        </a:spcBef>
        <a:buSzPct val="100000"/>
        <a:buFont typeface="Arial" pitchFamily="34" charset="0"/>
        <a:buChar char="•"/>
        <a:defRPr sz="20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647700" indent="-285750" algn="l" defTabSz="914400" rtl="0" eaLnBrk="1" latinLnBrk="0" hangingPunct="1">
        <a:lnSpc>
          <a:spcPct val="100000"/>
        </a:lnSpc>
        <a:spcBef>
          <a:spcPts val="0"/>
        </a:spcBef>
        <a:buSzPct val="75000"/>
        <a:buFont typeface="Arial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009650" indent="-238125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19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jpeg"/><Relationship Id="rId12" Type="http://schemas.openxmlformats.org/officeDocument/2006/relationships/image" Target="../media/image24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microsoft.com/office/2007/relationships/hdphoto" Target="../media/hdphoto1.wdp"/><Relationship Id="rId9" Type="http://schemas.openxmlformats.org/officeDocument/2006/relationships/image" Target="../media/image22.png"/><Relationship Id="rId10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microsoft.com/office/2007/relationships/hdphoto" Target="../media/hdphoto6.wdp"/><Relationship Id="rId13" Type="http://schemas.openxmlformats.org/officeDocument/2006/relationships/image" Target="../media/image32.jpg"/><Relationship Id="rId14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emf"/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microsoft.com/office/2007/relationships/hdphoto" Target="../media/hdphoto3.wdp"/><Relationship Id="rId6" Type="http://schemas.openxmlformats.org/officeDocument/2006/relationships/image" Target="../media/image28.png"/><Relationship Id="rId7" Type="http://schemas.microsoft.com/office/2007/relationships/hdphoto" Target="../media/hdphoto4.wdp"/><Relationship Id="rId8" Type="http://schemas.openxmlformats.org/officeDocument/2006/relationships/image" Target="../media/image29.png"/><Relationship Id="rId9" Type="http://schemas.microsoft.com/office/2007/relationships/hdphoto" Target="../media/hdphoto5.wdp"/><Relationship Id="rId10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38.jpeg"/><Relationship Id="rId9" Type="http://schemas.openxmlformats.org/officeDocument/2006/relationships/image" Target="../media/image39.png"/><Relationship Id="rId10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jpg"/><Relationship Id="rId10" Type="http://schemas.openxmlformats.org/officeDocument/2006/relationships/image" Target="../media/image51.jpeg"/><Relationship Id="rId11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66.jpeg"/><Relationship Id="rId13" Type="http://schemas.openxmlformats.org/officeDocument/2006/relationships/image" Target="../media/image67.jpeg"/><Relationship Id="rId14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jpeg"/><Relationship Id="rId8" Type="http://schemas.openxmlformats.org/officeDocument/2006/relationships/image" Target="../media/image62.wmf"/><Relationship Id="rId9" Type="http://schemas.openxmlformats.org/officeDocument/2006/relationships/image" Target="../media/image63.jpeg"/><Relationship Id="rId10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3761119" y="-889744"/>
            <a:ext cx="7503040" cy="17794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80147" tIns="40074" rIns="80147" bIns="40074" numCol="1" anchor="t" anchorCtr="0" compatLnSpc="1">
            <a:prstTxWarp prst="textNoShape">
              <a:avLst/>
            </a:prstTxWarp>
          </a:bodyPr>
          <a:lstStyle/>
          <a:p>
            <a:pPr defTabSz="845155">
              <a:lnSpc>
                <a:spcPct val="150000"/>
              </a:lnSpc>
              <a:buSzPct val="140000"/>
              <a:defRPr/>
            </a:pPr>
            <a:r>
              <a:rPr lang="fr-FR" sz="39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ea typeface="+mj-ea"/>
                <a:cs typeface="+mj-cs"/>
              </a:rPr>
              <a:t/>
            </a:r>
            <a:br>
              <a:rPr lang="fr-FR" sz="39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ea typeface="+mj-ea"/>
                <a:cs typeface="+mj-cs"/>
              </a:rPr>
            </a:br>
            <a:r>
              <a:rPr lang="en-US" sz="2800" kern="0" dirty="0">
                <a:solidFill>
                  <a:srgbClr val="FF6600"/>
                </a:solidFill>
                <a:latin typeface="Arial Narrow" pitchFamily="34" charset="0"/>
                <a:ea typeface="+mj-ea"/>
                <a:cs typeface="+mj-cs"/>
              </a:rPr>
              <a:t/>
            </a:r>
            <a:br>
              <a:rPr lang="en-US" sz="2800" kern="0" dirty="0">
                <a:solidFill>
                  <a:srgbClr val="FF6600"/>
                </a:solidFill>
                <a:latin typeface="Arial Narrow" pitchFamily="34" charset="0"/>
                <a:ea typeface="+mj-ea"/>
                <a:cs typeface="+mj-cs"/>
              </a:rPr>
            </a:br>
            <a:endParaRPr lang="en-US" sz="3200" kern="0" dirty="0">
              <a:solidFill>
                <a:srgbClr val="FF6600"/>
              </a:solidFill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3037341" y="980728"/>
            <a:ext cx="5904655" cy="1152128"/>
          </a:xfrm>
        </p:spPr>
        <p:txBody>
          <a:bodyPr/>
          <a:lstStyle/>
          <a:p>
            <a:pPr>
              <a:spcBef>
                <a:spcPts val="0"/>
              </a:spcBef>
              <a:buClr>
                <a:srgbClr val="C00000"/>
              </a:buClr>
            </a:pPr>
            <a:r>
              <a:rPr lang="fr-FR" sz="2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SYSTEMES </a:t>
            </a:r>
            <a:r>
              <a:rPr lang="fr-FR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COMPLEXES intelligents </a:t>
            </a:r>
            <a:endParaRPr lang="fr-FR" sz="2000" b="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Espace réservé pour une image  6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r="17188"/>
          <a:stretch>
            <a:fillRect/>
          </a:stretch>
        </p:blipFill>
        <p:spPr>
          <a:xfrm>
            <a:off x="2843808" y="4051822"/>
            <a:ext cx="2098800" cy="2124000"/>
          </a:xfrm>
          <a:prstGeom prst="rect">
            <a:avLst/>
          </a:prstGeom>
        </p:spPr>
      </p:pic>
      <p:pic>
        <p:nvPicPr>
          <p:cNvPr id="8" name="Espace réservé pour une image  7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5" r="17065"/>
          <a:stretch>
            <a:fillRect/>
          </a:stretch>
        </p:blipFill>
        <p:spPr>
          <a:xfrm>
            <a:off x="4932039" y="4051822"/>
            <a:ext cx="2115261" cy="2124000"/>
          </a:xfrm>
          <a:prstGeom prst="rect">
            <a:avLst/>
          </a:prstGeom>
        </p:spPr>
      </p:pic>
      <p:pic>
        <p:nvPicPr>
          <p:cNvPr id="9" name="Espace réservé pour une image  8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7" r="17127"/>
          <a:stretch>
            <a:fillRect/>
          </a:stretch>
        </p:blipFill>
        <p:spPr>
          <a:xfrm>
            <a:off x="7047301" y="4051822"/>
            <a:ext cx="2098800" cy="2124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87824" y="3501008"/>
            <a:ext cx="615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David Servat, LIST/DILS, Journée LIST-</a:t>
            </a:r>
            <a:r>
              <a:rPr lang="fr-FR" dirty="0" err="1" smtClean="0"/>
              <a:t>Bezout</a:t>
            </a:r>
            <a:r>
              <a:rPr lang="fr-FR" dirty="0" smtClean="0"/>
              <a:t>, 3/12/2015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1345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-dcom.intra.cea.fr/wp-content/uploads/CEA_logo_quadri-sur-fond-rou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6" y="926921"/>
            <a:ext cx="847228" cy="69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 rot="16200000">
            <a:off x="-60532" y="4818888"/>
            <a:ext cx="907554" cy="144000"/>
          </a:xfrm>
          <a:prstGeom prst="rect">
            <a:avLst/>
          </a:prstGeom>
          <a:solidFill>
            <a:schemeClr val="bg1"/>
          </a:solidFill>
        </p:spPr>
        <p:txBody>
          <a:bodyPr wrap="none" lIns="91424" tIns="45712" rIns="91424" bIns="4571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Science</a:t>
            </a:r>
          </a:p>
        </p:txBody>
      </p:sp>
      <p:sp>
        <p:nvSpPr>
          <p:cNvPr id="25" name="Double flèche verticale 24"/>
          <p:cNvSpPr/>
          <p:nvPr/>
        </p:nvSpPr>
        <p:spPr>
          <a:xfrm>
            <a:off x="1221148" y="3652590"/>
            <a:ext cx="293161" cy="498644"/>
          </a:xfrm>
          <a:prstGeom prst="upDownArrow">
            <a:avLst>
              <a:gd name="adj1" fmla="val 39689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Double flèche verticale 36"/>
          <p:cNvSpPr/>
          <p:nvPr/>
        </p:nvSpPr>
        <p:spPr>
          <a:xfrm>
            <a:off x="2855319" y="3652590"/>
            <a:ext cx="293161" cy="498644"/>
          </a:xfrm>
          <a:prstGeom prst="upDownArrow">
            <a:avLst>
              <a:gd name="adj1" fmla="val 39689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Double flèche verticale 37"/>
          <p:cNvSpPr/>
          <p:nvPr/>
        </p:nvSpPr>
        <p:spPr>
          <a:xfrm>
            <a:off x="4492782" y="3652590"/>
            <a:ext cx="293161" cy="498644"/>
          </a:xfrm>
          <a:prstGeom prst="upDownArrow">
            <a:avLst>
              <a:gd name="adj1" fmla="val 39689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052" name="Groupe 2051"/>
          <p:cNvGrpSpPr/>
          <p:nvPr/>
        </p:nvGrpSpPr>
        <p:grpSpPr>
          <a:xfrm>
            <a:off x="675744" y="5445224"/>
            <a:ext cx="2751870" cy="338554"/>
            <a:chOff x="467485" y="5733256"/>
            <a:chExt cx="2751870" cy="338554"/>
          </a:xfrm>
        </p:grpSpPr>
        <p:sp>
          <p:nvSpPr>
            <p:cNvPr id="48" name="Rectangle 5"/>
            <p:cNvSpPr>
              <a:spLocks noChangeArrowheads="1"/>
            </p:cNvSpPr>
            <p:nvPr/>
          </p:nvSpPr>
          <p:spPr bwMode="auto">
            <a:xfrm>
              <a:off x="864223" y="5733256"/>
              <a:ext cx="23551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i="1" dirty="0" err="1">
                  <a:solidFill>
                    <a:srgbClr val="C00000"/>
                  </a:solidFill>
                  <a:latin typeface="Arial Narrow" pitchFamily="34" charset="0"/>
                  <a:cs typeface="Arial" pitchFamily="34" charset="0"/>
                </a:rPr>
                <a:t>Défense</a:t>
              </a:r>
              <a:r>
                <a:rPr lang="en-US" sz="1600" i="1" dirty="0">
                  <a:solidFill>
                    <a:srgbClr val="C00000"/>
                  </a:solidFill>
                  <a:latin typeface="Arial Narrow" pitchFamily="34" charset="0"/>
                  <a:cs typeface="Arial" pitchFamily="34" charset="0"/>
                </a:rPr>
                <a:t> et </a:t>
              </a:r>
              <a:r>
                <a:rPr lang="en-US" sz="1600" i="1" dirty="0" err="1">
                  <a:solidFill>
                    <a:srgbClr val="C00000"/>
                  </a:solidFill>
                  <a:latin typeface="Arial Narrow" pitchFamily="34" charset="0"/>
                  <a:cs typeface="Arial" pitchFamily="34" charset="0"/>
                </a:rPr>
                <a:t>sécurité</a:t>
              </a:r>
              <a:r>
                <a:rPr lang="en-US" sz="1600" i="1" dirty="0">
                  <a:solidFill>
                    <a:srgbClr val="C00000"/>
                  </a:solidFill>
                  <a:latin typeface="Arial Narrow" pitchFamily="34" charset="0"/>
                  <a:cs typeface="Arial" pitchFamily="34" charset="0"/>
                </a:rPr>
                <a:t> </a:t>
              </a:r>
              <a:r>
                <a:rPr lang="en-US" sz="1600" i="1" dirty="0" err="1" smtClean="0">
                  <a:solidFill>
                    <a:srgbClr val="808080"/>
                  </a:solidFill>
                  <a:latin typeface="Arial Narrow" pitchFamily="34" charset="0"/>
                  <a:cs typeface="Arial" pitchFamily="34" charset="0"/>
                </a:rPr>
                <a:t>nationale</a:t>
              </a:r>
              <a:endParaRPr lang="en-US" sz="1600" dirty="0">
                <a:solidFill>
                  <a:srgbClr val="0000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9" name="Flèche vers le bas 48"/>
            <p:cNvSpPr/>
            <p:nvPr/>
          </p:nvSpPr>
          <p:spPr bwMode="auto">
            <a:xfrm rot="16200000">
              <a:off x="533292" y="5734721"/>
              <a:ext cx="246638" cy="378252"/>
            </a:xfrm>
            <a:prstGeom prst="downArrow">
              <a:avLst/>
            </a:prstGeom>
            <a:solidFill>
              <a:srgbClr val="C00000"/>
            </a:solidFill>
            <a:ln w="2857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dirty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2053" name="Groupe 2052"/>
          <p:cNvGrpSpPr/>
          <p:nvPr/>
        </p:nvGrpSpPr>
        <p:grpSpPr>
          <a:xfrm>
            <a:off x="675744" y="5791489"/>
            <a:ext cx="3596160" cy="338554"/>
            <a:chOff x="467486" y="6079521"/>
            <a:chExt cx="3596160" cy="338554"/>
          </a:xfrm>
        </p:grpSpPr>
        <p:sp>
          <p:nvSpPr>
            <p:cNvPr id="50" name="Rectangle 6"/>
            <p:cNvSpPr>
              <a:spLocks noChangeArrowheads="1"/>
            </p:cNvSpPr>
            <p:nvPr/>
          </p:nvSpPr>
          <p:spPr bwMode="auto">
            <a:xfrm>
              <a:off x="863731" y="6079521"/>
              <a:ext cx="319991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i="1" dirty="0" err="1">
                  <a:solidFill>
                    <a:srgbClr val="C00000"/>
                  </a:solidFill>
                  <a:latin typeface="Arial Narrow" pitchFamily="34" charset="0"/>
                  <a:cs typeface="Arial" pitchFamily="34" charset="0"/>
                </a:rPr>
                <a:t>Indépendance</a:t>
              </a:r>
              <a:r>
                <a:rPr lang="en-US" sz="1600" i="1" dirty="0">
                  <a:solidFill>
                    <a:srgbClr val="C00000"/>
                  </a:solidFill>
                  <a:latin typeface="Arial Narrow" pitchFamily="34" charset="0"/>
                  <a:cs typeface="Arial" pitchFamily="34" charset="0"/>
                </a:rPr>
                <a:t> </a:t>
              </a:r>
              <a:r>
                <a:rPr lang="en-US" sz="1600" i="1" dirty="0" err="1">
                  <a:solidFill>
                    <a:srgbClr val="C00000"/>
                  </a:solidFill>
                  <a:latin typeface="Arial Narrow" pitchFamily="34" charset="0"/>
                  <a:cs typeface="Arial" pitchFamily="34" charset="0"/>
                </a:rPr>
                <a:t>énergétique</a:t>
              </a:r>
              <a:r>
                <a:rPr lang="en-US" sz="1600" i="1" dirty="0">
                  <a:solidFill>
                    <a:srgbClr val="C00000"/>
                  </a:solidFill>
                  <a:latin typeface="Arial Narrow" pitchFamily="34" charset="0"/>
                  <a:cs typeface="Arial" pitchFamily="34" charset="0"/>
                </a:rPr>
                <a:t> </a:t>
              </a:r>
              <a:r>
                <a:rPr lang="en-US" sz="1600" i="1" dirty="0" smtClean="0">
                  <a:solidFill>
                    <a:srgbClr val="808080"/>
                  </a:solidFill>
                  <a:latin typeface="Arial Narrow" pitchFamily="34" charset="0"/>
                  <a:cs typeface="Arial" pitchFamily="34" charset="0"/>
                </a:rPr>
                <a:t>de la France</a:t>
              </a:r>
              <a:endParaRPr lang="en-US" sz="1600" dirty="0">
                <a:solidFill>
                  <a:srgbClr val="0000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1" name="Flèche vers le bas 50"/>
            <p:cNvSpPr/>
            <p:nvPr/>
          </p:nvSpPr>
          <p:spPr bwMode="auto">
            <a:xfrm rot="16200000">
              <a:off x="533329" y="6070130"/>
              <a:ext cx="246637" cy="378324"/>
            </a:xfrm>
            <a:prstGeom prst="downArrow">
              <a:avLst/>
            </a:prstGeom>
            <a:solidFill>
              <a:srgbClr val="C00000"/>
            </a:solidFill>
            <a:ln w="2857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dirty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 rot="16200000">
            <a:off x="-348895" y="2518029"/>
            <a:ext cx="1516666" cy="176391"/>
          </a:xfrm>
          <a:prstGeom prst="rect">
            <a:avLst/>
          </a:prstGeom>
          <a:solidFill>
            <a:schemeClr val="bg1"/>
          </a:solidFill>
        </p:spPr>
        <p:txBody>
          <a:bodyPr wrap="none" lIns="91424" tIns="45712" rIns="91424" bIns="4571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200" b="1" kern="10" dirty="0" smtClean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Technologies</a:t>
            </a:r>
            <a:endParaRPr lang="en-US" sz="3600" kern="1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611728" y="1772816"/>
            <a:ext cx="1512000" cy="1854000"/>
            <a:chOff x="545408" y="1909266"/>
            <a:chExt cx="1512000" cy="1854000"/>
          </a:xfrm>
        </p:grpSpPr>
        <p:sp>
          <p:nvSpPr>
            <p:cNvPr id="54" name="AutoShape 14"/>
            <p:cNvSpPr>
              <a:spLocks noChangeArrowheads="1"/>
            </p:cNvSpPr>
            <p:nvPr/>
          </p:nvSpPr>
          <p:spPr bwMode="auto">
            <a:xfrm rot="5400000">
              <a:off x="374408" y="2080266"/>
              <a:ext cx="1854000" cy="1512000"/>
            </a:xfrm>
            <a:prstGeom prst="homePlate">
              <a:avLst>
                <a:gd name="adj" fmla="val 20992"/>
              </a:avLst>
            </a:prstGeom>
            <a:ln>
              <a:solidFill>
                <a:schemeClr val="bg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" name="Rectangle 12"/>
            <p:cNvSpPr>
              <a:spLocks noChangeArrowheads="1"/>
            </p:cNvSpPr>
            <p:nvPr/>
          </p:nvSpPr>
          <p:spPr bwMode="auto">
            <a:xfrm>
              <a:off x="547022" y="3016031"/>
              <a:ext cx="15087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[DAM]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27" descr="F:\Refonte 2X CEA\WImg_WebImage[4]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76614" y="2464976"/>
              <a:ext cx="849589" cy="560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ZoneTexte 1"/>
            <p:cNvSpPr txBox="1"/>
            <p:nvPr/>
          </p:nvSpPr>
          <p:spPr>
            <a:xfrm>
              <a:off x="783479" y="1980748"/>
              <a:ext cx="1035861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600" dirty="0" smtClean="0">
                  <a:solidFill>
                    <a:srgbClr val="C00000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DÉFENSE</a:t>
              </a:r>
              <a:endParaRPr lang="en-US" sz="1600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ts val="1400"/>
                </a:lnSpc>
              </a:pPr>
              <a:r>
                <a:rPr lang="en-US" sz="1600" dirty="0" smtClean="0">
                  <a:solidFill>
                    <a:srgbClr val="C00000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SÉCURIT</a:t>
              </a:r>
              <a:r>
                <a:rPr lang="en-US" sz="1600" dirty="0">
                  <a:solidFill>
                    <a:srgbClr val="C00000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É</a:t>
              </a:r>
            </a:p>
          </p:txBody>
        </p:sp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826" y="2244799"/>
            <a:ext cx="633847" cy="2475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</p:pic>
      <p:grpSp>
        <p:nvGrpSpPr>
          <p:cNvPr id="6" name="Groupe 5"/>
          <p:cNvGrpSpPr/>
          <p:nvPr/>
        </p:nvGrpSpPr>
        <p:grpSpPr>
          <a:xfrm>
            <a:off x="2162437" y="1772816"/>
            <a:ext cx="1722999" cy="1878859"/>
            <a:chOff x="2100825" y="1909266"/>
            <a:chExt cx="1722999" cy="1878859"/>
          </a:xfrm>
        </p:grpSpPr>
        <p:sp>
          <p:nvSpPr>
            <p:cNvPr id="11" name="AutoShape 14"/>
            <p:cNvSpPr>
              <a:spLocks noChangeArrowheads="1"/>
            </p:cNvSpPr>
            <p:nvPr/>
          </p:nvSpPr>
          <p:spPr bwMode="auto">
            <a:xfrm rot="5400000">
              <a:off x="2013288" y="2080266"/>
              <a:ext cx="1854000" cy="1512000"/>
            </a:xfrm>
            <a:prstGeom prst="homePlate">
              <a:avLst>
                <a:gd name="adj" fmla="val 20992"/>
              </a:avLst>
            </a:prstGeom>
            <a:ln>
              <a:solidFill>
                <a:schemeClr val="bg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100825" y="3018684"/>
              <a:ext cx="1722999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Direction </a:t>
              </a:r>
              <a:r>
                <a:rPr lang="en-US" sz="14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Recherche</a:t>
              </a:r>
              <a:r>
                <a:rPr lang="en-US" sz="14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4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Technologique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[DRT]</a:t>
              </a:r>
            </a:p>
          </p:txBody>
        </p:sp>
        <p:pic>
          <p:nvPicPr>
            <p:cNvPr id="13" name="Picture 2" descr="S:\100-DRT Direction\100.10-Communication\4 - PHOTOTHEQUE\PHOTOS EMBLEMATIQUES - CEA Tech\Images_emblématiques LETI\PF MOS 300 1 - crédit G. Cotte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446" y="2485221"/>
              <a:ext cx="819684" cy="546764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ZoneTexte 60"/>
            <p:cNvSpPr txBox="1"/>
            <p:nvPr/>
          </p:nvSpPr>
          <p:spPr>
            <a:xfrm>
              <a:off x="2178702" y="1980748"/>
              <a:ext cx="1523174" cy="452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600" dirty="0" smtClean="0">
                  <a:solidFill>
                    <a:srgbClr val="C00000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TECHNOLOGIES</a:t>
              </a:r>
            </a:p>
            <a:p>
              <a:pPr algn="ctr">
                <a:lnSpc>
                  <a:spcPts val="1400"/>
                </a:lnSpc>
              </a:pPr>
              <a:r>
                <a:rPr lang="en-US" sz="1600" dirty="0" smtClean="0">
                  <a:solidFill>
                    <a:srgbClr val="C00000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GÉNÉRIQUES</a:t>
              </a:r>
              <a:endParaRPr lang="en-US" sz="1600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3885436" y="1772817"/>
            <a:ext cx="1512002" cy="1854849"/>
            <a:chOff x="3885436" y="1909266"/>
            <a:chExt cx="1512002" cy="1854849"/>
          </a:xfrm>
        </p:grpSpPr>
        <p:sp>
          <p:nvSpPr>
            <p:cNvPr id="10" name="AutoShape 14"/>
            <p:cNvSpPr>
              <a:spLocks noChangeArrowheads="1"/>
            </p:cNvSpPr>
            <p:nvPr/>
          </p:nvSpPr>
          <p:spPr bwMode="auto">
            <a:xfrm rot="5400000">
              <a:off x="3714012" y="2080691"/>
              <a:ext cx="1854849" cy="1512000"/>
            </a:xfrm>
            <a:prstGeom prst="homePlate">
              <a:avLst>
                <a:gd name="adj" fmla="val 21921"/>
              </a:avLst>
            </a:prstGeom>
            <a:ln>
              <a:solidFill>
                <a:schemeClr val="bg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" name="Rectangle 13"/>
            <p:cNvSpPr>
              <a:spLocks noChangeArrowheads="1"/>
            </p:cNvSpPr>
            <p:nvPr/>
          </p:nvSpPr>
          <p:spPr bwMode="auto">
            <a:xfrm>
              <a:off x="4324683" y="3128154"/>
              <a:ext cx="63350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[DEN]</a:t>
              </a: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84723" y="2493727"/>
              <a:ext cx="713427" cy="579532"/>
            </a:xfrm>
            <a:prstGeom prst="homePlate">
              <a:avLst>
                <a:gd name="adj" fmla="val 0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ZoneTexte 61"/>
            <p:cNvSpPr txBox="1"/>
            <p:nvPr/>
          </p:nvSpPr>
          <p:spPr>
            <a:xfrm>
              <a:off x="3885436" y="1980748"/>
              <a:ext cx="1512002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600" dirty="0" smtClean="0">
                  <a:solidFill>
                    <a:srgbClr val="C00000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ÉNERGIES BAS CARBONE</a:t>
              </a:r>
              <a:endParaRPr lang="en-US" sz="1600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AutoShape 14"/>
          <p:cNvSpPr>
            <a:spLocks noChangeArrowheads="1"/>
          </p:cNvSpPr>
          <p:nvPr/>
        </p:nvSpPr>
        <p:spPr bwMode="auto">
          <a:xfrm rot="16200000">
            <a:off x="2408047" y="2315564"/>
            <a:ext cx="1155879" cy="4822911"/>
          </a:xfrm>
          <a:prstGeom prst="homePlate">
            <a:avLst>
              <a:gd name="adj" fmla="val 31074"/>
            </a:avLst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24" tIns="45712" rIns="91424" bIns="45712" anchor="ctr"/>
          <a:lstStyle/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611560" y="4535571"/>
            <a:ext cx="4752528" cy="765472"/>
            <a:chOff x="611560" y="4741307"/>
            <a:chExt cx="4752528" cy="765472"/>
          </a:xfrm>
        </p:grpSpPr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1514310" y="4922004"/>
              <a:ext cx="359876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4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Direction Sciences de la </a:t>
              </a:r>
              <a:r>
                <a:rPr lang="en-US" sz="14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Matière</a:t>
              </a:r>
              <a:r>
                <a:rPr lang="en-US" sz="14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[DSM]</a:t>
              </a:r>
            </a:p>
            <a:p>
              <a:r>
                <a:rPr lang="en-US" sz="14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Direction Sciences de la Vie 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[DSV]</a:t>
              </a:r>
            </a:p>
          </p:txBody>
        </p:sp>
        <p:pic>
          <p:nvPicPr>
            <p:cNvPr id="22" name="Picture 3" descr="S:\100-DRT Direction\100.10-Communication\4 - PHOTOTHEQUE\TECHNOLOGIES\2010-03-19 - IRTSV-chimie-biometaux - Crédit P. Avavian\IMG_6048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0"/>
            <a:stretch/>
          </p:blipFill>
          <p:spPr bwMode="auto">
            <a:xfrm>
              <a:off x="4495445" y="4803285"/>
              <a:ext cx="868643" cy="641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4797224"/>
              <a:ext cx="863130" cy="6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ZoneTexte 62"/>
            <p:cNvSpPr txBox="1"/>
            <p:nvPr/>
          </p:nvSpPr>
          <p:spPr>
            <a:xfrm>
              <a:off x="1521519" y="4741307"/>
              <a:ext cx="2978473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b="1" dirty="0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RECHERCHE FONDAMENTALE</a:t>
              </a:r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1475656" y="3793470"/>
            <a:ext cx="942983" cy="44132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4500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personnes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3093761" y="3793470"/>
            <a:ext cx="1141755" cy="44132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4500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personnes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↗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4716016" y="3793470"/>
            <a:ext cx="942983" cy="44132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4500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personnes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4716016" y="5379888"/>
            <a:ext cx="942983" cy="44132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2500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personnes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 rot="16200000">
            <a:off x="-35335" y="5945820"/>
            <a:ext cx="857160" cy="144001"/>
          </a:xfrm>
          <a:prstGeom prst="rect">
            <a:avLst/>
          </a:prstGeom>
          <a:solidFill>
            <a:schemeClr val="bg1"/>
          </a:solidFill>
        </p:spPr>
        <p:txBody>
          <a:bodyPr wrap="none" lIns="91424" tIns="45712" rIns="91424" bIns="4571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Mission</a:t>
            </a:r>
          </a:p>
        </p:txBody>
      </p:sp>
      <p:pic>
        <p:nvPicPr>
          <p:cNvPr id="69" name="Picture 2" descr="De la recherche à l'industri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232" y="1847893"/>
            <a:ext cx="2903776" cy="1088917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180000"/>
            </a:camera>
            <a:lightRig rig="twoPt" dir="t">
              <a:rot lat="0" lon="0" rev="7200000"/>
            </a:lightRig>
          </a:scene3d>
          <a:sp3d contourW="12700">
            <a:bevelT w="0" h="0"/>
            <a:contourClr>
              <a:srgbClr val="969696"/>
            </a:contourClr>
          </a:sp3d>
          <a:extLst/>
        </p:spPr>
      </p:pic>
      <p:sp>
        <p:nvSpPr>
          <p:cNvPr id="71" name="Double flèche verticale 70"/>
          <p:cNvSpPr/>
          <p:nvPr/>
        </p:nvSpPr>
        <p:spPr>
          <a:xfrm rot="16200000">
            <a:off x="2015857" y="2392591"/>
            <a:ext cx="293161" cy="498644"/>
          </a:xfrm>
          <a:prstGeom prst="upDownArrow">
            <a:avLst>
              <a:gd name="adj1" fmla="val 39689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Double flèche verticale 71"/>
          <p:cNvSpPr/>
          <p:nvPr/>
        </p:nvSpPr>
        <p:spPr>
          <a:xfrm rot="16200000">
            <a:off x="3672041" y="2397721"/>
            <a:ext cx="293161" cy="498644"/>
          </a:xfrm>
          <a:prstGeom prst="upDownArrow">
            <a:avLst>
              <a:gd name="adj1" fmla="val 39689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056" name="Groupe 2055"/>
          <p:cNvGrpSpPr/>
          <p:nvPr/>
        </p:nvGrpSpPr>
        <p:grpSpPr>
          <a:xfrm>
            <a:off x="675744" y="6137753"/>
            <a:ext cx="4890143" cy="338554"/>
            <a:chOff x="467485" y="6425786"/>
            <a:chExt cx="4890143" cy="338554"/>
          </a:xfrm>
        </p:grpSpPr>
        <p:grpSp>
          <p:nvGrpSpPr>
            <p:cNvPr id="2054" name="Groupe 2053"/>
            <p:cNvGrpSpPr/>
            <p:nvPr/>
          </p:nvGrpSpPr>
          <p:grpSpPr>
            <a:xfrm>
              <a:off x="467485" y="6425786"/>
              <a:ext cx="4305847" cy="338554"/>
              <a:chOff x="467485" y="6425786"/>
              <a:chExt cx="4305847" cy="338554"/>
            </a:xfrm>
          </p:grpSpPr>
          <p:sp>
            <p:nvSpPr>
              <p:cNvPr id="52" name="Rectangle 7"/>
              <p:cNvSpPr>
                <a:spLocks noChangeArrowheads="1"/>
              </p:cNvSpPr>
              <p:nvPr/>
            </p:nvSpPr>
            <p:spPr bwMode="auto">
              <a:xfrm>
                <a:off x="863287" y="6425786"/>
                <a:ext cx="391004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i="1" dirty="0" err="1">
                    <a:solidFill>
                      <a:srgbClr val="C00000"/>
                    </a:solidFill>
                    <a:latin typeface="Arial Narrow" pitchFamily="34" charset="0"/>
                    <a:cs typeface="Arial" pitchFamily="34" charset="0"/>
                  </a:rPr>
                  <a:t>Compétitivité</a:t>
                </a:r>
                <a:r>
                  <a:rPr lang="en-US" sz="1600" i="1" dirty="0">
                    <a:solidFill>
                      <a:srgbClr val="C00000"/>
                    </a:solidFill>
                    <a:latin typeface="Arial Narrow" pitchFamily="34" charset="0"/>
                    <a:cs typeface="Arial" pitchFamily="34" charset="0"/>
                  </a:rPr>
                  <a:t> </a:t>
                </a:r>
                <a:r>
                  <a:rPr lang="en-US" sz="1600" i="1" dirty="0" err="1">
                    <a:solidFill>
                      <a:srgbClr val="C00000"/>
                    </a:solidFill>
                    <a:latin typeface="Arial Narrow" pitchFamily="34" charset="0"/>
                    <a:cs typeface="Arial" pitchFamily="34" charset="0"/>
                  </a:rPr>
                  <a:t>économique</a:t>
                </a:r>
                <a:r>
                  <a:rPr lang="en-US" sz="1600" i="1" dirty="0">
                    <a:solidFill>
                      <a:srgbClr val="C00000"/>
                    </a:solidFill>
                    <a:latin typeface="Arial Narrow" pitchFamily="34" charset="0"/>
                    <a:cs typeface="Arial" pitchFamily="34" charset="0"/>
                  </a:rPr>
                  <a:t> </a:t>
                </a:r>
                <a:r>
                  <a:rPr lang="en-US" sz="1600" i="1" dirty="0" smtClean="0">
                    <a:solidFill>
                      <a:srgbClr val="808080"/>
                    </a:solidFill>
                    <a:latin typeface="Arial Narrow" pitchFamily="34" charset="0"/>
                    <a:cs typeface="Arial" pitchFamily="34" charset="0"/>
                  </a:rPr>
                  <a:t>de </a:t>
                </a:r>
                <a:r>
                  <a:rPr lang="en-US" sz="1600" i="1" dirty="0" err="1" smtClean="0">
                    <a:solidFill>
                      <a:srgbClr val="808080"/>
                    </a:solidFill>
                    <a:latin typeface="Arial Narrow" pitchFamily="34" charset="0"/>
                    <a:cs typeface="Arial" pitchFamily="34" charset="0"/>
                  </a:rPr>
                  <a:t>l’industrie</a:t>
                </a:r>
                <a:r>
                  <a:rPr lang="en-US" sz="1600" i="1" dirty="0" smtClean="0">
                    <a:solidFill>
                      <a:srgbClr val="808080"/>
                    </a:solidFill>
                    <a:latin typeface="Arial Narrow" pitchFamily="34" charset="0"/>
                    <a:cs typeface="Arial" pitchFamily="34" charset="0"/>
                  </a:rPr>
                  <a:t> </a:t>
                </a:r>
                <a:r>
                  <a:rPr lang="en-US" sz="1600" i="1" dirty="0" err="1" smtClean="0">
                    <a:solidFill>
                      <a:srgbClr val="808080"/>
                    </a:solidFill>
                    <a:latin typeface="Arial Narrow" pitchFamily="34" charset="0"/>
                    <a:cs typeface="Arial" pitchFamily="34" charset="0"/>
                  </a:rPr>
                  <a:t>française</a:t>
                </a:r>
                <a:endParaRPr lang="en-US" sz="1600" dirty="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3" name="Flèche vers le bas 52"/>
              <p:cNvSpPr/>
              <p:nvPr/>
            </p:nvSpPr>
            <p:spPr bwMode="auto">
              <a:xfrm rot="16200000">
                <a:off x="533368" y="6405533"/>
                <a:ext cx="246636" cy="378402"/>
              </a:xfrm>
              <a:prstGeom prst="downArrow">
                <a:avLst/>
              </a:prstGeom>
              <a:solidFill>
                <a:srgbClr val="C00000"/>
              </a:solidFill>
              <a:ln w="2857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Arial Narrow" pitchFamily="34" charset="0"/>
                </a:endParaRPr>
              </a:p>
            </p:txBody>
          </p:sp>
        </p:grpSp>
        <p:pic>
          <p:nvPicPr>
            <p:cNvPr id="81" name="Image 8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781" y="6471416"/>
              <a:ext cx="633847" cy="247572"/>
            </a:xfrm>
            <a:prstGeom prst="rect">
              <a:avLst/>
            </a:prstGeom>
            <a:ln w="158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8" name="Connecteur droit 17"/>
          <p:cNvCxnSpPr/>
          <p:nvPr/>
        </p:nvCxnSpPr>
        <p:spPr>
          <a:xfrm>
            <a:off x="5652120" y="1772816"/>
            <a:ext cx="0" cy="473677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053996" y="926921"/>
            <a:ext cx="7964016" cy="707870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>
              <a:spcAft>
                <a:spcPts val="400"/>
              </a:spcAft>
            </a:pPr>
            <a:r>
              <a:rPr lang="en-US" sz="2000" cap="all" dirty="0" smtClean="0">
                <a:solidFill>
                  <a:schemeClr val="tx2"/>
                </a:solidFill>
              </a:rPr>
              <a:t>Commissariat à </a:t>
            </a:r>
            <a:r>
              <a:rPr lang="en-US" sz="2000" cap="all" dirty="0" err="1" smtClean="0">
                <a:solidFill>
                  <a:schemeClr val="tx2"/>
                </a:solidFill>
              </a:rPr>
              <a:t>l’énergie</a:t>
            </a:r>
            <a:r>
              <a:rPr lang="en-US" sz="2000" cap="all" dirty="0" smtClean="0">
                <a:solidFill>
                  <a:schemeClr val="tx2"/>
                </a:solidFill>
              </a:rPr>
              <a:t> </a:t>
            </a:r>
            <a:r>
              <a:rPr lang="en-US" sz="2000" cap="all" dirty="0" err="1" smtClean="0">
                <a:solidFill>
                  <a:schemeClr val="tx2"/>
                </a:solidFill>
              </a:rPr>
              <a:t>Atomique</a:t>
            </a:r>
            <a:r>
              <a:rPr lang="en-US" sz="2000" cap="all" dirty="0" smtClean="0">
                <a:solidFill>
                  <a:schemeClr val="tx2"/>
                </a:solidFill>
              </a:rPr>
              <a:t> et aux </a:t>
            </a:r>
            <a:r>
              <a:rPr lang="en-US" sz="2000" cap="all" dirty="0" err="1" smtClean="0">
                <a:solidFill>
                  <a:schemeClr val="tx2"/>
                </a:solidFill>
              </a:rPr>
              <a:t>Énergies</a:t>
            </a:r>
            <a:r>
              <a:rPr lang="en-US" sz="2000" cap="all" dirty="0" smtClean="0">
                <a:solidFill>
                  <a:schemeClr val="tx2"/>
                </a:solidFill>
              </a:rPr>
              <a:t> Alternatives</a:t>
            </a:r>
            <a:endParaRPr lang="en-US" sz="2000" cap="all" dirty="0">
              <a:solidFill>
                <a:schemeClr val="tx2"/>
              </a:solidFill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634892"/>
              </p:ext>
            </p:extLst>
          </p:nvPr>
        </p:nvGraphicFramePr>
        <p:xfrm>
          <a:off x="5971232" y="3237815"/>
          <a:ext cx="2893677" cy="3427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477"/>
                <a:gridCol w="1800200"/>
              </a:tblGrid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 smtClean="0">
                          <a:solidFill>
                            <a:schemeClr val="accent5"/>
                          </a:solidFill>
                          <a:latin typeface="Arial Narrow" panose="020B0606020202030204" pitchFamily="34" charset="0"/>
                        </a:rPr>
                        <a:t>16000</a:t>
                      </a:r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" noProof="0" dirty="0" err="1" smtClean="0">
                          <a:solidFill>
                            <a:schemeClr val="accent5"/>
                          </a:solidFill>
                          <a:latin typeface="Arial Narrow" pitchFamily="34" charset="0"/>
                          <a:ea typeface="+mn-ea"/>
                          <a:cs typeface="Arial"/>
                        </a:rPr>
                        <a:t>personnes</a:t>
                      </a:r>
                      <a:endParaRPr lang="fr-FR" sz="1400" b="0" kern="10" dirty="0">
                        <a:solidFill>
                          <a:schemeClr val="accent5"/>
                        </a:solidFill>
                        <a:latin typeface="Arial Narrow" pitchFamily="34" charset="0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 smtClean="0">
                          <a:solidFill>
                            <a:schemeClr val="accent5"/>
                          </a:solidFill>
                          <a:latin typeface="Arial Narrow" panose="020B0606020202030204" pitchFamily="34" charset="0"/>
                        </a:rPr>
                        <a:t>10</a:t>
                      </a:r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" noProof="0" dirty="0" err="1" smtClean="0">
                          <a:solidFill>
                            <a:schemeClr val="accent5"/>
                          </a:solidFill>
                          <a:latin typeface="Arial Narrow" pitchFamily="34" charset="0"/>
                          <a:ea typeface="+mn-ea"/>
                          <a:cs typeface="Arial"/>
                        </a:rPr>
                        <a:t>centres</a:t>
                      </a:r>
                      <a:r>
                        <a:rPr lang="en-US" sz="1400" b="0" kern="10" noProof="0" dirty="0" smtClean="0">
                          <a:solidFill>
                            <a:schemeClr val="accent5"/>
                          </a:solidFill>
                          <a:latin typeface="Arial Narrow" pitchFamily="34" charset="0"/>
                          <a:ea typeface="+mn-ea"/>
                          <a:cs typeface="Arial"/>
                        </a:rPr>
                        <a:t> de </a:t>
                      </a:r>
                      <a:r>
                        <a:rPr lang="en-US" sz="1400" b="0" kern="10" noProof="0" dirty="0" err="1" smtClean="0">
                          <a:solidFill>
                            <a:schemeClr val="accent5"/>
                          </a:solidFill>
                          <a:latin typeface="Arial Narrow" pitchFamily="34" charset="0"/>
                          <a:ea typeface="+mn-ea"/>
                          <a:cs typeface="Arial"/>
                        </a:rPr>
                        <a:t>recherche</a:t>
                      </a:r>
                      <a:endParaRPr lang="en-US" sz="1400" b="0" kern="10" noProof="0" dirty="0" smtClean="0">
                        <a:solidFill>
                          <a:schemeClr val="accent5"/>
                        </a:solidFill>
                        <a:latin typeface="Arial Narrow" pitchFamily="34" charset="0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 smtClean="0">
                          <a:solidFill>
                            <a:schemeClr val="accent5"/>
                          </a:solidFill>
                          <a:latin typeface="Arial Narrow" panose="020B0606020202030204" pitchFamily="34" charset="0"/>
                        </a:rPr>
                        <a:t>4,3 </a:t>
                      </a:r>
                      <a:r>
                        <a:rPr lang="en-US" sz="1800" b="1" noProof="0" dirty="0" err="1" smtClean="0">
                          <a:solidFill>
                            <a:schemeClr val="accent5"/>
                          </a:solidFill>
                          <a:latin typeface="Arial Narrow" panose="020B0606020202030204" pitchFamily="34" charset="0"/>
                        </a:rPr>
                        <a:t>Mds</a:t>
                      </a:r>
                      <a:r>
                        <a:rPr lang="en-US" sz="1800" b="1" noProof="0" dirty="0" smtClean="0">
                          <a:solidFill>
                            <a:schemeClr val="accent5"/>
                          </a:solidFill>
                          <a:latin typeface="Arial Narrow" panose="020B0606020202030204" pitchFamily="34" charset="0"/>
                        </a:rPr>
                        <a:t> €</a:t>
                      </a:r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kern="10" dirty="0" smtClean="0">
                          <a:solidFill>
                            <a:schemeClr val="accent5"/>
                          </a:solidFill>
                          <a:latin typeface="Arial Narrow" pitchFamily="34" charset="0"/>
                          <a:ea typeface="+mn-ea"/>
                          <a:cs typeface="Arial"/>
                        </a:rPr>
                        <a:t>budget</a:t>
                      </a:r>
                      <a:endParaRPr lang="fr-FR" sz="1400" b="0" kern="10" dirty="0">
                        <a:solidFill>
                          <a:schemeClr val="accent5"/>
                        </a:solidFill>
                        <a:latin typeface="Arial Narrow" pitchFamily="34" charset="0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 smtClean="0">
                          <a:solidFill>
                            <a:schemeClr val="accent5"/>
                          </a:solidFill>
                          <a:latin typeface="Arial Narrow" panose="020B0606020202030204" pitchFamily="34" charset="0"/>
                        </a:rPr>
                        <a:t>4800</a:t>
                      </a:r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kern="10" dirty="0" smtClean="0">
                          <a:solidFill>
                            <a:schemeClr val="accent5"/>
                          </a:solidFill>
                          <a:latin typeface="Arial Narrow" pitchFamily="34" charset="0"/>
                          <a:ea typeface="+mn-ea"/>
                          <a:cs typeface="Arial"/>
                        </a:rPr>
                        <a:t>publications scientifiques</a:t>
                      </a:r>
                      <a:endParaRPr lang="fr-FR" sz="1400" b="0" kern="10" dirty="0">
                        <a:solidFill>
                          <a:schemeClr val="accent5"/>
                        </a:solidFill>
                        <a:latin typeface="Arial Narrow" pitchFamily="34" charset="0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10" noProof="0" dirty="0" smtClean="0">
                          <a:solidFill>
                            <a:schemeClr val="accent5"/>
                          </a:solidFill>
                          <a:latin typeface="Arial Narrow" pitchFamily="34" charset="0"/>
                          <a:cs typeface="Arial"/>
                        </a:rPr>
                        <a:t>5600</a:t>
                      </a:r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kern="10" dirty="0" smtClean="0">
                          <a:solidFill>
                            <a:schemeClr val="accent5"/>
                          </a:solidFill>
                          <a:latin typeface="Arial Narrow" pitchFamily="34" charset="0"/>
                          <a:ea typeface="+mn-ea"/>
                          <a:cs typeface="Arial"/>
                        </a:rPr>
                        <a:t>familles de brevets en</a:t>
                      </a:r>
                      <a:r>
                        <a:rPr lang="fr-FR" sz="1400" b="0" kern="10" baseline="0" dirty="0" smtClean="0">
                          <a:solidFill>
                            <a:schemeClr val="accent5"/>
                          </a:solidFill>
                          <a:latin typeface="Arial Narrow" pitchFamily="34" charset="0"/>
                          <a:ea typeface="+mn-ea"/>
                          <a:cs typeface="Arial"/>
                        </a:rPr>
                        <a:t> portefeuille (2014)</a:t>
                      </a:r>
                      <a:endParaRPr lang="fr-FR" sz="1400" b="0" kern="10" dirty="0">
                        <a:solidFill>
                          <a:schemeClr val="accent5"/>
                        </a:solidFill>
                        <a:latin typeface="Arial Narrow" pitchFamily="34" charset="0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" noProof="0" dirty="0" smtClean="0">
                          <a:solidFill>
                            <a:schemeClr val="accent5"/>
                          </a:solidFill>
                          <a:latin typeface="Arial Narrow" pitchFamily="34" charset="0"/>
                          <a:cs typeface="Arial"/>
                        </a:rPr>
                        <a:t>750</a:t>
                      </a:r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kern="10" noProof="0" dirty="0" smtClean="0">
                          <a:solidFill>
                            <a:schemeClr val="accent5"/>
                          </a:solidFill>
                          <a:latin typeface="Arial Narrow" pitchFamily="34" charset="0"/>
                          <a:cs typeface="Arial"/>
                        </a:rPr>
                        <a:t>brevets </a:t>
                      </a:r>
                      <a:r>
                        <a:rPr lang="en-US" sz="1400" b="0" kern="10" noProof="0" dirty="0" err="1" smtClean="0">
                          <a:solidFill>
                            <a:schemeClr val="accent5"/>
                          </a:solidFill>
                          <a:latin typeface="Arial Narrow" pitchFamily="34" charset="0"/>
                          <a:cs typeface="Arial"/>
                        </a:rPr>
                        <a:t>prioritaires</a:t>
                      </a:r>
                      <a:r>
                        <a:rPr lang="en-US" sz="1400" b="0" kern="10" noProof="0" dirty="0" smtClean="0">
                          <a:solidFill>
                            <a:schemeClr val="accent5"/>
                          </a:solidFill>
                          <a:latin typeface="Arial Narrow" pitchFamily="34" charset="0"/>
                          <a:cs typeface="Arial"/>
                        </a:rPr>
                        <a:t> </a:t>
                      </a:r>
                      <a:r>
                        <a:rPr lang="en-US" sz="1400" b="0" kern="10" noProof="0" dirty="0" err="1" smtClean="0">
                          <a:solidFill>
                            <a:schemeClr val="accent5"/>
                          </a:solidFill>
                          <a:latin typeface="Arial Narrow" pitchFamily="34" charset="0"/>
                          <a:cs typeface="Arial"/>
                        </a:rPr>
                        <a:t>déposés</a:t>
                      </a:r>
                      <a:r>
                        <a:rPr lang="en-US" sz="1400" b="0" kern="10" noProof="0" dirty="0" smtClean="0">
                          <a:solidFill>
                            <a:schemeClr val="accent5"/>
                          </a:solidFill>
                          <a:latin typeface="Arial Narrow" pitchFamily="34" charset="0"/>
                          <a:cs typeface="Arial"/>
                        </a:rPr>
                        <a:t>/an</a:t>
                      </a:r>
                      <a:endParaRPr lang="en-US" sz="1400" b="0" noProof="0" dirty="0">
                        <a:solidFill>
                          <a:schemeClr val="accent5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" noProof="0" dirty="0" smtClean="0">
                          <a:solidFill>
                            <a:schemeClr val="accent5"/>
                          </a:solidFill>
                          <a:latin typeface="Arial Narrow" pitchFamily="34" charset="0"/>
                          <a:cs typeface="Arial"/>
                        </a:rPr>
                        <a:t>115</a:t>
                      </a:r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" noProof="0" dirty="0" smtClean="0">
                          <a:solidFill>
                            <a:schemeClr val="accent5"/>
                          </a:solidFill>
                          <a:latin typeface="Arial Narrow" pitchFamily="34" charset="0"/>
                          <a:cs typeface="Arial"/>
                        </a:rPr>
                        <a:t>startups </a:t>
                      </a:r>
                      <a:r>
                        <a:rPr lang="en-US" sz="1400" b="0" kern="10" noProof="0" dirty="0" err="1" smtClean="0">
                          <a:solidFill>
                            <a:schemeClr val="accent5"/>
                          </a:solidFill>
                          <a:latin typeface="Arial Narrow" pitchFamily="34" charset="0"/>
                          <a:cs typeface="Arial"/>
                        </a:rPr>
                        <a:t>innovantes</a:t>
                      </a:r>
                      <a:r>
                        <a:rPr lang="en-US" sz="1400" b="0" kern="10" noProof="0" dirty="0" smtClean="0">
                          <a:solidFill>
                            <a:schemeClr val="accent5"/>
                          </a:solidFill>
                          <a:latin typeface="Arial Narrow" pitchFamily="34" charset="0"/>
                          <a:cs typeface="Arial"/>
                        </a:rPr>
                        <a:t> </a:t>
                      </a:r>
                      <a:r>
                        <a:rPr lang="en-US" sz="1400" b="0" kern="10" noProof="0" dirty="0" err="1" smtClean="0">
                          <a:solidFill>
                            <a:schemeClr val="accent5"/>
                          </a:solidFill>
                          <a:latin typeface="Arial Narrow" pitchFamily="34" charset="0"/>
                          <a:cs typeface="Arial"/>
                        </a:rPr>
                        <a:t>créées</a:t>
                      </a:r>
                      <a:r>
                        <a:rPr lang="en-US" sz="1400" b="0" kern="10" noProof="0" dirty="0" smtClean="0">
                          <a:solidFill>
                            <a:schemeClr val="accent5"/>
                          </a:solidFill>
                          <a:latin typeface="Arial Narrow" pitchFamily="34" charset="0"/>
                          <a:cs typeface="Arial"/>
                        </a:rPr>
                        <a:t> </a:t>
                      </a:r>
                      <a:r>
                        <a:rPr lang="en-US" sz="1400" b="0" kern="10" noProof="0" dirty="0" err="1" smtClean="0">
                          <a:solidFill>
                            <a:schemeClr val="accent5"/>
                          </a:solidFill>
                          <a:latin typeface="Arial Narrow" pitchFamily="34" charset="0"/>
                          <a:cs typeface="Arial"/>
                        </a:rPr>
                        <a:t>depuis</a:t>
                      </a:r>
                      <a:r>
                        <a:rPr lang="en-US" sz="1400" b="0" kern="10" baseline="0" noProof="0" dirty="0" smtClean="0">
                          <a:solidFill>
                            <a:schemeClr val="accent5"/>
                          </a:solidFill>
                          <a:latin typeface="Arial Narrow" pitchFamily="34" charset="0"/>
                          <a:cs typeface="Arial"/>
                        </a:rPr>
                        <a:t> </a:t>
                      </a:r>
                      <a:r>
                        <a:rPr lang="en-US" sz="1400" b="0" kern="10" noProof="0" dirty="0" smtClean="0">
                          <a:solidFill>
                            <a:schemeClr val="accent5"/>
                          </a:solidFill>
                          <a:latin typeface="Arial Narrow" pitchFamily="34" charset="0"/>
                          <a:cs typeface="Arial"/>
                        </a:rPr>
                        <a:t>2000</a:t>
                      </a:r>
                      <a:endParaRPr lang="fr-FR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" noProof="0" dirty="0" smtClean="0">
                          <a:solidFill>
                            <a:schemeClr val="accent5"/>
                          </a:solidFill>
                          <a:latin typeface="Arial Narrow" pitchFamily="34" charset="0"/>
                          <a:ea typeface="+mn-ea"/>
                          <a:cs typeface="Arial"/>
                        </a:rPr>
                        <a:t>&gt;500</a:t>
                      </a:r>
                      <a:endParaRPr lang="fr-FR" sz="1800" b="1" kern="10" dirty="0">
                        <a:solidFill>
                          <a:schemeClr val="accent5"/>
                        </a:solidFill>
                        <a:latin typeface="Arial Narrow" pitchFamily="34" charset="0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kern="10" dirty="0" smtClean="0">
                          <a:solidFill>
                            <a:schemeClr val="accent5"/>
                          </a:solidFill>
                          <a:latin typeface="Arial Narrow" pitchFamily="34" charset="0"/>
                          <a:ea typeface="+mn-ea"/>
                          <a:cs typeface="Arial"/>
                        </a:rPr>
                        <a:t>partenariats directs de R&amp;D avec l’industrie </a:t>
                      </a:r>
                      <a:endParaRPr lang="fr-FR" sz="1400" b="0" kern="10" dirty="0">
                        <a:solidFill>
                          <a:schemeClr val="accent5"/>
                        </a:solidFill>
                        <a:latin typeface="Arial Narrow" pitchFamily="34" charset="0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414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e 25"/>
          <p:cNvGrpSpPr/>
          <p:nvPr/>
        </p:nvGrpSpPr>
        <p:grpSpPr>
          <a:xfrm>
            <a:off x="1381415" y="5874904"/>
            <a:ext cx="2880864" cy="702544"/>
            <a:chOff x="1062578" y="5394586"/>
            <a:chExt cx="3297853" cy="804233"/>
          </a:xfrm>
        </p:grpSpPr>
        <p:pic>
          <p:nvPicPr>
            <p:cNvPr id="39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519" y="5736856"/>
              <a:ext cx="1368425" cy="46196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\\katmandou\share\400-Infos_communes\400.100-Transfert Inter-sites\400.100.1-Infos non CONFIDENTIELLES - Effacement toutes les semaines\MANIGLIER Catherine\INES au 12.09.2011\INES Gauche (94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" b="8024"/>
            <a:stretch/>
          </p:blipFill>
          <p:spPr bwMode="auto">
            <a:xfrm>
              <a:off x="3130427" y="5421876"/>
              <a:ext cx="1230004" cy="764590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Line 5"/>
            <p:cNvSpPr>
              <a:spLocks noChangeShapeType="1"/>
            </p:cNvSpPr>
            <p:nvPr/>
          </p:nvSpPr>
          <p:spPr bwMode="auto">
            <a:xfrm>
              <a:off x="1062578" y="5394586"/>
              <a:ext cx="0" cy="436117"/>
            </a:xfrm>
            <a:prstGeom prst="line">
              <a:avLst/>
            </a:prstGeom>
            <a:noFill/>
            <a:ln w="76200">
              <a:solidFill>
                <a:srgbClr val="E89628"/>
              </a:solidFill>
              <a:round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>
              <a:off x="1062578" y="5804171"/>
              <a:ext cx="433388" cy="0"/>
            </a:xfrm>
            <a:prstGeom prst="line">
              <a:avLst/>
            </a:prstGeom>
            <a:noFill/>
            <a:ln w="57150">
              <a:solidFill>
                <a:srgbClr val="E89628"/>
              </a:solidFill>
              <a:round/>
              <a:headEnd/>
              <a:tailEnd type="triangl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44263" y="5434228"/>
              <a:ext cx="8707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336699"/>
                  </a:solidFill>
                  <a:latin typeface="Arial Narrow" pitchFamily="34" charset="0"/>
                  <a:cs typeface="Arial" pitchFamily="34" charset="0"/>
                </a:rPr>
                <a:t>Solaire</a:t>
              </a:r>
              <a:r>
                <a:rPr lang="fr-FR" dirty="0">
                  <a:solidFill>
                    <a:srgbClr val="808080"/>
                  </a:solidFill>
                  <a:latin typeface="Arial Narrow" pitchFamily="34" charset="0"/>
                  <a:cs typeface="Arial" pitchFamily="34" charset="0"/>
                </a:rPr>
                <a:t> </a:t>
              </a:r>
              <a:endParaRPr lang="fr-FR" dirty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658571" y="1622119"/>
            <a:ext cx="7805128" cy="1203241"/>
            <a:chOff x="251520" y="1196752"/>
            <a:chExt cx="7933776" cy="1223074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380168" y="1839431"/>
              <a:ext cx="0" cy="478063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Ellipse 12"/>
            <p:cNvSpPr/>
            <p:nvPr/>
          </p:nvSpPr>
          <p:spPr bwMode="auto">
            <a:xfrm>
              <a:off x="5448992" y="1312914"/>
              <a:ext cx="2736304" cy="1004579"/>
            </a:xfrm>
            <a:prstGeom prst="ellipse">
              <a:avLst/>
            </a:prstGeom>
            <a:solidFill>
              <a:srgbClr val="00ADD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pic>
          <p:nvPicPr>
            <p:cNvPr id="4" name="Picture 15" descr="Leti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96752"/>
              <a:ext cx="1440000" cy="576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2030939" y="1394673"/>
              <a:ext cx="124585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1200" dirty="0">
                  <a:solidFill>
                    <a:srgbClr val="0099CC"/>
                  </a:solidFill>
                  <a:latin typeface="Tw Cen MT" pitchFamily="34" charset="0"/>
                </a:rPr>
                <a:t>1967 - Grenoble</a:t>
              </a: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348537" y="1774314"/>
              <a:ext cx="3736920" cy="5847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r>
                <a:rPr lang="fr-FR" sz="1600" b="1" dirty="0">
                  <a:solidFill>
                    <a:srgbClr val="336699"/>
                  </a:solidFill>
                  <a:latin typeface="Arial Narrow" pitchFamily="34" charset="0"/>
                  <a:cs typeface="Arial" pitchFamily="34" charset="0"/>
                </a:rPr>
                <a:t>L</a:t>
              </a:r>
              <a:r>
                <a:rPr lang="fr-FR" sz="1600" dirty="0">
                  <a:solidFill>
                    <a:srgbClr val="808080"/>
                  </a:solidFill>
                  <a:latin typeface="Arial Narrow" pitchFamily="34" charset="0"/>
                  <a:cs typeface="Arial" pitchFamily="34" charset="0"/>
                </a:rPr>
                <a:t>aboratoire d'</a:t>
              </a:r>
              <a:r>
                <a:rPr lang="fr-FR" sz="1600" b="1" dirty="0">
                  <a:solidFill>
                    <a:srgbClr val="336699"/>
                  </a:solidFill>
                  <a:latin typeface="Arial Narrow" pitchFamily="34" charset="0"/>
                  <a:cs typeface="Arial" pitchFamily="34" charset="0"/>
                </a:rPr>
                <a:t>E</a:t>
              </a:r>
              <a:r>
                <a:rPr lang="fr-FR" sz="1600" dirty="0">
                  <a:solidFill>
                    <a:srgbClr val="808080"/>
                  </a:solidFill>
                  <a:latin typeface="Arial Narrow" pitchFamily="34" charset="0"/>
                  <a:cs typeface="Arial" pitchFamily="34" charset="0"/>
                </a:rPr>
                <a:t>lectronique et des </a:t>
              </a:r>
              <a:r>
                <a:rPr lang="fr-FR" sz="1600" b="1" dirty="0">
                  <a:solidFill>
                    <a:srgbClr val="336699"/>
                  </a:solidFill>
                  <a:latin typeface="Arial Narrow" pitchFamily="34" charset="0"/>
                  <a:cs typeface="Arial" pitchFamily="34" charset="0"/>
                </a:rPr>
                <a:t>T</a:t>
              </a:r>
              <a:r>
                <a:rPr lang="fr-FR" sz="1600" dirty="0">
                  <a:solidFill>
                    <a:srgbClr val="808080"/>
                  </a:solidFill>
                  <a:latin typeface="Arial Narrow" pitchFamily="34" charset="0"/>
                  <a:cs typeface="Arial" pitchFamily="34" charset="0"/>
                </a:rPr>
                <a:t>echnologies </a:t>
              </a:r>
            </a:p>
            <a:p>
              <a:r>
                <a:rPr lang="fr-FR" sz="1600" dirty="0">
                  <a:solidFill>
                    <a:srgbClr val="808080"/>
                  </a:solidFill>
                  <a:latin typeface="Arial Narrow" pitchFamily="34" charset="0"/>
                  <a:cs typeface="Arial" pitchFamily="34" charset="0"/>
                </a:rPr>
                <a:t>de l'</a:t>
              </a:r>
              <a:r>
                <a:rPr lang="fr-FR" sz="1600" b="1" dirty="0">
                  <a:solidFill>
                    <a:srgbClr val="006699"/>
                  </a:solidFill>
                  <a:latin typeface="Arial Narrow" pitchFamily="34" charset="0"/>
                  <a:cs typeface="Arial" pitchFamily="34" charset="0"/>
                </a:rPr>
                <a:t>I</a:t>
              </a:r>
              <a:r>
                <a:rPr lang="fr-FR" sz="1600" dirty="0">
                  <a:solidFill>
                    <a:srgbClr val="808080"/>
                  </a:solidFill>
                  <a:latin typeface="Arial Narrow" pitchFamily="34" charset="0"/>
                  <a:cs typeface="Arial" pitchFamily="34" charset="0"/>
                </a:rPr>
                <a:t>nformation </a:t>
              </a:r>
            </a:p>
          </p:txBody>
        </p:sp>
        <p:sp>
          <p:nvSpPr>
            <p:cNvPr id="10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5677415" y="1591148"/>
              <a:ext cx="2232025" cy="4318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3600" b="1" kern="10" dirty="0">
                  <a:solidFill>
                    <a:prstClr val="white"/>
                  </a:solidFill>
                  <a:latin typeface="Arial"/>
                  <a:ea typeface="+mn-lt"/>
                  <a:cs typeface="Arial"/>
                </a:rPr>
                <a:t>Micro et nanotechnologies et</a:t>
              </a:r>
            </a:p>
            <a:p>
              <a:pPr algn="ctr"/>
              <a:r>
                <a:rPr lang="fr-FR" sz="3600" b="1" kern="10" dirty="0">
                  <a:solidFill>
                    <a:prstClr val="white"/>
                  </a:solidFill>
                  <a:latin typeface="Arial"/>
                  <a:ea typeface="+mn-lt"/>
                  <a:cs typeface="Arial"/>
                </a:rPr>
                <a:t>intégration dans les  systèmes</a:t>
              </a:r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2410421" y="2044406"/>
              <a:ext cx="1198865" cy="375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fr-FR" b="1" dirty="0" smtClean="0">
                  <a:solidFill>
                    <a:srgbClr val="0099CC"/>
                  </a:solidFill>
                  <a:latin typeface="Tekton Pro Cond" pitchFamily="34" charset="0"/>
                </a:rPr>
                <a:t>1800 pers.   </a:t>
              </a:r>
              <a:endParaRPr lang="fr-FR" sz="1600" b="1" dirty="0">
                <a:solidFill>
                  <a:srgbClr val="0099CC"/>
                </a:solidFill>
                <a:latin typeface="Tekton Pro Cond" pitchFamily="34" charset="0"/>
              </a:endParaRPr>
            </a:p>
          </p:txBody>
        </p:sp>
        <p:cxnSp>
          <p:nvCxnSpPr>
            <p:cNvPr id="3" name="Connecteur droit 2"/>
            <p:cNvCxnSpPr/>
            <p:nvPr/>
          </p:nvCxnSpPr>
          <p:spPr>
            <a:xfrm>
              <a:off x="1618333" y="2240743"/>
              <a:ext cx="7200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Flèche droite 37"/>
            <p:cNvSpPr/>
            <p:nvPr/>
          </p:nvSpPr>
          <p:spPr>
            <a:xfrm>
              <a:off x="4360431" y="1415202"/>
              <a:ext cx="972000" cy="864000"/>
            </a:xfrm>
            <a:prstGeom prst="rightArrow">
              <a:avLst>
                <a:gd name="adj1" fmla="val 57975"/>
                <a:gd name="adj2" fmla="val 88029"/>
              </a:avLst>
            </a:prstGeom>
            <a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601931" y="3041092"/>
            <a:ext cx="7861768" cy="1292204"/>
            <a:chOff x="323528" y="2635459"/>
            <a:chExt cx="7861768" cy="1292204"/>
          </a:xfrm>
        </p:grpSpPr>
        <p:sp>
          <p:nvSpPr>
            <p:cNvPr id="14" name="Ellipse 13"/>
            <p:cNvSpPr/>
            <p:nvPr/>
          </p:nvSpPr>
          <p:spPr bwMode="auto">
            <a:xfrm>
              <a:off x="5448992" y="2743109"/>
              <a:ext cx="2736304" cy="1004579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fr-FR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pic>
          <p:nvPicPr>
            <p:cNvPr id="5" name="Picture 27" descr="List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635459"/>
              <a:ext cx="1512000" cy="609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WordArt 34"/>
            <p:cNvSpPr>
              <a:spLocks noChangeArrowheads="1" noChangeShapeType="1" noTextEdit="1"/>
            </p:cNvSpPr>
            <p:nvPr/>
          </p:nvSpPr>
          <p:spPr bwMode="auto">
            <a:xfrm>
              <a:off x="5718081" y="3134513"/>
              <a:ext cx="2195832" cy="221771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3600" b="1" kern="10" dirty="0" smtClean="0">
                  <a:solidFill>
                    <a:prstClr val="white"/>
                  </a:solidFill>
                  <a:latin typeface="Arial"/>
                  <a:ea typeface="+mn-lt"/>
                  <a:cs typeface="Arial"/>
                </a:rPr>
                <a:t>Systèmes numériques</a:t>
              </a:r>
              <a:endParaRPr lang="fr-FR" sz="3600" b="1" kern="10" dirty="0">
                <a:solidFill>
                  <a:prstClr val="white"/>
                </a:solidFill>
                <a:latin typeface="Arial"/>
                <a:ea typeface="+mn-lt"/>
                <a:cs typeface="Arial"/>
              </a:endParaRPr>
            </a:p>
          </p:txBody>
        </p:sp>
        <p:sp>
          <p:nvSpPr>
            <p:cNvPr id="17" name="Text Box 29"/>
            <p:cNvSpPr txBox="1">
              <a:spLocks noChangeArrowheads="1"/>
            </p:cNvSpPr>
            <p:nvPr/>
          </p:nvSpPr>
          <p:spPr bwMode="auto">
            <a:xfrm>
              <a:off x="2078951" y="2891041"/>
              <a:ext cx="121898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1200" dirty="0">
                  <a:solidFill>
                    <a:srgbClr val="FF6600"/>
                  </a:solidFill>
                  <a:latin typeface="Tw Cen MT" pitchFamily="34" charset="0"/>
                </a:rPr>
                <a:t>2003 - Paris Sud</a:t>
              </a:r>
            </a:p>
          </p:txBody>
        </p:sp>
        <p:sp>
          <p:nvSpPr>
            <p:cNvPr id="20" name="Rectangle 26"/>
            <p:cNvSpPr>
              <a:spLocks noChangeArrowheads="1"/>
            </p:cNvSpPr>
            <p:nvPr/>
          </p:nvSpPr>
          <p:spPr bwMode="auto">
            <a:xfrm>
              <a:off x="348537" y="3265410"/>
              <a:ext cx="315663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fr-FR" sz="1600" b="1" dirty="0">
                  <a:solidFill>
                    <a:srgbClr val="336699"/>
                  </a:solidFill>
                  <a:latin typeface="Arial Narrow" pitchFamily="34" charset="0"/>
                  <a:cs typeface="Arial" pitchFamily="34" charset="0"/>
                </a:rPr>
                <a:t>L</a:t>
              </a:r>
              <a:r>
                <a:rPr lang="fr-FR" sz="1600" dirty="0">
                  <a:solidFill>
                    <a:srgbClr val="808080"/>
                  </a:solidFill>
                  <a:latin typeface="Arial Narrow" pitchFamily="34" charset="0"/>
                  <a:cs typeface="Arial" pitchFamily="34" charset="0"/>
                </a:rPr>
                <a:t>aboratoire d’</a:t>
              </a:r>
              <a:r>
                <a:rPr lang="fr-FR" sz="1600" b="1" dirty="0">
                  <a:solidFill>
                    <a:srgbClr val="336699"/>
                  </a:solidFill>
                  <a:latin typeface="Arial Narrow" pitchFamily="34" charset="0"/>
                  <a:cs typeface="Arial" pitchFamily="34" charset="0"/>
                </a:rPr>
                <a:t>I</a:t>
              </a:r>
              <a:r>
                <a:rPr lang="fr-FR" sz="1600" dirty="0">
                  <a:solidFill>
                    <a:srgbClr val="808080"/>
                  </a:solidFill>
                  <a:latin typeface="Arial Narrow" pitchFamily="34" charset="0"/>
                  <a:cs typeface="Arial" pitchFamily="34" charset="0"/>
                </a:rPr>
                <a:t>ntégration des </a:t>
              </a:r>
              <a:r>
                <a:rPr lang="fr-FR" sz="1600" b="1" dirty="0">
                  <a:solidFill>
                    <a:srgbClr val="336699"/>
                  </a:solidFill>
                  <a:latin typeface="Arial Narrow" pitchFamily="34" charset="0"/>
                  <a:cs typeface="Arial" pitchFamily="34" charset="0"/>
                </a:rPr>
                <a:t>S</a:t>
              </a:r>
              <a:r>
                <a:rPr lang="fr-FR" sz="1600" dirty="0">
                  <a:solidFill>
                    <a:srgbClr val="808080"/>
                  </a:solidFill>
                  <a:latin typeface="Arial Narrow" pitchFamily="34" charset="0"/>
                  <a:cs typeface="Arial" pitchFamily="34" charset="0"/>
                </a:rPr>
                <a:t>ystèmes </a:t>
              </a:r>
            </a:p>
            <a:p>
              <a:r>
                <a:rPr lang="fr-FR" sz="1600" dirty="0">
                  <a:solidFill>
                    <a:srgbClr val="808080"/>
                  </a:solidFill>
                  <a:latin typeface="Arial Narrow" pitchFamily="34" charset="0"/>
                  <a:cs typeface="Arial" pitchFamily="34" charset="0"/>
                </a:rPr>
                <a:t>et des </a:t>
              </a:r>
              <a:r>
                <a:rPr lang="fr-FR" sz="1600" b="1" dirty="0">
                  <a:solidFill>
                    <a:srgbClr val="336699"/>
                  </a:solidFill>
                  <a:latin typeface="Arial Narrow" pitchFamily="34" charset="0"/>
                  <a:cs typeface="Arial" pitchFamily="34" charset="0"/>
                </a:rPr>
                <a:t>T</a:t>
              </a:r>
              <a:r>
                <a:rPr lang="fr-FR" sz="1600" dirty="0">
                  <a:solidFill>
                    <a:srgbClr val="808080"/>
                  </a:solidFill>
                  <a:latin typeface="Arial Narrow" pitchFamily="34" charset="0"/>
                  <a:cs typeface="Arial" pitchFamily="34" charset="0"/>
                </a:rPr>
                <a:t>echnologies </a:t>
              </a:r>
            </a:p>
          </p:txBody>
        </p:sp>
        <p:sp>
          <p:nvSpPr>
            <p:cNvPr id="24" name="Text Box 35"/>
            <p:cNvSpPr txBox="1">
              <a:spLocks noChangeArrowheads="1"/>
            </p:cNvSpPr>
            <p:nvPr/>
          </p:nvSpPr>
          <p:spPr bwMode="auto">
            <a:xfrm>
              <a:off x="2516321" y="3519040"/>
              <a:ext cx="1844110" cy="40862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fr-FR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99CC"/>
                  </a:solidFill>
                  <a:latin typeface="Tekton Pro Cond" pitchFamily="34" charset="0"/>
                  <a:cs typeface="Arial" charset="0"/>
                </a:defRPr>
              </a:lvl1pPr>
              <a:lvl2pPr marL="742950" indent="-285750" eaLnBrk="0" hangingPunct="0">
                <a:defRPr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fr-FR" dirty="0" smtClean="0">
                  <a:solidFill>
                    <a:srgbClr val="1F497D">
                      <a:lumMod val="75000"/>
                    </a:srgbClr>
                  </a:solidFill>
                </a:rPr>
                <a:t>700 pers.  </a:t>
              </a:r>
              <a:endParaRPr lang="fr-FR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1993741" y="3727007"/>
              <a:ext cx="5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>
              <a:off x="380168" y="3305495"/>
              <a:ext cx="0" cy="478063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6" name="Flèche droite 45"/>
            <p:cNvSpPr/>
            <p:nvPr/>
          </p:nvSpPr>
          <p:spPr>
            <a:xfrm>
              <a:off x="4360431" y="2844569"/>
              <a:ext cx="972000" cy="864000"/>
            </a:xfrm>
            <a:prstGeom prst="rightArrow">
              <a:avLst>
                <a:gd name="adj1" fmla="val 57975"/>
                <a:gd name="adj2" fmla="val 88029"/>
              </a:avLst>
            </a:prstGeom>
            <a:blipFill>
              <a:blip r:embed="rId10"/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626940" y="4478639"/>
            <a:ext cx="7678567" cy="1392975"/>
            <a:chOff x="251520" y="4053484"/>
            <a:chExt cx="7933777" cy="1439273"/>
          </a:xfrm>
        </p:grpSpPr>
        <p:sp>
          <p:nvSpPr>
            <p:cNvPr id="15" name="Ellipse 14"/>
            <p:cNvSpPr/>
            <p:nvPr/>
          </p:nvSpPr>
          <p:spPr bwMode="auto">
            <a:xfrm>
              <a:off x="5448993" y="4293179"/>
              <a:ext cx="2736304" cy="1004579"/>
            </a:xfrm>
            <a:prstGeom prst="ellipse">
              <a:avLst/>
            </a:prstGeom>
            <a:ln/>
            <a:ex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pic>
          <p:nvPicPr>
            <p:cNvPr id="6" name="Picture 39" descr="liten_bleu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053484"/>
              <a:ext cx="2052000" cy="64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WordArt 46"/>
            <p:cNvSpPr>
              <a:spLocks noChangeArrowheads="1" noChangeShapeType="1" noTextEdit="1"/>
            </p:cNvSpPr>
            <p:nvPr/>
          </p:nvSpPr>
          <p:spPr bwMode="auto">
            <a:xfrm>
              <a:off x="5695249" y="4560071"/>
              <a:ext cx="2232025" cy="4318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3600" b="1" kern="10" dirty="0" smtClean="0">
                  <a:solidFill>
                    <a:prstClr val="white"/>
                  </a:solidFill>
                  <a:latin typeface="Arial"/>
                  <a:ea typeface="+mn-lt"/>
                  <a:cs typeface="Arial"/>
                </a:rPr>
                <a:t>Nouvelles technologies</a:t>
              </a:r>
            </a:p>
            <a:p>
              <a:pPr algn="ctr"/>
              <a:r>
                <a:rPr lang="fr-FR" sz="3600" b="1" kern="10" dirty="0" smtClean="0">
                  <a:solidFill>
                    <a:prstClr val="white"/>
                  </a:solidFill>
                  <a:latin typeface="Arial"/>
                  <a:ea typeface="+mn-lt"/>
                  <a:cs typeface="Arial"/>
                </a:rPr>
                <a:t>de l'énergie / Nanomatériaux</a:t>
              </a:r>
              <a:endParaRPr lang="fr-FR" sz="3600" b="1" kern="10" dirty="0">
                <a:solidFill>
                  <a:prstClr val="white"/>
                </a:solidFill>
                <a:latin typeface="Arial"/>
                <a:ea typeface="+mn-lt"/>
                <a:cs typeface="Arial"/>
              </a:endParaRPr>
            </a:p>
          </p:txBody>
        </p:sp>
        <p:sp>
          <p:nvSpPr>
            <p:cNvPr id="18" name="Text Box 41"/>
            <p:cNvSpPr txBox="1">
              <a:spLocks noChangeArrowheads="1"/>
            </p:cNvSpPr>
            <p:nvPr/>
          </p:nvSpPr>
          <p:spPr bwMode="auto">
            <a:xfrm>
              <a:off x="2339752" y="4353784"/>
              <a:ext cx="2044149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1200" dirty="0">
                  <a:solidFill>
                    <a:srgbClr val="FF9900"/>
                  </a:solidFill>
                  <a:latin typeface="Tw Cen MT" pitchFamily="34" charset="0"/>
                </a:rPr>
                <a:t>2005 - Grenoble / Chambéry</a:t>
              </a:r>
            </a:p>
          </p:txBody>
        </p:sp>
        <p:sp>
          <p:nvSpPr>
            <p:cNvPr id="21" name="Rectangle 38"/>
            <p:cNvSpPr>
              <a:spLocks noChangeArrowheads="1"/>
            </p:cNvSpPr>
            <p:nvPr/>
          </p:nvSpPr>
          <p:spPr bwMode="auto">
            <a:xfrm>
              <a:off x="289110" y="4649484"/>
              <a:ext cx="3223959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fr-FR" sz="1600" b="1" dirty="0">
                  <a:solidFill>
                    <a:srgbClr val="336699"/>
                  </a:solidFill>
                  <a:latin typeface="Arial Narrow" pitchFamily="34" charset="0"/>
                  <a:cs typeface="Arial" pitchFamily="34" charset="0"/>
                </a:rPr>
                <a:t>L</a:t>
              </a:r>
              <a:r>
                <a:rPr lang="fr-FR" sz="1600" dirty="0">
                  <a:solidFill>
                    <a:srgbClr val="808080"/>
                  </a:solidFill>
                  <a:latin typeface="Arial Narrow" pitchFamily="34" charset="0"/>
                  <a:cs typeface="Arial" pitchFamily="34" charset="0"/>
                </a:rPr>
                <a:t>aboratoire d’</a:t>
              </a:r>
              <a:r>
                <a:rPr lang="fr-FR" sz="1600" b="1" dirty="0">
                  <a:solidFill>
                    <a:srgbClr val="336699"/>
                  </a:solidFill>
                  <a:latin typeface="Arial Narrow" pitchFamily="34" charset="0"/>
                  <a:cs typeface="Arial" pitchFamily="34" charset="0"/>
                </a:rPr>
                <a:t>I</a:t>
              </a:r>
              <a:r>
                <a:rPr lang="fr-FR" sz="1600" dirty="0">
                  <a:solidFill>
                    <a:srgbClr val="808080"/>
                  </a:solidFill>
                  <a:latin typeface="Arial Narrow" pitchFamily="34" charset="0"/>
                  <a:cs typeface="Arial" pitchFamily="34" charset="0"/>
                </a:rPr>
                <a:t>nnovation pour </a:t>
              </a:r>
            </a:p>
            <a:p>
              <a:r>
                <a:rPr lang="fr-FR" sz="1600" dirty="0">
                  <a:solidFill>
                    <a:srgbClr val="808080"/>
                  </a:solidFill>
                  <a:latin typeface="Arial Narrow" pitchFamily="34" charset="0"/>
                  <a:cs typeface="Arial" pitchFamily="34" charset="0"/>
                </a:rPr>
                <a:t>les </a:t>
              </a:r>
              <a:r>
                <a:rPr lang="fr-FR" sz="1600" b="1" dirty="0">
                  <a:solidFill>
                    <a:srgbClr val="336699"/>
                  </a:solidFill>
                  <a:latin typeface="Arial Narrow" pitchFamily="34" charset="0"/>
                  <a:cs typeface="Arial" pitchFamily="34" charset="0"/>
                </a:rPr>
                <a:t>T</a:t>
              </a:r>
              <a:r>
                <a:rPr lang="fr-FR" sz="1600" dirty="0">
                  <a:solidFill>
                    <a:srgbClr val="808080"/>
                  </a:solidFill>
                  <a:latin typeface="Arial Narrow" pitchFamily="34" charset="0"/>
                  <a:cs typeface="Arial" pitchFamily="34" charset="0"/>
                </a:rPr>
                <a:t>echnologies des </a:t>
              </a:r>
              <a:r>
                <a:rPr lang="fr-FR" sz="1600" b="1" dirty="0">
                  <a:solidFill>
                    <a:srgbClr val="336699"/>
                  </a:solidFill>
                  <a:latin typeface="Arial Narrow" pitchFamily="34" charset="0"/>
                  <a:cs typeface="Arial" pitchFamily="34" charset="0"/>
                </a:rPr>
                <a:t>E</a:t>
              </a:r>
              <a:r>
                <a:rPr lang="fr-FR" sz="1600" dirty="0">
                  <a:solidFill>
                    <a:srgbClr val="808080"/>
                  </a:solidFill>
                  <a:latin typeface="Arial Narrow" pitchFamily="34" charset="0"/>
                  <a:cs typeface="Arial" pitchFamily="34" charset="0"/>
                </a:rPr>
                <a:t>nergies nouvelles</a:t>
              </a:r>
            </a:p>
            <a:p>
              <a:r>
                <a:rPr lang="fr-FR" sz="1600" dirty="0">
                  <a:solidFill>
                    <a:srgbClr val="808080"/>
                  </a:solidFill>
                  <a:latin typeface="Arial Narrow" pitchFamily="34" charset="0"/>
                  <a:cs typeface="Arial" pitchFamily="34" charset="0"/>
                </a:rPr>
                <a:t> et les </a:t>
              </a:r>
              <a:r>
                <a:rPr lang="fr-FR" sz="1600" dirty="0">
                  <a:solidFill>
                    <a:srgbClr val="336699"/>
                  </a:solidFill>
                  <a:latin typeface="Arial Narrow" pitchFamily="34" charset="0"/>
                  <a:cs typeface="Arial" pitchFamily="34" charset="0"/>
                </a:rPr>
                <a:t>N</a:t>
              </a:r>
              <a:r>
                <a:rPr lang="fr-FR" sz="1600" dirty="0">
                  <a:solidFill>
                    <a:srgbClr val="808080"/>
                  </a:solidFill>
                  <a:latin typeface="Arial Narrow" pitchFamily="34" charset="0"/>
                  <a:cs typeface="Arial" pitchFamily="34" charset="0"/>
                </a:rPr>
                <a:t>anomatériaux</a:t>
              </a:r>
            </a:p>
          </p:txBody>
        </p:sp>
        <p:sp>
          <p:nvSpPr>
            <p:cNvPr id="25" name="Text Box 47"/>
            <p:cNvSpPr txBox="1">
              <a:spLocks noChangeArrowheads="1"/>
            </p:cNvSpPr>
            <p:nvPr/>
          </p:nvSpPr>
          <p:spPr bwMode="auto">
            <a:xfrm>
              <a:off x="2329508" y="5111150"/>
              <a:ext cx="1983035" cy="381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  <a:extLst/>
          </p:spPr>
          <p:txBody>
            <a:bodyPr wrap="square">
              <a:spAutoFit/>
            </a:bodyPr>
            <a:lstStyle>
              <a:defPPr>
                <a:defRPr lang="fr-FR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2">
                      <a:lumMod val="75000"/>
                    </a:schemeClr>
                  </a:solidFill>
                  <a:latin typeface="Tekton Pro Cond" pitchFamily="34" charset="0"/>
                  <a:cs typeface="Arial" charset="0"/>
                </a:defRPr>
              </a:lvl1pPr>
              <a:lvl2pPr marL="742950" indent="-285750" eaLnBrk="0" hangingPunct="0">
                <a:defRPr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fr-FR" dirty="0" smtClean="0">
                  <a:solidFill>
                    <a:srgbClr val="FF9900"/>
                  </a:solidFill>
                </a:rPr>
                <a:t>1100 pers.   </a:t>
              </a:r>
              <a:endParaRPr lang="fr-FR" dirty="0">
                <a:solidFill>
                  <a:srgbClr val="FF9900"/>
                </a:solidFill>
              </a:endParaRPr>
            </a:p>
          </p:txBody>
        </p:sp>
        <p:cxnSp>
          <p:nvCxnSpPr>
            <p:cNvPr id="28" name="Connecteur droit 27"/>
            <p:cNvCxnSpPr/>
            <p:nvPr/>
          </p:nvCxnSpPr>
          <p:spPr>
            <a:xfrm>
              <a:off x="2113484" y="5297759"/>
              <a:ext cx="216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>
              <a:off x="317407" y="4769230"/>
              <a:ext cx="0" cy="612000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50" name="Flèche droite 49"/>
            <p:cNvSpPr/>
            <p:nvPr/>
          </p:nvSpPr>
          <p:spPr>
            <a:xfrm>
              <a:off x="4360431" y="4394489"/>
              <a:ext cx="972000" cy="864000"/>
            </a:xfrm>
            <a:prstGeom prst="rightArrow">
              <a:avLst>
                <a:gd name="adj1" fmla="val 57975"/>
                <a:gd name="adj2" fmla="val 88029"/>
              </a:avLst>
            </a:prstGeom>
            <a:blipFill>
              <a:blip r:embed="rId13"/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sp>
        <p:nvSpPr>
          <p:cNvPr id="40" name="Espace réservé du numéro de diapositive 4"/>
          <p:cNvSpPr txBox="1">
            <a:spLocks/>
          </p:cNvSpPr>
          <p:nvPr/>
        </p:nvSpPr>
        <p:spPr>
          <a:xfrm>
            <a:off x="8748464" y="6457970"/>
            <a:ext cx="319624" cy="365125"/>
          </a:xfrm>
          <a:prstGeom prst="rect">
            <a:avLst/>
          </a:prstGeom>
          <a:extLst/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| </a:t>
            </a:r>
            <a:fld id="{AEFB9B6D-867A-40B8-ACB0-35CC9F272C9C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40" y="997172"/>
            <a:ext cx="95726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 Box 3"/>
          <p:cNvSpPr txBox="1">
            <a:spLocks noChangeArrowheads="1"/>
          </p:cNvSpPr>
          <p:nvPr/>
        </p:nvSpPr>
        <p:spPr bwMode="auto">
          <a:xfrm>
            <a:off x="-36512" y="952143"/>
            <a:ext cx="9210328" cy="4606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4C7D23"/>
            </a:prstShdw>
          </a:effectLst>
        </p:spPr>
        <p:txBody>
          <a:bodyPr wrap="square" lIns="90416" tIns="45209" rIns="90416" bIns="45209">
            <a:spAutoFit/>
          </a:bodyPr>
          <a:lstStyle/>
          <a:p>
            <a:pPr defTabSz="849313">
              <a:spcAft>
                <a:spcPts val="600"/>
              </a:spcAft>
            </a:pPr>
            <a:r>
              <a:rPr lang="fr-F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fr-F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	</a:t>
            </a:r>
            <a:r>
              <a:rPr lang="fr-FR" sz="2000" b="1" cap="all" dirty="0" smtClean="0">
                <a:solidFill>
                  <a:schemeClr val="tx2"/>
                </a:solidFill>
              </a:rPr>
              <a:t>3 DOMAINES </a:t>
            </a:r>
            <a:r>
              <a:rPr lang="fr-FR" sz="2000" b="1" cap="all" dirty="0" err="1" smtClean="0">
                <a:solidFill>
                  <a:schemeClr val="tx2"/>
                </a:solidFill>
              </a:rPr>
              <a:t>D’ACTIVITés</a:t>
            </a:r>
            <a:r>
              <a:rPr lang="fr-FR" sz="2000" b="1" cap="all" dirty="0" smtClean="0">
                <a:solidFill>
                  <a:schemeClr val="tx2"/>
                </a:solidFill>
              </a:rPr>
              <a:t> | </a:t>
            </a:r>
            <a:r>
              <a:rPr lang="fr-FR" sz="2000" cap="all" dirty="0">
                <a:solidFill>
                  <a:schemeClr val="tx2"/>
                </a:solidFill>
              </a:rPr>
              <a:t>3 </a:t>
            </a:r>
            <a:r>
              <a:rPr lang="fr-FR" sz="2000" cap="all" dirty="0" smtClean="0">
                <a:solidFill>
                  <a:schemeClr val="tx2"/>
                </a:solidFill>
              </a:rPr>
              <a:t>instituts</a:t>
            </a:r>
            <a:endParaRPr lang="fr-FR" sz="2000" cap="all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006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1712484065"/>
              </p:ext>
            </p:extLst>
          </p:nvPr>
        </p:nvGraphicFramePr>
        <p:xfrm>
          <a:off x="0" y="1556792"/>
          <a:ext cx="8821789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Espace réservé du texte 2"/>
          <p:cNvSpPr>
            <a:spLocks noGrp="1"/>
          </p:cNvSpPr>
          <p:nvPr>
            <p:ph type="body" sz="quarter" idx="19"/>
          </p:nvPr>
        </p:nvSpPr>
        <p:spPr>
          <a:xfrm>
            <a:off x="467544" y="764704"/>
            <a:ext cx="8208963" cy="647700"/>
          </a:xfrm>
        </p:spPr>
        <p:txBody>
          <a:bodyPr/>
          <a:lstStyle/>
          <a:p>
            <a:r>
              <a:rPr lang="fr-FR" dirty="0" err="1" smtClean="0"/>
              <a:t>Cea</a:t>
            </a:r>
            <a:r>
              <a:rPr lang="fr-FR" dirty="0" smtClean="0"/>
              <a:t> </a:t>
            </a:r>
            <a:r>
              <a:rPr lang="fr-FR" dirty="0" err="1" smtClean="0"/>
              <a:t>list</a:t>
            </a:r>
            <a:r>
              <a:rPr lang="fr-FR" dirty="0" smtClean="0"/>
              <a:t> </a:t>
            </a:r>
            <a:r>
              <a:rPr lang="fr-FR" b="0" dirty="0" smtClean="0"/>
              <a:t>| PROGRAMMES pour l’innovation</a:t>
            </a:r>
            <a:endParaRPr lang="fr-FR" b="0" dirty="0"/>
          </a:p>
        </p:txBody>
      </p:sp>
      <p:grpSp>
        <p:nvGrpSpPr>
          <p:cNvPr id="2" name="Groupe 1"/>
          <p:cNvGrpSpPr/>
          <p:nvPr/>
        </p:nvGrpSpPr>
        <p:grpSpPr>
          <a:xfrm>
            <a:off x="4283999" y="1772815"/>
            <a:ext cx="3744385" cy="5006196"/>
            <a:chOff x="-4610158" y="2687702"/>
            <a:chExt cx="3744385" cy="5006196"/>
          </a:xfrm>
        </p:grpSpPr>
        <p:grpSp>
          <p:nvGrpSpPr>
            <p:cNvPr id="4" name="Groupe 3"/>
            <p:cNvGrpSpPr/>
            <p:nvPr/>
          </p:nvGrpSpPr>
          <p:grpSpPr>
            <a:xfrm>
              <a:off x="-4610158" y="2687702"/>
              <a:ext cx="3744385" cy="5006196"/>
              <a:chOff x="3727606" y="1770258"/>
              <a:chExt cx="3201852" cy="454057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3973876" y="1770258"/>
                <a:ext cx="1985672" cy="81301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528048" y="2880540"/>
                <a:ext cx="2221454" cy="83934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639945" y="4265763"/>
                <a:ext cx="2289513" cy="77002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 9" hidden="1"/>
              <p:cNvSpPr/>
              <p:nvPr/>
            </p:nvSpPr>
            <p:spPr>
              <a:xfrm>
                <a:off x="3727606" y="5805264"/>
                <a:ext cx="2232248" cy="50557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-4466173" y="6918558"/>
              <a:ext cx="2016223" cy="6413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5295988" y="836712"/>
            <a:ext cx="3786853" cy="5699312"/>
            <a:chOff x="5112061" y="1118878"/>
            <a:chExt cx="3238164" cy="5169226"/>
          </a:xfrm>
        </p:grpSpPr>
        <p:grpSp>
          <p:nvGrpSpPr>
            <p:cNvPr id="12" name="Groupe 11"/>
            <p:cNvGrpSpPr/>
            <p:nvPr/>
          </p:nvGrpSpPr>
          <p:grpSpPr>
            <a:xfrm>
              <a:off x="6996220" y="1118878"/>
              <a:ext cx="1354005" cy="5169226"/>
              <a:chOff x="6996220" y="1118878"/>
              <a:chExt cx="1354005" cy="5169226"/>
            </a:xfrm>
          </p:grpSpPr>
          <p:pic>
            <p:nvPicPr>
              <p:cNvPr id="20" name="Picture 2" descr="https://encrypted-tbn3.gstatic.com/images?q=tbn:ANd9GcTONgOTXM9sbOsD7jDLa0ldCeWJgMgH884wZvU8iZ-t-W8U3yg85w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14" t="5091" r="9293" b="5805"/>
              <a:stretch/>
            </p:blipFill>
            <p:spPr bwMode="auto">
              <a:xfrm>
                <a:off x="7538445" y="3622083"/>
                <a:ext cx="681582" cy="769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Image 2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72" t="10311" r="12325" b="7330"/>
              <a:stretch/>
            </p:blipFill>
            <p:spPr>
              <a:xfrm>
                <a:off x="7628087" y="1848842"/>
                <a:ext cx="722138" cy="769379"/>
              </a:xfrm>
              <a:prstGeom prst="rect">
                <a:avLst/>
              </a:prstGeom>
            </p:spPr>
          </p:pic>
          <p:pic>
            <p:nvPicPr>
              <p:cNvPr id="22" name="Image 2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40" t="10310" r="5907" b="9366"/>
              <a:stretch/>
            </p:blipFill>
            <p:spPr>
              <a:xfrm>
                <a:off x="7371736" y="5569118"/>
                <a:ext cx="769379" cy="718986"/>
              </a:xfrm>
              <a:prstGeom prst="rect">
                <a:avLst/>
              </a:prstGeom>
            </p:spPr>
          </p:pic>
          <p:pic>
            <p:nvPicPr>
              <p:cNvPr id="23" name="Image 22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31" t="18034" r="14837" b="10968"/>
              <a:stretch/>
            </p:blipFill>
            <p:spPr>
              <a:xfrm>
                <a:off x="7455385" y="4617310"/>
                <a:ext cx="804438" cy="707829"/>
              </a:xfrm>
              <a:prstGeom prst="rect">
                <a:avLst/>
              </a:prstGeom>
            </p:spPr>
          </p:pic>
          <p:pic>
            <p:nvPicPr>
              <p:cNvPr id="24" name="Image 23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02" t="13824" r="12325" b="10654"/>
              <a:stretch/>
            </p:blipFill>
            <p:spPr>
              <a:xfrm>
                <a:off x="7493421" y="2744901"/>
                <a:ext cx="769379" cy="722948"/>
              </a:xfrm>
              <a:prstGeom prst="rect">
                <a:avLst/>
              </a:prstGeom>
            </p:spPr>
          </p:pic>
          <p:pic>
            <p:nvPicPr>
              <p:cNvPr id="25" name="Picture 4" descr="http://t2.ftcdn.net/jpg/00/21/21/55/400_F_21215585_yckCzS53qp9PXKzaVZW9gRleF56YzLyn.jp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41" r="52009" b="69037"/>
              <a:stretch/>
            </p:blipFill>
            <p:spPr bwMode="auto">
              <a:xfrm>
                <a:off x="6996220" y="1118878"/>
                <a:ext cx="700722" cy="769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e 12"/>
            <p:cNvGrpSpPr/>
            <p:nvPr/>
          </p:nvGrpSpPr>
          <p:grpSpPr>
            <a:xfrm>
              <a:off x="5112061" y="1641362"/>
              <a:ext cx="2336490" cy="3927757"/>
              <a:chOff x="5112061" y="1641362"/>
              <a:chExt cx="2336490" cy="3927757"/>
            </a:xfrm>
          </p:grpSpPr>
          <p:cxnSp>
            <p:nvCxnSpPr>
              <p:cNvPr id="14" name="Connecteur droit avec flèche 13"/>
              <p:cNvCxnSpPr/>
              <p:nvPr/>
            </p:nvCxnSpPr>
            <p:spPr>
              <a:xfrm flipV="1">
                <a:off x="5231867" y="2020067"/>
                <a:ext cx="2196243" cy="765276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avec flèche 14"/>
              <p:cNvCxnSpPr/>
              <p:nvPr/>
            </p:nvCxnSpPr>
            <p:spPr>
              <a:xfrm flipV="1">
                <a:off x="5220072" y="2955532"/>
                <a:ext cx="2208038" cy="401462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avec flèche 15"/>
              <p:cNvCxnSpPr/>
              <p:nvPr/>
            </p:nvCxnSpPr>
            <p:spPr>
              <a:xfrm>
                <a:off x="5112061" y="3969060"/>
                <a:ext cx="2336490" cy="0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avec flèche 16"/>
              <p:cNvCxnSpPr/>
              <p:nvPr/>
            </p:nvCxnSpPr>
            <p:spPr>
              <a:xfrm>
                <a:off x="5220072" y="4591649"/>
                <a:ext cx="1982181" cy="236910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avec flèche 17"/>
              <p:cNvCxnSpPr/>
              <p:nvPr/>
            </p:nvCxnSpPr>
            <p:spPr>
              <a:xfrm>
                <a:off x="5559911" y="5088925"/>
                <a:ext cx="1708685" cy="480194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avec flèche 18"/>
              <p:cNvCxnSpPr/>
              <p:nvPr/>
            </p:nvCxnSpPr>
            <p:spPr>
              <a:xfrm flipV="1">
                <a:off x="5116952" y="1641362"/>
                <a:ext cx="1692189" cy="936104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2446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8"/>
          <p:cNvSpPr txBox="1">
            <a:spLocks noChangeArrowheads="1"/>
          </p:cNvSpPr>
          <p:nvPr/>
        </p:nvSpPr>
        <p:spPr bwMode="auto">
          <a:xfrm>
            <a:off x="8634945" y="6600267"/>
            <a:ext cx="499553" cy="2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148" tIns="43680" rIns="84148" bIns="43680"/>
          <a:lstStyle/>
          <a:p>
            <a:pPr algn="r" defTabSz="900265">
              <a:buClr>
                <a:srgbClr val="FF6600"/>
              </a:buClr>
              <a:buFont typeface="Arial Narrow" pitchFamily="34" charset="0"/>
              <a:buChar char="■"/>
            </a:pPr>
            <a:r>
              <a:rPr lang="fr-F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</a:t>
            </a:r>
            <a:fld id="{A22D070D-9148-48A4-A98B-8709C06892F0}" type="slidenum">
              <a:rPr lang="fr-FR" sz="90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pPr algn="r" defTabSz="900265">
                <a:buClr>
                  <a:srgbClr val="FF6600"/>
                </a:buClr>
                <a:buFont typeface="Arial Narrow" pitchFamily="34" charset="0"/>
                <a:buChar char="■"/>
              </a:pPr>
              <a:t>5</a:t>
            </a:fld>
            <a:endParaRPr lang="fr-FR" sz="9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Espace réservé du texte 2"/>
          <p:cNvSpPr txBox="1">
            <a:spLocks/>
          </p:cNvSpPr>
          <p:nvPr/>
        </p:nvSpPr>
        <p:spPr>
          <a:xfrm>
            <a:off x="323822" y="943794"/>
            <a:ext cx="7019541" cy="587458"/>
          </a:xfrm>
          <a:prstGeom prst="rect">
            <a:avLst/>
          </a:prstGeom>
        </p:spPr>
        <p:txBody>
          <a:bodyPr lIns="80147" tIns="40074" rIns="80147" bIns="40074"/>
          <a:lstStyle>
            <a:lvl1pPr marL="0" indent="0" algn="l" defTabSz="10430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6"/>
              </a:spcAft>
              <a:buFont typeface="Arial" pitchFamily="34" charset="0"/>
              <a:buNone/>
              <a:defRPr sz="27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1066" indent="-411066" algn="l" defTabSz="1043056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itchFamily="34" charset="0"/>
              <a:buChar char="•"/>
              <a:defRPr sz="23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738831" indent="-325955" algn="l" defTabSz="1043056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Arial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151708" indent="-271629" algn="l" defTabSz="1043056" rtl="0" eaLnBrk="1" latinLnBrk="0" hangingPunct="1">
              <a:lnSpc>
                <a:spcPts val="2281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2"/>
              </a:buBlip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292955" indent="-130382" algn="l" defTabSz="1043056" rtl="0" eaLnBrk="1" latinLnBrk="0" hangingPunct="1">
              <a:lnSpc>
                <a:spcPts val="2281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fr-FR" sz="1800" dirty="0"/>
              <a:t>CEA LIST | </a:t>
            </a:r>
            <a:r>
              <a:rPr lang="fr-FR" sz="1800" b="0" dirty="0"/>
              <a:t>CHIFFRES CLÉS</a:t>
            </a:r>
          </a:p>
        </p:txBody>
      </p:sp>
      <p:sp>
        <p:nvSpPr>
          <p:cNvPr id="24" name="Arrondir un rectangle à un seul coin 23"/>
          <p:cNvSpPr/>
          <p:nvPr/>
        </p:nvSpPr>
        <p:spPr bwMode="auto">
          <a:xfrm>
            <a:off x="2078412" y="1684310"/>
            <a:ext cx="4964131" cy="4731088"/>
          </a:xfrm>
          <a:prstGeom prst="round1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3000">
                <a:schemeClr val="bg1">
                  <a:lumMod val="85000"/>
                </a:schemeClr>
              </a:gs>
              <a:gs pos="75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lIns="69426" tIns="34713" rIns="69426" bIns="34713"/>
          <a:lstStyle/>
          <a:p>
            <a:pPr defTabSz="755702" eaLnBrk="0" hangingPunct="0">
              <a:defRPr/>
            </a:pPr>
            <a:endParaRPr lang="fr-FR" sz="1100" dirty="0">
              <a:solidFill>
                <a:prstClr val="black"/>
              </a:solidFill>
            </a:endParaRPr>
          </a:p>
        </p:txBody>
      </p:sp>
      <p:grpSp>
        <p:nvGrpSpPr>
          <p:cNvPr id="25" name="Groupe 14"/>
          <p:cNvGrpSpPr>
            <a:grpSpLocks/>
          </p:cNvGrpSpPr>
          <p:nvPr/>
        </p:nvGrpSpPr>
        <p:grpSpPr bwMode="auto">
          <a:xfrm>
            <a:off x="2506236" y="2055241"/>
            <a:ext cx="3758589" cy="3986102"/>
            <a:chOff x="2714612" y="2143116"/>
            <a:chExt cx="4071966" cy="4071966"/>
          </a:xfrm>
        </p:grpSpPr>
        <p:pic>
          <p:nvPicPr>
            <p:cNvPr id="26" name="Picture 3" descr="Y:\Médiathèque LIST\Infographies_Comm\Carte_france_stylisée_sans_Corse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14612" y="2143116"/>
              <a:ext cx="4071966" cy="4071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Ellipse 26"/>
            <p:cNvSpPr/>
            <p:nvPr/>
          </p:nvSpPr>
          <p:spPr bwMode="auto">
            <a:xfrm>
              <a:off x="4643367" y="2999842"/>
              <a:ext cx="643371" cy="643624"/>
            </a:xfrm>
            <a:prstGeom prst="ellipse">
              <a:avLst/>
            </a:prstGeom>
            <a:solidFill>
              <a:srgbClr val="66023B"/>
            </a:solidFill>
            <a:ln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869515" eaLnBrk="0" hangingPunct="0">
                <a:defRPr/>
              </a:pPr>
              <a:endParaRPr lang="fr-FR" sz="1300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pic>
        <p:nvPicPr>
          <p:cNvPr id="31" name="Image 30" descr="_STR676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448" y="3726463"/>
            <a:ext cx="1286610" cy="907509"/>
          </a:xfrm>
          <a:prstGeom prst="roundRect">
            <a:avLst>
              <a:gd name="adj" fmla="val 156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Image 31" descr="_STR768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102" y="4942638"/>
            <a:ext cx="816692" cy="1302625"/>
          </a:xfrm>
          <a:prstGeom prst="roundRect">
            <a:avLst>
              <a:gd name="adj" fmla="val 338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5" name="ZoneTexte 8"/>
          <p:cNvSpPr txBox="1">
            <a:spLocks noChangeArrowheads="1"/>
          </p:cNvSpPr>
          <p:nvPr/>
        </p:nvSpPr>
        <p:spPr bwMode="auto">
          <a:xfrm>
            <a:off x="2378448" y="1728486"/>
            <a:ext cx="1809605" cy="57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/>
          <a:p>
            <a:pPr algn="ctr" defTabSz="990708" eaLnBrk="0" hangingPunct="0"/>
            <a:r>
              <a:rPr lang="en-GB" sz="1600" dirty="0">
                <a:solidFill>
                  <a:srgbClr val="C00000"/>
                </a:solidFill>
                <a:latin typeface="Arial Narrow" pitchFamily="34" charset="0"/>
              </a:rPr>
              <a:t>Au </a:t>
            </a:r>
            <a:r>
              <a:rPr lang="en-GB" sz="1600" dirty="0" err="1">
                <a:solidFill>
                  <a:srgbClr val="C00000"/>
                </a:solidFill>
                <a:latin typeface="Arial Narrow" pitchFamily="34" charset="0"/>
              </a:rPr>
              <a:t>cœur</a:t>
            </a:r>
            <a:r>
              <a:rPr lang="en-GB" sz="1600" dirty="0">
                <a:solidFill>
                  <a:srgbClr val="C00000"/>
                </a:solidFill>
                <a:latin typeface="Arial Narrow" pitchFamily="34" charset="0"/>
              </a:rPr>
              <a:t> du</a:t>
            </a:r>
          </a:p>
          <a:p>
            <a:pPr algn="ctr" defTabSz="868356" eaLnBrk="0" hangingPunct="0"/>
            <a:r>
              <a:rPr lang="en-GB" sz="1600" dirty="0">
                <a:solidFill>
                  <a:srgbClr val="C00000"/>
                </a:solidFill>
                <a:latin typeface="Arial Narrow" pitchFamily="34" charset="0"/>
              </a:rPr>
              <a:t>Campus Paris-Saclay</a:t>
            </a: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09" y="4782497"/>
            <a:ext cx="931031" cy="1575007"/>
          </a:xfrm>
          <a:prstGeom prst="roundRect">
            <a:avLst>
              <a:gd name="adj" fmla="val 126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2" name="Ellipse 41"/>
          <p:cNvSpPr/>
          <p:nvPr/>
        </p:nvSpPr>
        <p:spPr>
          <a:xfrm>
            <a:off x="4583922" y="3143452"/>
            <a:ext cx="3552868" cy="35208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5688316" y="898930"/>
            <a:ext cx="2831372" cy="28058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5908309" y="1411459"/>
            <a:ext cx="3032730" cy="2120973"/>
            <a:chOff x="6003766" y="1340768"/>
            <a:chExt cx="3032730" cy="2120973"/>
          </a:xfrm>
        </p:grpSpPr>
        <p:sp>
          <p:nvSpPr>
            <p:cNvPr id="23" name="Rectangle 22"/>
            <p:cNvSpPr/>
            <p:nvPr/>
          </p:nvSpPr>
          <p:spPr>
            <a:xfrm>
              <a:off x="6003766" y="1340768"/>
              <a:ext cx="3032730" cy="851499"/>
            </a:xfrm>
            <a:prstGeom prst="rect">
              <a:avLst/>
            </a:prstGeom>
          </p:spPr>
          <p:txBody>
            <a:bodyPr wrap="square" lIns="91424" tIns="45712" rIns="91424" bIns="45712">
              <a:spAutoFit/>
            </a:bodyPr>
            <a:lstStyle/>
            <a:p>
              <a:pPr>
                <a:spcAft>
                  <a:spcPts val="400"/>
                </a:spcAft>
                <a:buSzPct val="120000"/>
              </a:pPr>
              <a:r>
                <a:rPr lang="fr-FR" dirty="0">
                  <a:solidFill>
                    <a:srgbClr val="C00000"/>
                  </a:solidFill>
                  <a:cs typeface="Calibri" pitchFamily="34" charset="0"/>
                </a:rPr>
                <a:t>&gt; </a:t>
              </a:r>
              <a:r>
                <a:rPr lang="fr-FR" b="1" cap="all" dirty="0">
                  <a:solidFill>
                    <a:srgbClr val="C00000"/>
                  </a:solidFill>
                  <a:cs typeface="Calibri" pitchFamily="34" charset="0"/>
                </a:rPr>
                <a:t>€80 M </a:t>
              </a:r>
              <a:r>
                <a:rPr lang="fr-FR" sz="1400" dirty="0" smtClean="0">
                  <a:solidFill>
                    <a:prstClr val="black"/>
                  </a:solidFill>
                  <a:cs typeface="Calibri" pitchFamily="34" charset="0"/>
                </a:rPr>
                <a:t>budget annuel      opérationnel</a:t>
              </a:r>
              <a:endParaRPr lang="fr-FR" sz="1400" dirty="0">
                <a:solidFill>
                  <a:prstClr val="black"/>
                </a:solidFill>
                <a:cs typeface="Calibri" pitchFamily="34" charset="0"/>
              </a:endParaRPr>
            </a:p>
            <a:p>
              <a:pPr marL="406302" lvl="1" indent="-250460">
                <a:spcAft>
                  <a:spcPts val="400"/>
                </a:spcAft>
                <a:buSzPct val="90000"/>
                <a:buFont typeface="Wingdings" panose="05000000000000000000" pitchFamily="2" charset="2"/>
                <a:buChar char="§"/>
              </a:pPr>
              <a:r>
                <a:rPr lang="fr-FR" sz="1400" b="1" cap="all" dirty="0">
                  <a:solidFill>
                    <a:prstClr val="black"/>
                  </a:solidFill>
                  <a:cs typeface="Calibri" pitchFamily="34" charset="0"/>
                </a:rPr>
                <a:t>75%</a:t>
              </a:r>
              <a:r>
                <a:rPr lang="fr-FR" sz="1200" b="1" cap="all" dirty="0">
                  <a:solidFill>
                    <a:prstClr val="black"/>
                  </a:solidFill>
                  <a:cs typeface="Calibri" pitchFamily="34" charset="0"/>
                </a:rPr>
                <a:t> </a:t>
              </a:r>
              <a:r>
                <a:rPr lang="fr-FR" sz="1200" dirty="0" smtClean="0">
                  <a:solidFill>
                    <a:prstClr val="black"/>
                  </a:solidFill>
                  <a:cs typeface="Calibri" pitchFamily="34" charset="0"/>
                </a:rPr>
                <a:t>ressources externes</a:t>
              </a:r>
              <a:endParaRPr lang="fr-FR" sz="1200" dirty="0">
                <a:solidFill>
                  <a:prstClr val="black"/>
                </a:solidFill>
                <a:cs typeface="Calibri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003767" y="2153707"/>
              <a:ext cx="3032729" cy="1308034"/>
            </a:xfrm>
            <a:prstGeom prst="rect">
              <a:avLst/>
            </a:prstGeom>
          </p:spPr>
          <p:txBody>
            <a:bodyPr wrap="square" lIns="91424" tIns="45712" rIns="91424" bIns="45712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fr-FR" cap="all" dirty="0" smtClean="0">
                  <a:solidFill>
                    <a:srgbClr val="C00000"/>
                  </a:solidFill>
                  <a:cs typeface="Calibri" pitchFamily="34" charset="0"/>
                </a:rPr>
                <a:t>710</a:t>
              </a:r>
              <a:r>
                <a:rPr lang="fr-FR" sz="2000" cap="all" dirty="0" smtClean="0">
                  <a:solidFill>
                    <a:prstClr val="black"/>
                  </a:solidFill>
                  <a:cs typeface="Calibri" pitchFamily="34" charset="0"/>
                </a:rPr>
                <a:t> </a:t>
              </a:r>
              <a:r>
                <a:rPr lang="fr-FR" sz="1400" dirty="0" smtClean="0">
                  <a:solidFill>
                    <a:prstClr val="black"/>
                  </a:solidFill>
                  <a:cs typeface="Calibri" pitchFamily="34" charset="0"/>
                </a:rPr>
                <a:t>personnes</a:t>
              </a:r>
            </a:p>
            <a:p>
              <a:pPr marL="406302" lvl="1" indent="-250460">
                <a:spcAft>
                  <a:spcPts val="400"/>
                </a:spcAft>
                <a:buSzPct val="90000"/>
                <a:buFont typeface="Wingdings" panose="05000000000000000000" pitchFamily="2" charset="2"/>
                <a:buChar char="§"/>
                <a:defRPr/>
              </a:pPr>
              <a:r>
                <a:rPr lang="en-US" sz="1400" b="1" dirty="0" smtClean="0">
                  <a:solidFill>
                    <a:prstClr val="black"/>
                  </a:solidFill>
                  <a:cs typeface="Calibri" pitchFamily="34" charset="0"/>
                </a:rPr>
                <a:t>500 </a:t>
              </a:r>
              <a:r>
                <a:rPr lang="en-US" sz="1200" dirty="0" smtClean="0">
                  <a:solidFill>
                    <a:prstClr val="black"/>
                  </a:solidFill>
                  <a:cs typeface="Calibri" pitchFamily="34" charset="0"/>
                </a:rPr>
                <a:t>permanents</a:t>
              </a:r>
            </a:p>
            <a:p>
              <a:pPr marL="406302" lvl="1" indent="-250460">
                <a:spcAft>
                  <a:spcPts val="400"/>
                </a:spcAft>
                <a:buSzPct val="90000"/>
                <a:buFont typeface="Wingdings" panose="05000000000000000000" pitchFamily="2" charset="2"/>
                <a:buChar char="§"/>
                <a:defRPr/>
              </a:pPr>
              <a:r>
                <a:rPr lang="en-US" sz="1400" b="1" dirty="0" smtClean="0">
                  <a:solidFill>
                    <a:prstClr val="black"/>
                  </a:solidFill>
                  <a:cs typeface="Calibri" pitchFamily="34" charset="0"/>
                </a:rPr>
                <a:t> </a:t>
              </a:r>
              <a:r>
                <a:rPr lang="en-US" sz="1400" b="1" dirty="0" smtClean="0">
                  <a:solidFill>
                    <a:prstClr val="black"/>
                  </a:solidFill>
                  <a:cs typeface="Calibri" pitchFamily="34" charset="0"/>
                  <a:sym typeface="Symbol"/>
                </a:rPr>
                <a:t></a:t>
              </a:r>
              <a:r>
                <a:rPr lang="en-US" sz="1400" b="1" dirty="0" smtClean="0">
                  <a:solidFill>
                    <a:prstClr val="black"/>
                  </a:solidFill>
                  <a:cs typeface="Calibri" pitchFamily="34" charset="0"/>
                </a:rPr>
                <a:t>150 </a:t>
              </a:r>
              <a:r>
                <a:rPr lang="en-US" sz="1200" dirty="0" err="1" smtClean="0">
                  <a:solidFill>
                    <a:prstClr val="black"/>
                  </a:solidFill>
                  <a:cs typeface="Calibri" pitchFamily="34" charset="0"/>
                </a:rPr>
                <a:t>doctorants</a:t>
              </a:r>
              <a:r>
                <a:rPr lang="en-US" sz="1200" dirty="0" smtClean="0">
                  <a:solidFill>
                    <a:prstClr val="black"/>
                  </a:solidFill>
                  <a:cs typeface="Calibri" pitchFamily="34" charset="0"/>
                </a:rPr>
                <a:t>/post-doc</a:t>
              </a:r>
            </a:p>
            <a:p>
              <a:pPr>
                <a:lnSpc>
                  <a:spcPct val="150000"/>
                </a:lnSpc>
                <a:spcAft>
                  <a:spcPts val="400"/>
                </a:spcAft>
              </a:pPr>
              <a:endParaRPr lang="fr-FR" sz="1400" dirty="0">
                <a:solidFill>
                  <a:prstClr val="black"/>
                </a:solidFill>
                <a:cs typeface="Calibri" pitchFamily="34" charset="0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405331" y="1731850"/>
            <a:ext cx="1973117" cy="1065516"/>
            <a:chOff x="488912" y="1663693"/>
            <a:chExt cx="2982714" cy="1518574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12" y="1663693"/>
              <a:ext cx="2982714" cy="805606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5" y="2566894"/>
              <a:ext cx="1788799" cy="615373"/>
            </a:xfrm>
            <a:prstGeom prst="rect">
              <a:avLst/>
            </a:prstGeom>
          </p:spPr>
        </p:pic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025" y="2365586"/>
            <a:ext cx="1036579" cy="485600"/>
          </a:xfrm>
          <a:prstGeom prst="rect">
            <a:avLst/>
          </a:prstGeom>
        </p:spPr>
      </p:pic>
      <p:cxnSp>
        <p:nvCxnSpPr>
          <p:cNvPr id="10" name="Connecteur en angle 9"/>
          <p:cNvCxnSpPr>
            <a:stCxn id="35" idx="2"/>
            <a:endCxn id="27" idx="2"/>
          </p:cNvCxnSpPr>
          <p:nvPr/>
        </p:nvCxnSpPr>
        <p:spPr>
          <a:xfrm rot="16200000" flipH="1">
            <a:off x="3331369" y="2253741"/>
            <a:ext cx="907069" cy="1003304"/>
          </a:xfrm>
          <a:prstGeom prst="bentConnector2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5087103" y="3573016"/>
            <a:ext cx="3429373" cy="2692155"/>
            <a:chOff x="5770785" y="3573016"/>
            <a:chExt cx="3429373" cy="2692155"/>
          </a:xfrm>
        </p:grpSpPr>
        <p:sp>
          <p:nvSpPr>
            <p:cNvPr id="36" name="Rectangle 35"/>
            <p:cNvSpPr/>
            <p:nvPr/>
          </p:nvSpPr>
          <p:spPr>
            <a:xfrm>
              <a:off x="5802619" y="3573016"/>
              <a:ext cx="2822602" cy="456519"/>
            </a:xfrm>
            <a:prstGeom prst="rect">
              <a:avLst/>
            </a:prstGeom>
          </p:spPr>
          <p:txBody>
            <a:bodyPr wrap="square" lIns="91424" tIns="45712" rIns="91424" bIns="45712">
              <a:spAutoFit/>
            </a:bodyPr>
            <a:lstStyle/>
            <a:p>
              <a:pPr>
                <a:lnSpc>
                  <a:spcPct val="150000"/>
                </a:lnSpc>
                <a:spcAft>
                  <a:spcPts val="400"/>
                </a:spcAft>
              </a:pPr>
              <a:r>
                <a:rPr lang="fr-FR" dirty="0">
                  <a:solidFill>
                    <a:srgbClr val="C00000"/>
                  </a:solidFill>
                  <a:cs typeface="Calibri" pitchFamily="34" charset="0"/>
                </a:rPr>
                <a:t>&gt; </a:t>
              </a:r>
              <a:r>
                <a:rPr lang="fr-FR" cap="all" dirty="0">
                  <a:solidFill>
                    <a:srgbClr val="C00000"/>
                  </a:solidFill>
                  <a:cs typeface="Calibri" pitchFamily="34" charset="0"/>
                </a:rPr>
                <a:t>12 </a:t>
              </a:r>
              <a:r>
                <a:rPr lang="fr-FR" sz="1400" dirty="0" smtClean="0">
                  <a:solidFill>
                    <a:prstClr val="black"/>
                  </a:solidFill>
                  <a:cs typeface="Calibri" pitchFamily="34" charset="0"/>
                </a:rPr>
                <a:t>start-ups en 10 ans</a:t>
              </a:r>
              <a:endParaRPr lang="fr-FR" sz="1200" dirty="0">
                <a:solidFill>
                  <a:prstClr val="black"/>
                </a:solidFill>
                <a:cs typeface="Calibri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783773" y="4128608"/>
              <a:ext cx="2909145" cy="615537"/>
            </a:xfrm>
            <a:prstGeom prst="rect">
              <a:avLst/>
            </a:prstGeom>
          </p:spPr>
          <p:txBody>
            <a:bodyPr wrap="square" lIns="91424" tIns="45712" rIns="91424" bIns="45712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fr-FR" sz="2000" cap="all" dirty="0">
                  <a:solidFill>
                    <a:srgbClr val="C00000"/>
                  </a:solidFill>
                  <a:cs typeface="Calibri" pitchFamily="34" charset="0"/>
                </a:rPr>
                <a:t>420</a:t>
              </a:r>
              <a:r>
                <a:rPr lang="fr-FR" sz="2000" cap="all" dirty="0">
                  <a:solidFill>
                    <a:prstClr val="black"/>
                  </a:solidFill>
                  <a:cs typeface="Calibri" pitchFamily="34" charset="0"/>
                </a:rPr>
                <a:t> </a:t>
              </a:r>
              <a:r>
                <a:rPr lang="fr-FR" sz="1400" dirty="0" smtClean="0">
                  <a:solidFill>
                    <a:prstClr val="black"/>
                  </a:solidFill>
                  <a:cs typeface="Calibri" pitchFamily="34" charset="0"/>
                </a:rPr>
                <a:t>brevets prioritaires en portefeuille</a:t>
              </a:r>
              <a:endParaRPr lang="fr-FR" sz="1400" dirty="0">
                <a:solidFill>
                  <a:prstClr val="black"/>
                </a:solidFill>
                <a:cs typeface="Calibri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799626" y="5157192"/>
              <a:ext cx="3400532" cy="1107979"/>
            </a:xfrm>
            <a:prstGeom prst="rect">
              <a:avLst/>
            </a:prstGeom>
          </p:spPr>
          <p:txBody>
            <a:bodyPr wrap="square" lIns="91424" tIns="45712" rIns="91424" bIns="45712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fr-FR" sz="2000" dirty="0">
                  <a:solidFill>
                    <a:srgbClr val="C00000"/>
                  </a:solidFill>
                  <a:cs typeface="Calibri" pitchFamily="34" charset="0"/>
                  <a:sym typeface="Symbol"/>
                </a:rPr>
                <a:t></a:t>
              </a:r>
              <a:r>
                <a:rPr lang="fr-FR" sz="2000" dirty="0">
                  <a:solidFill>
                    <a:srgbClr val="C00000"/>
                  </a:solidFill>
                  <a:cs typeface="Calibri" pitchFamily="34" charset="0"/>
                </a:rPr>
                <a:t>100 </a:t>
              </a:r>
              <a:r>
                <a:rPr lang="fr-FR" sz="1400" dirty="0" smtClean="0">
                  <a:solidFill>
                    <a:prstClr val="black"/>
                  </a:solidFill>
                  <a:cs typeface="Calibri" pitchFamily="34" charset="0"/>
                </a:rPr>
                <a:t>partenaires industriels</a:t>
              </a:r>
              <a:endPara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  <a:p>
              <a:pPr marL="406302" lvl="1" indent="-250460">
                <a:spcAft>
                  <a:spcPts val="400"/>
                </a:spcAft>
                <a:buSzPct val="90000"/>
                <a:buFont typeface="Wingdings" panose="05000000000000000000" pitchFamily="2" charset="2"/>
                <a:buChar char="§"/>
              </a:pPr>
              <a:r>
                <a:rPr lang="fr-FR" sz="1200" dirty="0">
                  <a:solidFill>
                    <a:prstClr val="black"/>
                  </a:solidFill>
                  <a:cs typeface="Calibri" pitchFamily="34" charset="0"/>
                </a:rPr>
                <a:t>CAC 40 et SBF 120 (50%)</a:t>
              </a:r>
            </a:p>
            <a:p>
              <a:pPr marL="406302" lvl="1" indent="-250460">
                <a:spcAft>
                  <a:spcPts val="400"/>
                </a:spcAft>
                <a:buSzPct val="90000"/>
                <a:buFont typeface="Wingdings" panose="05000000000000000000" pitchFamily="2" charset="2"/>
                <a:buChar char="§"/>
              </a:pPr>
              <a:r>
                <a:rPr lang="fr-FR" sz="1200" dirty="0">
                  <a:solidFill>
                    <a:prstClr val="black"/>
                  </a:solidFill>
                  <a:cs typeface="Calibri" pitchFamily="34" charset="0"/>
                </a:rPr>
                <a:t>PME et start-ups (40%)</a:t>
              </a:r>
            </a:p>
            <a:p>
              <a:pPr marL="406302" lvl="1" indent="-250460">
                <a:spcAft>
                  <a:spcPts val="400"/>
                </a:spcAft>
                <a:buSzPct val="90000"/>
                <a:buFont typeface="Wingdings" panose="05000000000000000000" pitchFamily="2" charset="2"/>
                <a:buChar char="§"/>
              </a:pPr>
              <a:r>
                <a:rPr lang="fr-FR" sz="1200" dirty="0">
                  <a:solidFill>
                    <a:prstClr val="black"/>
                  </a:solidFill>
                  <a:cs typeface="Calibri" pitchFamily="34" charset="0"/>
                </a:rPr>
                <a:t>International (10%)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5770785" y="4633972"/>
              <a:ext cx="20168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cap="all" dirty="0" smtClean="0">
                  <a:solidFill>
                    <a:srgbClr val="C00000"/>
                  </a:solidFill>
                  <a:cs typeface="Calibri" pitchFamily="34" charset="0"/>
                </a:rPr>
                <a:t>160</a:t>
              </a:r>
              <a:r>
                <a:rPr lang="fr-FR" sz="2800" cap="all" dirty="0" smtClean="0">
                  <a:solidFill>
                    <a:prstClr val="black"/>
                  </a:solidFill>
                  <a:cs typeface="Calibri" pitchFamily="34" charset="0"/>
                </a:rPr>
                <a:t> </a:t>
              </a:r>
              <a:r>
                <a:rPr lang="fr-FR" sz="1400" dirty="0" smtClean="0">
                  <a:solidFill>
                    <a:prstClr val="black"/>
                  </a:solidFill>
                  <a:cs typeface="Calibri" pitchFamily="34" charset="0"/>
                </a:rPr>
                <a:t>licences actives </a:t>
              </a:r>
              <a:endParaRPr lang="fr-FR" sz="1400" dirty="0"/>
            </a:p>
          </p:txBody>
        </p: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14" y="3885019"/>
            <a:ext cx="1349091" cy="89983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45" y="4889476"/>
            <a:ext cx="1405048" cy="93441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783292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ndir un rectangle à un seul coin 10"/>
          <p:cNvSpPr/>
          <p:nvPr/>
        </p:nvSpPr>
        <p:spPr bwMode="auto">
          <a:xfrm>
            <a:off x="865188" y="1341438"/>
            <a:ext cx="7502525" cy="5110162"/>
          </a:xfrm>
          <a:prstGeom prst="round1Rect">
            <a:avLst>
              <a:gd name="adj" fmla="val 9615"/>
            </a:avLst>
          </a:prstGeom>
          <a:solidFill>
            <a:srgbClr val="F9F9F9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lIns="80147" tIns="40074" rIns="80147" bIns="40074"/>
          <a:lstStyle/>
          <a:p>
            <a:pPr defTabSz="872436" eaLnBrk="0" hangingPunct="0">
              <a:defRPr/>
            </a:pPr>
            <a:endParaRPr lang="fr-FR" sz="1300">
              <a:cs typeface="Arial" charset="0"/>
            </a:endParaRPr>
          </a:p>
        </p:txBody>
      </p:sp>
      <p:pic>
        <p:nvPicPr>
          <p:cNvPr id="30723" name="Image 11" descr="strategie_4P_vf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1" t="3600" r="5573" b="8223"/>
          <a:stretch>
            <a:fillRect/>
          </a:stretch>
        </p:blipFill>
        <p:spPr bwMode="auto">
          <a:xfrm>
            <a:off x="957263" y="1589088"/>
            <a:ext cx="7202487" cy="472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Image 15" descr="CEA_LIST_logo_co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0125" y="2717800"/>
            <a:ext cx="1335088" cy="6191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71" b="1151"/>
          <a:stretch>
            <a:fillRect/>
          </a:stretch>
        </p:blipFill>
        <p:spPr bwMode="auto">
          <a:xfrm>
            <a:off x="5070475" y="1341438"/>
            <a:ext cx="403860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texte 1"/>
          <p:cNvSpPr>
            <a:spLocks noGrp="1"/>
          </p:cNvSpPr>
          <p:nvPr>
            <p:ph type="body" sz="quarter" idx="19"/>
          </p:nvPr>
        </p:nvSpPr>
        <p:spPr>
          <a:xfrm>
            <a:off x="539750" y="764704"/>
            <a:ext cx="8208963" cy="647700"/>
          </a:xfrm>
        </p:spPr>
        <p:txBody>
          <a:bodyPr/>
          <a:lstStyle/>
          <a:p>
            <a:r>
              <a:rPr lang="fr-FR" dirty="0" smtClean="0"/>
              <a:t>Positionnement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50108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ndir un rectangle à un seul coin 10"/>
          <p:cNvSpPr/>
          <p:nvPr/>
        </p:nvSpPr>
        <p:spPr bwMode="auto">
          <a:xfrm flipH="1">
            <a:off x="738310" y="1571737"/>
            <a:ext cx="7539632" cy="4809591"/>
          </a:xfrm>
          <a:prstGeom prst="round1Rect">
            <a:avLst>
              <a:gd name="adj" fmla="val 7682"/>
            </a:avLst>
          </a:prstGeom>
          <a:solidFill>
            <a:srgbClr val="F9F9F9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lIns="79138" tIns="39570" rIns="79138" bIns="39570"/>
          <a:lstStyle/>
          <a:p>
            <a:pPr defTabSz="860964" eaLnBrk="0" hangingPunct="0">
              <a:defRPr/>
            </a:pPr>
            <a:endParaRPr lang="fr-FR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50075" y="6597387"/>
            <a:ext cx="499553" cy="260613"/>
          </a:xfrm>
        </p:spPr>
        <p:txBody>
          <a:bodyPr lIns="80147" tIns="40074" rIns="80147" bIns="40074"/>
          <a:lstStyle/>
          <a:p>
            <a:pPr algn="r" defTabSz="910004">
              <a:buClr>
                <a:srgbClr val="FF6600"/>
              </a:buClr>
              <a:buFont typeface="Arial" pitchFamily="34" charset="0"/>
              <a:buChar char="■"/>
              <a:defRPr/>
            </a:pPr>
            <a:r>
              <a:rPr lang="fr-FR" sz="1000" dirty="0">
                <a:latin typeface="Arial Narrow" pitchFamily="34" charset="0"/>
              </a:rPr>
              <a:t> </a:t>
            </a:r>
            <a:fld id="{7C4DBB61-C7A0-4932-B472-C71A6E9CFD34}" type="slidenum">
              <a:rPr lang="fr-FR" sz="1000">
                <a:latin typeface="Arial Narrow" pitchFamily="34" charset="0"/>
              </a:rPr>
              <a:pPr algn="r" defTabSz="910004">
                <a:buClr>
                  <a:srgbClr val="FF6600"/>
                </a:buClr>
                <a:buFont typeface="Arial" pitchFamily="34" charset="0"/>
                <a:buChar char="■"/>
                <a:defRPr/>
              </a:pPr>
              <a:t>7</a:t>
            </a:fld>
            <a:endParaRPr lang="fr-FR" sz="1000" dirty="0">
              <a:latin typeface="Arial Narrow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23528" y="980728"/>
            <a:ext cx="7272808" cy="39906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4C7D23"/>
            </a:prstShdw>
          </a:effectLst>
        </p:spPr>
        <p:txBody>
          <a:bodyPr wrap="square" lIns="90400" tIns="45201" rIns="90400" bIns="45201">
            <a:spAutoFit/>
          </a:bodyPr>
          <a:lstStyle/>
          <a:p>
            <a:pPr defTabSz="849163"/>
            <a:r>
              <a:rPr lang="en-GB" sz="2000" b="1" cap="all" dirty="0" smtClean="0">
                <a:solidFill>
                  <a:schemeClr val="tx2"/>
                </a:solidFill>
              </a:rPr>
              <a:t>CEA </a:t>
            </a:r>
            <a:r>
              <a:rPr lang="en-GB" sz="2000" b="1" cap="all" dirty="0">
                <a:solidFill>
                  <a:schemeClr val="tx2"/>
                </a:solidFill>
              </a:rPr>
              <a:t>LIST </a:t>
            </a:r>
            <a:r>
              <a:rPr lang="en-GB" sz="2000" cap="all" dirty="0" smtClean="0">
                <a:solidFill>
                  <a:schemeClr val="tx2"/>
                </a:solidFill>
              </a:rPr>
              <a:t>| un </a:t>
            </a:r>
            <a:r>
              <a:rPr lang="en-GB" sz="2000" cap="all" dirty="0" err="1" smtClean="0">
                <a:solidFill>
                  <a:schemeClr val="tx2"/>
                </a:solidFill>
              </a:rPr>
              <a:t>modèle</a:t>
            </a:r>
            <a:r>
              <a:rPr lang="en-GB" sz="2000" cap="all" dirty="0" smtClean="0">
                <a:solidFill>
                  <a:schemeClr val="tx2"/>
                </a:solidFill>
              </a:rPr>
              <a:t> </a:t>
            </a:r>
            <a:r>
              <a:rPr lang="en-GB" sz="2000" cap="all" dirty="0" err="1" smtClean="0">
                <a:solidFill>
                  <a:schemeClr val="tx2"/>
                </a:solidFill>
              </a:rPr>
              <a:t>d’affaires</a:t>
            </a:r>
            <a:r>
              <a:rPr lang="en-GB" sz="2000" cap="all" dirty="0" smtClean="0">
                <a:solidFill>
                  <a:schemeClr val="tx2"/>
                </a:solidFill>
              </a:rPr>
              <a:t> original</a:t>
            </a:r>
            <a:endParaRPr lang="fr-FR" sz="2000" cap="all" dirty="0">
              <a:solidFill>
                <a:schemeClr val="tx2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0808"/>
            <a:ext cx="7198369" cy="49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99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13"/>
          <p:cNvSpPr>
            <a:spLocks noGrp="1"/>
          </p:cNvSpPr>
          <p:nvPr>
            <p:ph sz="quarter" idx="18"/>
          </p:nvPr>
        </p:nvSpPr>
        <p:spPr>
          <a:xfrm>
            <a:off x="539750" y="1628775"/>
            <a:ext cx="8208963" cy="467995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fr-FR" smtClean="0">
              <a:solidFill>
                <a:srgbClr val="5F5F5F"/>
              </a:solidFill>
            </a:endParaRPr>
          </a:p>
        </p:txBody>
      </p:sp>
      <p:pic>
        <p:nvPicPr>
          <p:cNvPr id="39941" name="Picture 2" descr="plateau-to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125" y="1081088"/>
            <a:ext cx="7632700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7607300" y="1296988"/>
            <a:ext cx="7207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4" tIns="46792" rIns="89984" bIns="467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/>
          </a:p>
        </p:txBody>
      </p:sp>
      <p:sp>
        <p:nvSpPr>
          <p:cNvPr id="40967" name="Rectangle 39"/>
          <p:cNvSpPr>
            <a:spLocks noChangeArrowheads="1"/>
          </p:cNvSpPr>
          <p:nvPr/>
        </p:nvSpPr>
        <p:spPr bwMode="auto">
          <a:xfrm>
            <a:off x="1127125" y="1052513"/>
            <a:ext cx="7632700" cy="5632450"/>
          </a:xfrm>
          <a:prstGeom prst="rect">
            <a:avLst/>
          </a:prstGeom>
          <a:solidFill>
            <a:srgbClr val="FFFFFF">
              <a:alpha val="63922"/>
            </a:srgbClr>
          </a:solidFill>
          <a:ln w="12700" algn="ctr">
            <a:solidFill>
              <a:schemeClr val="bg1">
                <a:lumMod val="85000"/>
              </a:schemeClr>
            </a:solidFill>
            <a:round/>
            <a:headEnd type="none" w="sm" len="sm"/>
            <a:tailEnd type="none" w="sm" len="sm"/>
          </a:ln>
        </p:spPr>
        <p:txBody>
          <a:bodyPr lIns="91424" tIns="45712" rIns="91424" bIns="45712"/>
          <a:lstStyle/>
          <a:p>
            <a:pPr defTabSz="995188" eaLnBrk="0" hangingPunct="0">
              <a:defRPr/>
            </a:pPr>
            <a:endParaRPr lang="fr-FR" sz="1500" dirty="0">
              <a:latin typeface="Arial" charset="0"/>
              <a:cs typeface="Arial" charset="0"/>
            </a:endParaRPr>
          </a:p>
        </p:txBody>
      </p:sp>
      <p:sp>
        <p:nvSpPr>
          <p:cNvPr id="40968" name="Oval 14"/>
          <p:cNvSpPr>
            <a:spLocks noChangeArrowheads="1"/>
          </p:cNvSpPr>
          <p:nvPr/>
        </p:nvSpPr>
        <p:spPr bwMode="auto">
          <a:xfrm>
            <a:off x="1558925" y="2665413"/>
            <a:ext cx="144463" cy="14287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89984" tIns="46792" rIns="89984" bIns="46792" anchor="ctr"/>
          <a:lstStyle/>
          <a:p>
            <a:pPr>
              <a:defRPr/>
            </a:pPr>
            <a:endParaRPr lang="fr-FR"/>
          </a:p>
        </p:txBody>
      </p:sp>
      <p:sp>
        <p:nvSpPr>
          <p:cNvPr id="39945" name="Oval 83"/>
          <p:cNvSpPr>
            <a:spLocks noChangeArrowheads="1"/>
          </p:cNvSpPr>
          <p:nvPr/>
        </p:nvSpPr>
        <p:spPr bwMode="auto">
          <a:xfrm>
            <a:off x="2782888" y="2230438"/>
            <a:ext cx="360362" cy="36195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endParaRPr lang="fr-FR"/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3265488" y="2097088"/>
            <a:ext cx="1727200" cy="442912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>
            <a:spAutoFit/>
          </a:bodyPr>
          <a:lstStyle/>
          <a:p>
            <a:pPr algn="ctr" defTabSz="1279299">
              <a:defRPr/>
            </a:pPr>
            <a:r>
              <a:rPr lang="fr-FR" sz="2000" b="1" dirty="0" err="1">
                <a:solidFill>
                  <a:schemeClr val="bg2"/>
                </a:solidFill>
                <a:latin typeface="Arial Narrow" pitchFamily="34" charset="0"/>
              </a:rPr>
              <a:t>Digiteo</a:t>
            </a:r>
            <a:r>
              <a:rPr lang="fr-FR" sz="2000" b="1" dirty="0">
                <a:solidFill>
                  <a:schemeClr val="bg2"/>
                </a:solidFill>
                <a:latin typeface="Arial Narrow" pitchFamily="34" charset="0"/>
              </a:rPr>
              <a:t> Saclay</a:t>
            </a:r>
          </a:p>
        </p:txBody>
      </p:sp>
      <p:sp>
        <p:nvSpPr>
          <p:cNvPr id="40971" name="Oval 79"/>
          <p:cNvSpPr>
            <a:spLocks noChangeArrowheads="1"/>
          </p:cNvSpPr>
          <p:nvPr/>
        </p:nvSpPr>
        <p:spPr bwMode="auto">
          <a:xfrm>
            <a:off x="1270000" y="1825625"/>
            <a:ext cx="2017713" cy="1819275"/>
          </a:xfrm>
          <a:prstGeom prst="ellipse">
            <a:avLst/>
          </a:prstGeom>
          <a:noFill/>
          <a:ln w="12700">
            <a:solidFill>
              <a:schemeClr val="accent1">
                <a:lumMod val="75000"/>
              </a:schemeClr>
            </a:solidFill>
            <a:prstDash val="dash"/>
            <a:round/>
            <a:headEnd/>
            <a:tailEnd/>
          </a:ln>
        </p:spPr>
        <p:txBody>
          <a:bodyPr wrap="none" lIns="91424" tIns="45712" rIns="91424" bIns="45712" anchor="ctr"/>
          <a:lstStyle/>
          <a:p>
            <a:pPr>
              <a:defRPr/>
            </a:pPr>
            <a:endParaRPr lang="fr-FR">
              <a:latin typeface="Arial" charset="0"/>
              <a:cs typeface="Arial" charset="0"/>
            </a:endParaRPr>
          </a:p>
        </p:txBody>
      </p:sp>
      <p:grpSp>
        <p:nvGrpSpPr>
          <p:cNvPr id="39948" name="Group 90"/>
          <p:cNvGrpSpPr>
            <a:grpSpLocks/>
          </p:cNvGrpSpPr>
          <p:nvPr/>
        </p:nvGrpSpPr>
        <p:grpSpPr bwMode="auto">
          <a:xfrm>
            <a:off x="1701800" y="2160588"/>
            <a:ext cx="433388" cy="271462"/>
            <a:chOff x="1201" y="1434"/>
            <a:chExt cx="273" cy="171"/>
          </a:xfrm>
        </p:grpSpPr>
        <p:sp>
          <p:nvSpPr>
            <p:cNvPr id="40977" name="Oval 91"/>
            <p:cNvSpPr>
              <a:spLocks noChangeArrowheads="1"/>
            </p:cNvSpPr>
            <p:nvPr/>
          </p:nvSpPr>
          <p:spPr bwMode="auto">
            <a:xfrm>
              <a:off x="1383" y="1434"/>
              <a:ext cx="91" cy="90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lIns="90000" tIns="46800" rIns="90000" bIns="46800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40978" name="Oval 92"/>
            <p:cNvSpPr>
              <a:spLocks noChangeArrowheads="1"/>
            </p:cNvSpPr>
            <p:nvPr/>
          </p:nvSpPr>
          <p:spPr bwMode="auto">
            <a:xfrm>
              <a:off x="1201" y="1515"/>
              <a:ext cx="91" cy="90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lIns="90000" tIns="46800" rIns="90000" bIns="46800" anchor="ctr"/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39" name="Rectangle 15"/>
          <p:cNvSpPr txBox="1">
            <a:spLocks noChangeArrowheads="1"/>
          </p:cNvSpPr>
          <p:nvPr/>
        </p:nvSpPr>
        <p:spPr>
          <a:xfrm>
            <a:off x="6999288" y="1295400"/>
            <a:ext cx="1965325" cy="719138"/>
          </a:xfrm>
          <a:prstGeom prst="rect">
            <a:avLst/>
          </a:prstGeom>
          <a:ln w="12700">
            <a:solidFill>
              <a:srgbClr val="6EA92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4" tIns="45712" rIns="91424" bIns="45712"/>
          <a:lstStyle/>
          <a:p>
            <a:pPr defTabSz="860273" eaLnBrk="0" hangingPunct="0">
              <a:buSzPct val="140000"/>
              <a:defRPr/>
            </a:pPr>
            <a:r>
              <a:rPr lang="fr-FR" b="1" dirty="0">
                <a:solidFill>
                  <a:srgbClr val="6EA92D"/>
                </a:solidFill>
                <a:latin typeface="Arial Narrow" pitchFamily="34" charset="0"/>
              </a:rPr>
              <a:t>Equipes CEA LIST</a:t>
            </a:r>
          </a:p>
          <a:p>
            <a:pPr defTabSz="860273" eaLnBrk="0" hangingPunct="0">
              <a:buSzPct val="140000"/>
              <a:defRPr/>
            </a:pPr>
            <a:r>
              <a:rPr lang="fr-FR" b="1" dirty="0">
                <a:solidFill>
                  <a:srgbClr val="6EA92D"/>
                </a:solidFill>
                <a:latin typeface="Arial Narrow" pitchFamily="34" charset="0"/>
              </a:rPr>
              <a:t>Plateau de Saclay</a:t>
            </a:r>
          </a:p>
        </p:txBody>
      </p:sp>
      <p:sp>
        <p:nvSpPr>
          <p:cNvPr id="39950" name="Oval 83"/>
          <p:cNvSpPr>
            <a:spLocks noChangeArrowheads="1"/>
          </p:cNvSpPr>
          <p:nvPr/>
        </p:nvSpPr>
        <p:spPr bwMode="auto">
          <a:xfrm>
            <a:off x="1414463" y="2030413"/>
            <a:ext cx="936625" cy="89376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endParaRPr lang="fr-FR"/>
          </a:p>
        </p:txBody>
      </p:sp>
      <p:sp>
        <p:nvSpPr>
          <p:cNvPr id="39951" name="Oval 83"/>
          <p:cNvSpPr>
            <a:spLocks noChangeArrowheads="1"/>
          </p:cNvSpPr>
          <p:nvPr/>
        </p:nvSpPr>
        <p:spPr bwMode="auto">
          <a:xfrm>
            <a:off x="2170113" y="3213100"/>
            <a:ext cx="360362" cy="36195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endParaRPr lang="fr-FR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117600" y="3394075"/>
            <a:ext cx="1017588" cy="460375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>
            <a:spAutoFit/>
          </a:bodyPr>
          <a:lstStyle/>
          <a:p>
            <a:pPr algn="ctr" defTabSz="1279299">
              <a:defRPr/>
            </a:pPr>
            <a:r>
              <a:rPr lang="fr-FR" sz="2000" b="1" dirty="0">
                <a:solidFill>
                  <a:schemeClr val="bg2"/>
                </a:solidFill>
                <a:latin typeface="Arial Narrow" pitchFamily="34" charset="0"/>
              </a:rPr>
              <a:t>DOSEO</a:t>
            </a:r>
          </a:p>
        </p:txBody>
      </p:sp>
      <p:sp>
        <p:nvSpPr>
          <p:cNvPr id="39953" name="Oval 83"/>
          <p:cNvSpPr>
            <a:spLocks noChangeArrowheads="1"/>
          </p:cNvSpPr>
          <p:nvPr/>
        </p:nvSpPr>
        <p:spPr bwMode="auto">
          <a:xfrm>
            <a:off x="3051175" y="4581525"/>
            <a:ext cx="360363" cy="36195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endParaRPr lang="fr-FR"/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2305050" y="5027613"/>
            <a:ext cx="1865313" cy="460375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>
            <a:spAutoFit/>
          </a:bodyPr>
          <a:lstStyle/>
          <a:p>
            <a:pPr algn="ctr" defTabSz="1279299">
              <a:defRPr/>
            </a:pPr>
            <a:r>
              <a:rPr lang="fr-FR" sz="2000" b="1" dirty="0" err="1">
                <a:solidFill>
                  <a:schemeClr val="bg2"/>
                </a:solidFill>
                <a:latin typeface="Arial Narrow" pitchFamily="34" charset="0"/>
              </a:rPr>
              <a:t>Digiteo</a:t>
            </a:r>
            <a:r>
              <a:rPr lang="fr-FR" sz="2000" b="1" dirty="0">
                <a:solidFill>
                  <a:schemeClr val="bg2"/>
                </a:solidFill>
                <a:latin typeface="Arial Narrow" pitchFamily="34" charset="0"/>
              </a:rPr>
              <a:t> </a:t>
            </a:r>
            <a:r>
              <a:rPr lang="fr-FR" sz="2000" b="1" dirty="0" err="1">
                <a:solidFill>
                  <a:schemeClr val="bg2"/>
                </a:solidFill>
                <a:latin typeface="Arial Narrow" pitchFamily="34" charset="0"/>
              </a:rPr>
              <a:t>Moulon</a:t>
            </a:r>
            <a:endParaRPr lang="fr-FR" sz="2000" b="1" dirty="0">
              <a:solidFill>
                <a:schemeClr val="bg2"/>
              </a:solidFill>
              <a:latin typeface="Arial Narrow" pitchFamily="34" charset="0"/>
            </a:endParaRPr>
          </a:p>
        </p:txBody>
      </p:sp>
      <p:sp>
        <p:nvSpPr>
          <p:cNvPr id="39955" name="Oval 83"/>
          <p:cNvSpPr>
            <a:spLocks noChangeArrowheads="1"/>
          </p:cNvSpPr>
          <p:nvPr/>
        </p:nvSpPr>
        <p:spPr bwMode="auto">
          <a:xfrm>
            <a:off x="6288088" y="4371975"/>
            <a:ext cx="360362" cy="36195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endParaRPr lang="fr-FR"/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5678488" y="4797425"/>
            <a:ext cx="1822450" cy="460375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>
            <a:spAutoFit/>
          </a:bodyPr>
          <a:lstStyle/>
          <a:p>
            <a:pPr algn="ctr" defTabSz="1279299">
              <a:defRPr/>
            </a:pPr>
            <a:r>
              <a:rPr lang="fr-FR" sz="2000" b="1" dirty="0">
                <a:solidFill>
                  <a:schemeClr val="bg2"/>
                </a:solidFill>
                <a:latin typeface="Arial Narrow" pitchFamily="34" charset="0"/>
              </a:rPr>
              <a:t>Nano-INNOV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766888" y="846138"/>
            <a:ext cx="1016000" cy="1112837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>
            <a:spAutoFit/>
          </a:bodyPr>
          <a:lstStyle/>
          <a:p>
            <a:pPr algn="ctr" defTabSz="1279299">
              <a:defRPr/>
            </a:pPr>
            <a:r>
              <a:rPr lang="fr-FR" sz="2000" b="1" dirty="0">
                <a:solidFill>
                  <a:schemeClr val="bg2"/>
                </a:solidFill>
                <a:latin typeface="Arial Narrow" pitchFamily="34" charset="0"/>
              </a:rPr>
              <a:t>Centre CEA Saclay</a:t>
            </a:r>
          </a:p>
        </p:txBody>
      </p:sp>
      <p:grpSp>
        <p:nvGrpSpPr>
          <p:cNvPr id="39958" name="Groupe 5"/>
          <p:cNvGrpSpPr>
            <a:grpSpLocks/>
          </p:cNvGrpSpPr>
          <p:nvPr/>
        </p:nvGrpSpPr>
        <p:grpSpPr bwMode="auto">
          <a:xfrm>
            <a:off x="3259138" y="2605088"/>
            <a:ext cx="2603500" cy="1576387"/>
            <a:chOff x="3407421" y="2328961"/>
            <a:chExt cx="2604739" cy="1576534"/>
          </a:xfrm>
        </p:grpSpPr>
        <p:pic>
          <p:nvPicPr>
            <p:cNvPr id="39983" name="Picture 9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7421" y="2328961"/>
              <a:ext cx="717754" cy="525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Image 4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80"/>
            <a:stretch/>
          </p:blipFill>
          <p:spPr>
            <a:xfrm>
              <a:off x="3407421" y="2857770"/>
              <a:ext cx="732804" cy="709171"/>
            </a:xfrm>
            <a:prstGeom prst="rect">
              <a:avLst/>
            </a:prstGeom>
            <a:effectLst/>
            <a:scene3d>
              <a:camera prst="orthographicFront"/>
              <a:lightRig rig="flat" dir="t"/>
            </a:scene3d>
            <a:sp3d prstMaterial="matte">
              <a:bevelB w="0" h="0"/>
              <a:contourClr>
                <a:srgbClr val="33CCCC"/>
              </a:contourClr>
            </a:sp3d>
          </p:spPr>
        </p:pic>
        <p:pic>
          <p:nvPicPr>
            <p:cNvPr id="39985" name="Imag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7932" y="2328961"/>
              <a:ext cx="1894228" cy="1259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86" name="ZoneTexte 42"/>
            <p:cNvSpPr txBox="1">
              <a:spLocks noChangeArrowheads="1"/>
            </p:cNvSpPr>
            <p:nvPr/>
          </p:nvSpPr>
          <p:spPr bwMode="auto">
            <a:xfrm>
              <a:off x="3407421" y="3566941"/>
              <a:ext cx="2604739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fr-FR" sz="1600">
                  <a:latin typeface="Arial Narrow" pitchFamily="34" charset="0"/>
                </a:rPr>
                <a:t>CND, fouille de données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3407421" y="2328961"/>
              <a:ext cx="2604739" cy="1576534"/>
            </a:xfrm>
            <a:prstGeom prst="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39959" name="Groupe 7"/>
          <p:cNvGrpSpPr>
            <a:grpSpLocks/>
          </p:cNvGrpSpPr>
          <p:nvPr/>
        </p:nvGrpSpPr>
        <p:grpSpPr bwMode="auto">
          <a:xfrm>
            <a:off x="655638" y="3898900"/>
            <a:ext cx="2182812" cy="1090613"/>
            <a:chOff x="195340" y="3973836"/>
            <a:chExt cx="2181419" cy="1091951"/>
          </a:xfrm>
        </p:grpSpPr>
        <p:pic>
          <p:nvPicPr>
            <p:cNvPr id="31" name="Picture 6" descr="PERS1 MODULE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8191" y="3980407"/>
              <a:ext cx="2178568" cy="761108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  <p:sp>
          <p:nvSpPr>
            <p:cNvPr id="39981" name="ZoneTexte 45"/>
            <p:cNvSpPr txBox="1">
              <a:spLocks noChangeArrowheads="1"/>
            </p:cNvSpPr>
            <p:nvPr/>
          </p:nvSpPr>
          <p:spPr bwMode="auto">
            <a:xfrm>
              <a:off x="233192" y="4727233"/>
              <a:ext cx="2143567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fr-FR" sz="1600">
                  <a:latin typeface="Arial Narrow" pitchFamily="34" charset="0"/>
                </a:rPr>
                <a:t>Radiothérapie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95340" y="3973836"/>
              <a:ext cx="2181419" cy="1091951"/>
            </a:xfrm>
            <a:prstGeom prst="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39960" name="Groupe 9"/>
          <p:cNvGrpSpPr>
            <a:grpSpLocks/>
          </p:cNvGrpSpPr>
          <p:nvPr/>
        </p:nvGrpSpPr>
        <p:grpSpPr bwMode="auto">
          <a:xfrm>
            <a:off x="304800" y="993775"/>
            <a:ext cx="1333500" cy="1593850"/>
            <a:chOff x="2294977" y="485914"/>
            <a:chExt cx="1459856" cy="1745365"/>
          </a:xfrm>
        </p:grpSpPr>
        <p:pic>
          <p:nvPicPr>
            <p:cNvPr id="39976" name="Picture 2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108" r="55164"/>
            <a:stretch>
              <a:fillRect/>
            </a:stretch>
          </p:blipFill>
          <p:spPr bwMode="auto">
            <a:xfrm>
              <a:off x="2294977" y="504881"/>
              <a:ext cx="649088" cy="1150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7" name="Imag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065" y="485914"/>
              <a:ext cx="810768" cy="1169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78" name="ZoneTexte 43"/>
            <p:cNvSpPr txBox="1">
              <a:spLocks noChangeArrowheads="1"/>
            </p:cNvSpPr>
            <p:nvPr/>
          </p:nvSpPr>
          <p:spPr bwMode="auto">
            <a:xfrm>
              <a:off x="2294977" y="1644918"/>
              <a:ext cx="1457907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fr-FR" sz="1600">
                  <a:latin typeface="Arial Narrow" pitchFamily="34" charset="0"/>
                </a:rPr>
                <a:t>Instrumentation métrologie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294977" y="487653"/>
              <a:ext cx="1458119" cy="1743626"/>
            </a:xfrm>
            <a:prstGeom prst="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39961" name="Groupe 10"/>
          <p:cNvGrpSpPr>
            <a:grpSpLocks/>
          </p:cNvGrpSpPr>
          <p:nvPr/>
        </p:nvGrpSpPr>
        <p:grpSpPr bwMode="auto">
          <a:xfrm>
            <a:off x="928688" y="5540375"/>
            <a:ext cx="2546350" cy="1050925"/>
            <a:chOff x="801991" y="5405895"/>
            <a:chExt cx="2545874" cy="1050414"/>
          </a:xfrm>
        </p:grpSpPr>
        <p:pic>
          <p:nvPicPr>
            <p:cNvPr id="32" name="Picture 2" descr="http://behnisch.com/content/02.projects/351/351_08_s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17884" y="5405896"/>
              <a:ext cx="1429980" cy="711860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2180" y="5405896"/>
              <a:ext cx="1104307" cy="711860"/>
            </a:xfrm>
            <a:prstGeom prst="rect">
              <a:avLst/>
            </a:prstGeom>
            <a:effectLst/>
            <a:scene3d>
              <a:camera prst="orthographicFront"/>
              <a:lightRig rig="flat" dir="t"/>
            </a:scene3d>
            <a:sp3d prstMaterial="matte">
              <a:bevelB w="0" h="0"/>
              <a:contourClr>
                <a:srgbClr val="33CCCC"/>
              </a:contourClr>
            </a:sp3d>
          </p:spPr>
        </p:pic>
        <p:sp>
          <p:nvSpPr>
            <p:cNvPr id="39974" name="ZoneTexte 36"/>
            <p:cNvSpPr txBox="1">
              <a:spLocks noChangeArrowheads="1"/>
            </p:cNvSpPr>
            <p:nvPr/>
          </p:nvSpPr>
          <p:spPr bwMode="auto">
            <a:xfrm>
              <a:off x="802180" y="6117755"/>
              <a:ext cx="2545684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fr-FR" sz="1600">
                  <a:latin typeface="Arial Narrow" pitchFamily="34" charset="0"/>
                </a:rPr>
                <a:t>Robotique, RV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01991" y="5405895"/>
              <a:ext cx="2545874" cy="1050414"/>
            </a:xfrm>
            <a:prstGeom prst="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39962" name="Groupe 12"/>
          <p:cNvGrpSpPr>
            <a:grpSpLocks/>
          </p:cNvGrpSpPr>
          <p:nvPr/>
        </p:nvGrpSpPr>
        <p:grpSpPr bwMode="auto">
          <a:xfrm>
            <a:off x="5208588" y="5345113"/>
            <a:ext cx="3148012" cy="1103312"/>
            <a:chOff x="5208414" y="5471832"/>
            <a:chExt cx="3148007" cy="1104034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1987" y="5471832"/>
              <a:ext cx="1144434" cy="762956"/>
            </a:xfrm>
            <a:prstGeom prst="roundRect">
              <a:avLst>
                <a:gd name="adj" fmla="val 6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5919" y="5472651"/>
              <a:ext cx="1219636" cy="7646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orthographicFront"/>
              <a:lightRig rig="flat" dir="t"/>
            </a:scene3d>
            <a:sp3d prstMaterial="matte">
              <a:bevelB w="0" h="0"/>
              <a:contourClr>
                <a:srgbClr val="33CCCC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9" name="ZoneTexte 6"/>
            <p:cNvSpPr txBox="1">
              <a:spLocks noChangeArrowheads="1"/>
            </p:cNvSpPr>
            <p:nvPr/>
          </p:nvSpPr>
          <p:spPr bwMode="auto">
            <a:xfrm>
              <a:off x="5215201" y="6237312"/>
              <a:ext cx="314122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fr-FR" sz="1600">
                  <a:latin typeface="Arial Narrow" pitchFamily="34" charset="0"/>
                </a:rPr>
                <a:t>Systèmes embarqués</a:t>
              </a:r>
            </a:p>
          </p:txBody>
        </p:sp>
        <p:pic>
          <p:nvPicPr>
            <p:cNvPr id="39970" name="Imag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555" y="5471832"/>
              <a:ext cx="776431" cy="765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Rectangle 49"/>
            <p:cNvSpPr/>
            <p:nvPr/>
          </p:nvSpPr>
          <p:spPr>
            <a:xfrm>
              <a:off x="5208414" y="5471832"/>
              <a:ext cx="3148007" cy="1104034"/>
            </a:xfrm>
            <a:prstGeom prst="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51" name="Oval 14"/>
          <p:cNvSpPr>
            <a:spLocks noChangeArrowheads="1"/>
          </p:cNvSpPr>
          <p:nvPr/>
        </p:nvSpPr>
        <p:spPr bwMode="auto">
          <a:xfrm>
            <a:off x="2838450" y="2289175"/>
            <a:ext cx="250825" cy="25082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89984" tIns="46792" rIns="89984" bIns="46792" anchor="ctr"/>
          <a:lstStyle/>
          <a:p>
            <a:pPr>
              <a:defRPr/>
            </a:pPr>
            <a:endParaRPr lang="fr-FR"/>
          </a:p>
        </p:txBody>
      </p:sp>
      <p:sp>
        <p:nvSpPr>
          <p:cNvPr id="52" name="Oval 14"/>
          <p:cNvSpPr>
            <a:spLocks noChangeArrowheads="1"/>
          </p:cNvSpPr>
          <p:nvPr/>
        </p:nvSpPr>
        <p:spPr bwMode="auto">
          <a:xfrm>
            <a:off x="2243138" y="3276600"/>
            <a:ext cx="215900" cy="2159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89984" tIns="46792" rIns="89984" bIns="46792" anchor="ctr"/>
          <a:lstStyle/>
          <a:p>
            <a:pPr>
              <a:defRPr/>
            </a:pPr>
            <a:endParaRPr lang="fr-FR"/>
          </a:p>
        </p:txBody>
      </p:sp>
      <p:sp>
        <p:nvSpPr>
          <p:cNvPr id="53" name="Oval 14"/>
          <p:cNvSpPr>
            <a:spLocks noChangeArrowheads="1"/>
          </p:cNvSpPr>
          <p:nvPr/>
        </p:nvSpPr>
        <p:spPr bwMode="auto">
          <a:xfrm>
            <a:off x="3109913" y="4630738"/>
            <a:ext cx="250825" cy="25241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89984" tIns="46792" rIns="89984" bIns="46792" anchor="ctr"/>
          <a:lstStyle/>
          <a:p>
            <a:pPr>
              <a:defRPr/>
            </a:pPr>
            <a:endParaRPr lang="fr-FR"/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6330950" y="4408488"/>
            <a:ext cx="288925" cy="287337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89984" tIns="46792" rIns="89984" bIns="46792" anchor="ctr"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algn="ctr"/>
            <a:r>
              <a:rPr lang="fr-FR" dirty="0" smtClean="0"/>
              <a:t>le plateau de </a:t>
            </a:r>
            <a:r>
              <a:rPr lang="fr-FR" dirty="0" err="1" smtClean="0"/>
              <a:t>saclay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128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436533" y="2607733"/>
            <a:ext cx="1734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</a:rPr>
              <a:t>MERCI!!</a:t>
            </a:r>
            <a:endParaRPr lang="fr-F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768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_CEA_TECH_LIST_2013">
  <a:themeElements>
    <a:clrScheme name="CEA Tech">
      <a:dk1>
        <a:sysClr val="windowText" lastClr="000000"/>
      </a:dk1>
      <a:lt1>
        <a:sysClr val="window" lastClr="FFFFFF"/>
      </a:lt1>
      <a:dk2>
        <a:srgbClr val="E60019"/>
      </a:dk2>
      <a:lt2>
        <a:srgbClr val="FFFFFF"/>
      </a:lt2>
      <a:accent1>
        <a:srgbClr val="E60019"/>
      </a:accent1>
      <a:accent2>
        <a:srgbClr val="91C30A"/>
      </a:accent2>
      <a:accent3>
        <a:srgbClr val="87000A"/>
      </a:accent3>
      <a:accent4>
        <a:srgbClr val="0A6E28"/>
      </a:accent4>
      <a:accent5>
        <a:srgbClr val="5F5F5F"/>
      </a:accent5>
      <a:accent6>
        <a:srgbClr val="5F5F5F"/>
      </a:accent6>
      <a:hlink>
        <a:srgbClr val="91C30A"/>
      </a:hlink>
      <a:folHlink>
        <a:srgbClr val="0A6E28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785</TotalTime>
  <Words>404</Words>
  <Application>Microsoft Macintosh PowerPoint</Application>
  <PresentationFormat>Présentation à l'écran (4:3)</PresentationFormat>
  <Paragraphs>122</Paragraphs>
  <Slides>9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Thème_CEA_TECH_LIST_2013</vt:lpstr>
      <vt:lpstr>SYSTEMES COMPLEXES intelligents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SYSTEMES NUMERIQUES UN ATOUT DE COMPETITIVITÉ  POUR L’INDUSTRIE</dc:title>
  <dc:creator>LEFEVRE-REMY Elisabeth 133892</dc:creator>
  <cp:lastModifiedBy>Servat David</cp:lastModifiedBy>
  <cp:revision>59</cp:revision>
  <dcterms:created xsi:type="dcterms:W3CDTF">2013-01-08T16:27:48Z</dcterms:created>
  <dcterms:modified xsi:type="dcterms:W3CDTF">2015-12-02T13:06:31Z</dcterms:modified>
</cp:coreProperties>
</file>