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8" r:id="rId1"/>
  </p:sldMasterIdLst>
  <p:notesMasterIdLst>
    <p:notesMasterId r:id="rId34"/>
  </p:notesMasterIdLst>
  <p:handoutMasterIdLst>
    <p:handoutMasterId r:id="rId35"/>
  </p:handoutMasterIdLst>
  <p:sldIdLst>
    <p:sldId id="944" r:id="rId2"/>
    <p:sldId id="929" r:id="rId3"/>
    <p:sldId id="951" r:id="rId4"/>
    <p:sldId id="952" r:id="rId5"/>
    <p:sldId id="953" r:id="rId6"/>
    <p:sldId id="909" r:id="rId7"/>
    <p:sldId id="917" r:id="rId8"/>
    <p:sldId id="918" r:id="rId9"/>
    <p:sldId id="955" r:id="rId10"/>
    <p:sldId id="915" r:id="rId11"/>
    <p:sldId id="957" r:id="rId12"/>
    <p:sldId id="956" r:id="rId13"/>
    <p:sldId id="927" r:id="rId14"/>
    <p:sldId id="928" r:id="rId15"/>
    <p:sldId id="916" r:id="rId16"/>
    <p:sldId id="964" r:id="rId17"/>
    <p:sldId id="960" r:id="rId18"/>
    <p:sldId id="924" r:id="rId19"/>
    <p:sldId id="935" r:id="rId20"/>
    <p:sldId id="962" r:id="rId21"/>
    <p:sldId id="943" r:id="rId22"/>
    <p:sldId id="930" r:id="rId23"/>
    <p:sldId id="933" r:id="rId24"/>
    <p:sldId id="932" r:id="rId25"/>
    <p:sldId id="937" r:id="rId26"/>
    <p:sldId id="958" r:id="rId27"/>
    <p:sldId id="936" r:id="rId28"/>
    <p:sldId id="942" r:id="rId29"/>
    <p:sldId id="939" r:id="rId30"/>
    <p:sldId id="940" r:id="rId31"/>
    <p:sldId id="913" r:id="rId32"/>
    <p:sldId id="946" r:id="rId33"/>
  </p:sldIdLst>
  <p:sldSz cx="9144000" cy="6858000" type="letter"/>
  <p:notesSz cx="6946900" cy="10058400"/>
  <p:custDataLst>
    <p:tags r:id="rId3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charset="0"/>
        <a:ea typeface="MS PGothic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charset="0"/>
        <a:ea typeface="MS PGothic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charset="0"/>
        <a:ea typeface="MS PGothic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charset="0"/>
        <a:ea typeface="MS PGothic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charset="0"/>
        <a:ea typeface="MS PGothic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Verdana" charset="0"/>
        <a:ea typeface="MS PGothic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Verdana" charset="0"/>
        <a:ea typeface="MS PGothic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Verdana" charset="0"/>
        <a:ea typeface="MS PGothic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Verdana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86">
          <p15:clr>
            <a:srgbClr val="A4A3A4"/>
          </p15:clr>
        </p15:guide>
        <p15:guide id="2" pos="537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69">
          <p15:clr>
            <a:srgbClr val="A4A3A4"/>
          </p15:clr>
        </p15:guide>
        <p15:guide id="2" pos="218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FFFF66"/>
    <a:srgbClr val="00FFFF"/>
    <a:srgbClr val="CCCCFF"/>
    <a:srgbClr val="FFCCFF"/>
    <a:srgbClr val="FFFFCC"/>
    <a:srgbClr val="CCFFCC"/>
    <a:srgbClr val="CCFF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28"/>
    <p:restoredTop sz="94595"/>
  </p:normalViewPr>
  <p:slideViewPr>
    <p:cSldViewPr snapToObjects="1">
      <p:cViewPr varScale="1">
        <p:scale>
          <a:sx n="96" d="100"/>
          <a:sy n="96" d="100"/>
        </p:scale>
        <p:origin x="1512" y="168"/>
      </p:cViewPr>
      <p:guideLst>
        <p:guide orient="horz" pos="686"/>
        <p:guide pos="5375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10936"/>
    </p:cViewPr>
  </p:sorterViewPr>
  <p:notesViewPr>
    <p:cSldViewPr snapToObjects="1">
      <p:cViewPr varScale="1">
        <p:scale>
          <a:sx n="93" d="100"/>
          <a:sy n="93" d="100"/>
        </p:scale>
        <p:origin x="-2766" y="-108"/>
      </p:cViewPr>
      <p:guideLst>
        <p:guide orient="horz" pos="3169"/>
        <p:guide pos="2187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05" tIns="47254" rIns="94505" bIns="47254" numCol="1" anchor="t" anchorCtr="0" compatLnSpc="1">
            <a:prstTxWarp prst="textNoShape">
              <a:avLst/>
            </a:prstTxWarp>
          </a:bodyPr>
          <a:lstStyle>
            <a:lvl1pPr defTabSz="94615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kumimoji="1" sz="1200"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7000" y="0"/>
            <a:ext cx="30099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05" tIns="47254" rIns="94505" bIns="47254" numCol="1" anchor="t" anchorCtr="0" compatLnSpc="1">
            <a:prstTxWarp prst="textNoShape">
              <a:avLst/>
            </a:prstTxWarp>
          </a:bodyPr>
          <a:lstStyle>
            <a:lvl1pPr algn="r" defTabSz="94615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kumimoji="1" sz="1200"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55163"/>
            <a:ext cx="30099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05" tIns="47254" rIns="94505" bIns="47254" numCol="1" anchor="b" anchorCtr="0" compatLnSpc="1">
            <a:prstTxWarp prst="textNoShape">
              <a:avLst/>
            </a:prstTxWarp>
          </a:bodyPr>
          <a:lstStyle>
            <a:lvl1pPr defTabSz="94615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kumimoji="1" sz="1200"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7000" y="9555163"/>
            <a:ext cx="30099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05" tIns="47254" rIns="94505" bIns="47254" numCol="1" anchor="b" anchorCtr="0" compatLnSpc="1">
            <a:prstTxWarp prst="textNoShape">
              <a:avLst/>
            </a:prstTxWarp>
          </a:bodyPr>
          <a:lstStyle>
            <a:lvl1pPr algn="r" defTabSz="946150" eaLnBrk="1" hangingPunct="1">
              <a:defRPr kumimoji="1" sz="1200">
                <a:latin typeface="Times New Roman" charset="0"/>
              </a:defRPr>
            </a:lvl1pPr>
          </a:lstStyle>
          <a:p>
            <a:fld id="{F2E13274-E83D-C841-B25A-0DE1B54B3B9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17633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908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05" tIns="47254" rIns="94505" bIns="47254" numCol="1" anchor="t" anchorCtr="0" compatLnSpc="1">
            <a:prstTxWarp prst="textNoShape">
              <a:avLst/>
            </a:prstTxWarp>
          </a:bodyPr>
          <a:lstStyle>
            <a:lvl1pPr defTabSz="94615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kumimoji="1"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2238" y="0"/>
            <a:ext cx="2989262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05" tIns="47254" rIns="94505" bIns="47254" numCol="1" anchor="t" anchorCtr="0" compatLnSpc="1">
            <a:prstTxWarp prst="textNoShape">
              <a:avLst/>
            </a:prstTxWarp>
          </a:bodyPr>
          <a:lstStyle>
            <a:lvl1pPr algn="r" defTabSz="94615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kumimoji="1"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30338" y="177800"/>
            <a:ext cx="4084637" cy="3063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61925" y="3351213"/>
            <a:ext cx="6623050" cy="609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05" tIns="47254" rIns="94505" bIns="47254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ja-JP" noProof="0" smtClean="0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44050"/>
            <a:ext cx="29908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05" tIns="47254" rIns="94505" bIns="47254" numCol="1" anchor="b" anchorCtr="0" compatLnSpc="1">
            <a:prstTxWarp prst="textNoShape">
              <a:avLst/>
            </a:prstTxWarp>
          </a:bodyPr>
          <a:lstStyle>
            <a:lvl1pPr defTabSz="94615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kumimoji="1"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2238" y="9544050"/>
            <a:ext cx="2989262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05" tIns="47254" rIns="94505" bIns="47254" numCol="1" anchor="b" anchorCtr="0" compatLnSpc="1">
            <a:prstTxWarp prst="textNoShape">
              <a:avLst/>
            </a:prstTxWarp>
          </a:bodyPr>
          <a:lstStyle>
            <a:lvl1pPr algn="r" defTabSz="946150" eaLnBrk="1" hangingPunct="1">
              <a:defRPr kumimoji="1" sz="1200">
                <a:latin typeface="Arial" charset="0"/>
              </a:defRPr>
            </a:lvl1pPr>
          </a:lstStyle>
          <a:p>
            <a:fld id="{8E9248FE-BB7F-CA4C-B035-C7FD136C2F6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43834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b="1" kern="1200">
        <a:solidFill>
          <a:schemeClr val="tx1"/>
        </a:solidFill>
        <a:latin typeface="Arial" charset="0"/>
        <a:ea typeface="HG丸ｺﾞｼｯｸM-PRO" pitchFamily="50" charset="-128"/>
        <a:cs typeface="HG丸ｺﾞｼｯｸM-PRO" charset="0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MS PMincho" pitchFamily="18" charset="-128"/>
        <a:cs typeface="MS PMincho" charset="0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MS PMincho" pitchFamily="18" charset="-128"/>
        <a:cs typeface="MS PMincho" charset="0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MS PMincho" pitchFamily="18" charset="-128"/>
        <a:cs typeface="MS PMincho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MS PMincho" pitchFamily="18" charset="-128"/>
        <a:cs typeface="MS PMincho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891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>
                <a:ea typeface="HG丸ｺﾞｼｯｸM-PRO" charset="-128"/>
              </a:rPr>
              <a:t>Stacking of several convolutional layers</a:t>
            </a:r>
          </a:p>
          <a:p>
            <a:r>
              <a:rPr lang="fr-FR" altLang="fr-FR">
                <a:ea typeface="HG丸ｺﾞｼｯｸM-PRO" charset="-128"/>
              </a:rPr>
              <a:t>Pooling layer: take the maximum value over small input areas, called receptive fields</a:t>
            </a:r>
          </a:p>
          <a:p>
            <a:endParaRPr lang="fr-FR" altLang="fr-FR">
              <a:ea typeface="HG丸ｺﾞｼｯｸM-PRO" charset="-128"/>
            </a:endParaRPr>
          </a:p>
          <a:p>
            <a:r>
              <a:rPr lang="fr-FR" altLang="fr-FR">
                <a:ea typeface="HG丸ｺﾞｼｯｸM-PRO" charset="-128"/>
              </a:rPr>
              <a:t>In the final layer, each neuron correspond to a different input class (1 neuron / class)</a:t>
            </a:r>
          </a:p>
        </p:txBody>
      </p:sp>
      <p:sp>
        <p:nvSpPr>
          <p:cNvPr id="3891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 defTabSz="9461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 defTabSz="9461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 defTabSz="9461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 defTabSz="9461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fld id="{D207FEEA-7AE8-A840-82B9-5C9FCAFA9F6F}" type="slidenum">
              <a:rPr lang="fr-FR" altLang="fr-FR" sz="1200">
                <a:latin typeface="Arial" charset="0"/>
              </a:rPr>
              <a:pPr/>
              <a:t>13</a:t>
            </a:fld>
            <a:endParaRPr lang="fr-FR" altLang="fr-FR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53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0962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>
                <a:ea typeface="HG丸ｺﾞｼｯｸM-PRO" charset="-128"/>
              </a:rPr>
              <a:t>8 layers, 3 conv layers</a:t>
            </a:r>
          </a:p>
          <a:p>
            <a:endParaRPr lang="fr-FR" altLang="fr-FR">
              <a:ea typeface="HG丸ｺﾞｼｯｸM-PRO" charset="-128"/>
            </a:endParaRPr>
          </a:p>
          <a:p>
            <a:r>
              <a:rPr lang="fr-FR" altLang="fr-FR">
                <a:ea typeface="HG丸ｺﾞｼｯｸM-PRO" charset="-128"/>
              </a:rPr>
              <a:t>What are the consequences of having that many synapses &amp; connections?</a:t>
            </a:r>
          </a:p>
        </p:txBody>
      </p:sp>
      <p:sp>
        <p:nvSpPr>
          <p:cNvPr id="40963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 defTabSz="9461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 defTabSz="9461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 defTabSz="9461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 defTabSz="9461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fld id="{7A93602D-F809-0E4A-8762-49E94B0E2BF5}" type="slidenum">
              <a:rPr lang="fr-FR" altLang="fr-FR" sz="1200">
                <a:latin typeface="Arial" charset="0"/>
              </a:rPr>
              <a:pPr/>
              <a:t>14</a:t>
            </a:fld>
            <a:endParaRPr lang="fr-FR" altLang="fr-FR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420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6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649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The rebirth of </a:t>
            </a:r>
            <a:r>
              <a:rPr lang="en-US" err="1"/>
              <a:t>neuromorphic</a:t>
            </a:r>
            <a:r>
              <a:rPr lang="en-US"/>
              <a:t> accelerators</a:t>
            </a:r>
            <a:endParaRPr lang="en-US" b="0"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2B17FEC-19F0-3044-BAF0-192333569C52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20047647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rebirth of </a:t>
            </a:r>
            <a:r>
              <a:rPr lang="en-US" err="1"/>
              <a:t>neuromorphic</a:t>
            </a:r>
            <a:r>
              <a:rPr lang="en-US"/>
              <a:t> accelerators</a:t>
            </a:r>
            <a:endParaRPr lang="en-US" b="0"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8C47AE-83CA-4047-9E7C-5F85E67F664A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56621363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8" y="395288"/>
            <a:ext cx="2001837" cy="56245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6738" y="395288"/>
            <a:ext cx="5854700" cy="56245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rebirth of </a:t>
            </a:r>
            <a:r>
              <a:rPr lang="en-US" err="1"/>
              <a:t>neuromorphic</a:t>
            </a:r>
            <a:r>
              <a:rPr lang="en-US"/>
              <a:t> accelerators</a:t>
            </a:r>
            <a:endParaRPr lang="en-US" b="0"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223897-4C33-A840-83E9-644DA6EA7617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85257400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The rebirth of </a:t>
            </a:r>
            <a:r>
              <a:rPr lang="en-US" err="1"/>
              <a:t>neuromorphic</a:t>
            </a:r>
            <a:r>
              <a:rPr lang="en-US"/>
              <a:t> accelerators</a:t>
            </a:r>
            <a:endParaRPr lang="fr-FR" b="0"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0CA022C-ABC2-EA4D-A44F-891E2AB09E22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99318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019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re 1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9525" y="0"/>
            <a:ext cx="2843213" cy="6884988"/>
          </a:xfrm>
          <a:prstGeom prst="rect">
            <a:avLst/>
          </a:prstGeom>
          <a:gradFill flip="none" rotWithShape="1">
            <a:gsLst>
              <a:gs pos="0">
                <a:srgbClr val="E60019"/>
              </a:gs>
              <a:gs pos="100000">
                <a:srgbClr val="87000A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2830513" y="6769100"/>
            <a:ext cx="6310312" cy="115888"/>
          </a:xfrm>
          <a:prstGeom prst="rect">
            <a:avLst/>
          </a:prstGeom>
          <a:gradFill>
            <a:gsLst>
              <a:gs pos="0">
                <a:srgbClr val="0A6E28">
                  <a:lumMod val="100000"/>
                </a:srgbClr>
              </a:gs>
              <a:gs pos="100000">
                <a:srgbClr val="91C30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pic>
        <p:nvPicPr>
          <p:cNvPr id="6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1020763"/>
            <a:ext cx="2393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59833" y="1268760"/>
            <a:ext cx="5904655" cy="1512168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3800"/>
              </a:lnSpc>
              <a:defRPr sz="2800" b="1" cap="all" baseline="0">
                <a:solidFill>
                  <a:schemeClr val="accent5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7" name="Espace réservé du pied de page 12"/>
          <p:cNvSpPr>
            <a:spLocks noGrp="1"/>
          </p:cNvSpPr>
          <p:nvPr>
            <p:ph type="ftr" sz="quarter" idx="10"/>
          </p:nvPr>
        </p:nvSpPr>
        <p:spPr>
          <a:xfrm>
            <a:off x="3059113" y="2781300"/>
            <a:ext cx="5905500" cy="792163"/>
          </a:xfrm>
        </p:spPr>
        <p:txBody>
          <a:bodyPr anchor="ctr"/>
          <a:lstStyle>
            <a:lvl1pPr algn="l">
              <a:defRPr sz="1400" b="0">
                <a:solidFill>
                  <a:srgbClr val="CED5DD"/>
                </a:solidFill>
                <a:ea typeface="ＭＳ Ｐゴシック" charset="-128"/>
              </a:defRPr>
            </a:lvl1pPr>
          </a:lstStyle>
          <a:p>
            <a:r>
              <a:rPr lang="fr-FR" altLang="fr-FR"/>
              <a:t>Nom événement | Nom Prénom</a:t>
            </a:r>
          </a:p>
        </p:txBody>
      </p:sp>
    </p:spTree>
    <p:extLst>
      <p:ext uri="{BB962C8B-B14F-4D97-AF65-F5344CB8AC3E}">
        <p14:creationId xmlns:p14="http://schemas.microsoft.com/office/powerpoint/2010/main" val="15082938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8" descr="bandeau_intercalai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0"/>
            <a:ext cx="2627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16688" y="5445125"/>
            <a:ext cx="2627312" cy="504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5" name="Groupe 11"/>
          <p:cNvGrpSpPr>
            <a:grpSpLocks/>
          </p:cNvGrpSpPr>
          <p:nvPr/>
        </p:nvGrpSpPr>
        <p:grpSpPr bwMode="auto">
          <a:xfrm>
            <a:off x="6418263" y="6299200"/>
            <a:ext cx="2822575" cy="471488"/>
            <a:chOff x="-41505" y="6452445"/>
            <a:chExt cx="2313151" cy="471616"/>
          </a:xfrm>
        </p:grpSpPr>
        <p:sp>
          <p:nvSpPr>
            <p:cNvPr id="7" name="ZoneTexte 13"/>
            <p:cNvSpPr txBox="1">
              <a:spLocks noChangeArrowheads="1"/>
            </p:cNvSpPr>
            <p:nvPr/>
          </p:nvSpPr>
          <p:spPr bwMode="auto">
            <a:xfrm>
              <a:off x="-41505" y="6461973"/>
              <a:ext cx="1116245" cy="46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fr-FR" altLang="fr-FR" sz="800">
                  <a:solidFill>
                    <a:schemeClr val="bg1"/>
                  </a:solidFill>
                  <a:latin typeface="Calibri" pitchFamily="34" charset="0"/>
                  <a:ea typeface="MS PGothic" charset="0"/>
                </a:rPr>
                <a:t>Centre de Grenoble</a:t>
              </a:r>
            </a:p>
            <a:p>
              <a:pPr algn="ctr" eaLnBrk="1" hangingPunct="1">
                <a:defRPr/>
              </a:pPr>
              <a:r>
                <a:rPr lang="fr-FR" altLang="fr-FR" sz="800">
                  <a:solidFill>
                    <a:schemeClr val="bg1"/>
                  </a:solidFill>
                  <a:latin typeface="Calibri" pitchFamily="34" charset="0"/>
                  <a:ea typeface="MS PGothic" charset="0"/>
                </a:rPr>
                <a:t>17 rue des Martyrs</a:t>
              </a:r>
            </a:p>
            <a:p>
              <a:pPr algn="ctr" eaLnBrk="1" hangingPunct="1">
                <a:defRPr/>
              </a:pPr>
              <a:r>
                <a:rPr lang="fr-FR" altLang="fr-FR" sz="800">
                  <a:solidFill>
                    <a:schemeClr val="bg1"/>
                  </a:solidFill>
                  <a:latin typeface="Calibri" pitchFamily="34" charset="0"/>
                  <a:ea typeface="MS PGothic" charset="0"/>
                </a:rPr>
                <a:t>38054 Grenoble Cedex</a:t>
              </a:r>
            </a:p>
          </p:txBody>
        </p:sp>
        <p:sp>
          <p:nvSpPr>
            <p:cNvPr id="8" name="ZoneTexte 28"/>
            <p:cNvSpPr txBox="1">
              <a:spLocks noChangeArrowheads="1"/>
            </p:cNvSpPr>
            <p:nvPr/>
          </p:nvSpPr>
          <p:spPr bwMode="auto">
            <a:xfrm>
              <a:off x="1051322" y="6452445"/>
              <a:ext cx="1220324" cy="46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fr-FR" altLang="fr-FR" sz="800">
                  <a:solidFill>
                    <a:schemeClr val="bg1"/>
                  </a:solidFill>
                  <a:latin typeface="Calibri" pitchFamily="34" charset="0"/>
                  <a:ea typeface="MS PGothic" charset="0"/>
                </a:rPr>
                <a:t>Centre de Saclay</a:t>
              </a:r>
            </a:p>
            <a:p>
              <a:pPr algn="ctr" eaLnBrk="1" hangingPunct="1">
                <a:defRPr/>
              </a:pPr>
              <a:r>
                <a:rPr lang="fr-FR" altLang="fr-FR" sz="800">
                  <a:solidFill>
                    <a:schemeClr val="bg1"/>
                  </a:solidFill>
                  <a:latin typeface="Calibri" pitchFamily="34" charset="0"/>
                  <a:ea typeface="MS PGothic" charset="0"/>
                </a:rPr>
                <a:t> Nano-Innov PC  172</a:t>
              </a:r>
            </a:p>
            <a:p>
              <a:pPr algn="ctr" eaLnBrk="1" hangingPunct="1">
                <a:defRPr/>
              </a:pPr>
              <a:r>
                <a:rPr lang="fr-FR" altLang="fr-FR" sz="800">
                  <a:solidFill>
                    <a:schemeClr val="bg1"/>
                  </a:solidFill>
                  <a:latin typeface="Calibri" pitchFamily="34" charset="0"/>
                  <a:ea typeface="MS PGothic" charset="0"/>
                </a:rPr>
                <a:t>91191 Gif sur Yvette Cedex</a:t>
              </a:r>
            </a:p>
          </p:txBody>
        </p:sp>
      </p:grpSp>
      <p:pic>
        <p:nvPicPr>
          <p:cNvPr id="9" name="Picture 2" descr="\\Drtfaucon-1\dacle\COM\Logos CEA\LETI\Leti blanc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6111875"/>
            <a:ext cx="527050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\\Drtfaucon-1\dacle\COM\Logos CEA\LIST\LIST-BLAN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6127750"/>
            <a:ext cx="522287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\\Drtfaucon-1\dacle\COM\Logos CEA\LIST\digiteo\digiteo_sma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888" y="5546725"/>
            <a:ext cx="1160462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\\Drtfaucon-1\dacle\COM\Logos CEA\LETI\Minatec\logo_minatec_smal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5" y="5526088"/>
            <a:ext cx="1022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8" descr="cart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1988"/>
            <a:ext cx="6516688" cy="320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516688" y="4724400"/>
            <a:ext cx="2627312" cy="504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5" name="Picture 2" descr="\\Drtfaucon-1\dacle\COM\Logos CEA\LETI\Carnot\Logo_IC-CEA_LET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5" y="4724400"/>
            <a:ext cx="124936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\\Drtfaucon-1\dacle\COM\Logos CEA\LIST\Carnot\Logo IC-CEA LIS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63" y="4781550"/>
            <a:ext cx="1135062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095500" y="6442075"/>
            <a:ext cx="2228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fr-FR" sz="1600" dirty="0" err="1" smtClean="0">
                <a:solidFill>
                  <a:srgbClr val="0D0D0D"/>
                </a:solidFill>
                <a:ea typeface="MS PGothic" charset="0"/>
              </a:rPr>
              <a:t>marc.duranton@cea.fr</a:t>
            </a:r>
            <a:endParaRPr lang="fr-FR" altLang="fr-FR" sz="1600" dirty="0">
              <a:solidFill>
                <a:srgbClr val="0D0D0D"/>
              </a:solidFill>
              <a:ea typeface="MS PGothic" charset="0"/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467544" y="4451102"/>
            <a:ext cx="5626968" cy="1642194"/>
          </a:xfrm>
          <a:prstGeom prst="rect">
            <a:avLst/>
          </a:prstGeom>
        </p:spPr>
        <p:txBody>
          <a:bodyPr/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717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contenu 16"/>
          <p:cNvSpPr>
            <a:spLocks noGrp="1"/>
          </p:cNvSpPr>
          <p:nvPr>
            <p:ph sz="quarter" idx="18"/>
          </p:nvPr>
        </p:nvSpPr>
        <p:spPr>
          <a:xfrm>
            <a:off x="539750" y="1628800"/>
            <a:ext cx="8208963" cy="468052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itchFamily="34" charset="0"/>
              <a:buChar char="•"/>
              <a:defRPr sz="2000">
                <a:solidFill>
                  <a:schemeClr val="accent5"/>
                </a:solidFill>
              </a:defRPr>
            </a:lvl1pPr>
            <a:lvl2pPr marL="801688" indent="-360363">
              <a:buClr>
                <a:schemeClr val="tx2"/>
              </a:buClr>
              <a:buFont typeface="Wingdings" pitchFamily="2" charset="2"/>
              <a:buChar char="§"/>
              <a:defRPr sz="1800"/>
            </a:lvl2pPr>
            <a:lvl3pPr marL="1171575" indent="-285750">
              <a:buSzPct val="60000"/>
              <a:buFont typeface="Arial" pitchFamily="34" charset="0"/>
              <a:buChar char="•"/>
              <a:defRPr sz="1600"/>
            </a:lvl3pPr>
            <a:lvl4pPr marL="838200" indent="0">
              <a:buFont typeface="Arial" pitchFamily="34" charset="0"/>
              <a:buNone/>
              <a:defRPr/>
            </a:lvl4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  <p:sp>
        <p:nvSpPr>
          <p:cNvPr id="5" name="Titre 1"/>
          <p:cNvSpPr>
            <a:spLocks noGrp="1"/>
          </p:cNvSpPr>
          <p:nvPr>
            <p:ph type="title" hasCustomPrompt="1"/>
          </p:nvPr>
        </p:nvSpPr>
        <p:spPr>
          <a:xfrm>
            <a:off x="539552" y="980728"/>
            <a:ext cx="8229600" cy="648000"/>
          </a:xfrm>
          <a:prstGeom prst="rect">
            <a:avLst/>
          </a:prstGeom>
        </p:spPr>
        <p:txBody>
          <a:bodyPr anchor="ctr" anchorCtr="0"/>
          <a:lstStyle>
            <a:lvl1pPr algn="l">
              <a:defRPr lang="fr-FR" sz="200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</a:pPr>
            <a:r>
              <a:rPr lang="fr-FR" dirty="0" smtClean="0"/>
              <a:t>Modifiez le style du sous-titre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20" hasCustomPrompt="1"/>
          </p:nvPr>
        </p:nvSpPr>
        <p:spPr>
          <a:xfrm>
            <a:off x="1908175" y="44624"/>
            <a:ext cx="4895850" cy="649287"/>
          </a:xfrm>
          <a:prstGeom prst="rect">
            <a:avLst/>
          </a:prstGeom>
        </p:spPr>
        <p:txBody>
          <a:bodyPr anchor="ctr"/>
          <a:lstStyle>
            <a:lvl1pPr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Espace pour un titre long nécessitant deux lignes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7733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rebirth of </a:t>
            </a:r>
            <a:r>
              <a:rPr lang="en-US" err="1"/>
              <a:t>neuromorphic</a:t>
            </a:r>
            <a:r>
              <a:rPr lang="en-US"/>
              <a:t> accelerators</a:t>
            </a:r>
            <a:endParaRPr lang="en-US" b="0"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C81D0F-C1CA-914F-B248-5E01FD50BC6E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91665109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rebirth of </a:t>
            </a:r>
            <a:r>
              <a:rPr lang="en-US" err="1"/>
              <a:t>neuromorphic</a:t>
            </a:r>
            <a:r>
              <a:rPr lang="en-US"/>
              <a:t> accelerators</a:t>
            </a:r>
            <a:endParaRPr lang="en-US" b="0"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F8E77F-6458-C54C-AA58-4612746863A2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90023185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6738" y="1333500"/>
            <a:ext cx="3924300" cy="4686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333500"/>
            <a:ext cx="3924300" cy="4686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rebirth of </a:t>
            </a:r>
            <a:r>
              <a:rPr lang="en-US" err="1"/>
              <a:t>neuromorphic</a:t>
            </a:r>
            <a:r>
              <a:rPr lang="en-US"/>
              <a:t> accelerators</a:t>
            </a:r>
            <a:endParaRPr lang="en-US" b="0"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115B80-BF42-3646-ABAE-3A536B77B70F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17454429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rebirth of </a:t>
            </a:r>
            <a:r>
              <a:rPr lang="en-US" err="1"/>
              <a:t>neuromorphic</a:t>
            </a:r>
            <a:r>
              <a:rPr lang="en-US"/>
              <a:t> accelerators</a:t>
            </a:r>
            <a:endParaRPr lang="en-US" b="0"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8E2246-9893-F94F-9C11-65BB0F80CDA2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89621561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rebirth of </a:t>
            </a:r>
            <a:r>
              <a:rPr lang="en-US" err="1"/>
              <a:t>neuromorphic</a:t>
            </a:r>
            <a:r>
              <a:rPr lang="en-US"/>
              <a:t> accelerators</a:t>
            </a:r>
            <a:endParaRPr lang="en-US" b="0"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58EDA5-4443-2042-9B45-A7471DB85C57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4550763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rebirth of </a:t>
            </a:r>
            <a:r>
              <a:rPr lang="en-US" err="1"/>
              <a:t>neuromorphic</a:t>
            </a:r>
            <a:r>
              <a:rPr lang="en-US"/>
              <a:t> accelerators</a:t>
            </a:r>
            <a:endParaRPr lang="en-US" b="0"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E40002-23BD-6545-BE7F-7F46B16C13AA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93070194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rebirth of </a:t>
            </a:r>
            <a:r>
              <a:rPr lang="en-US" err="1"/>
              <a:t>neuromorphic</a:t>
            </a:r>
            <a:r>
              <a:rPr lang="en-US"/>
              <a:t> accelerators</a:t>
            </a:r>
            <a:endParaRPr lang="en-US" b="0"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E2D201-3AF5-2C43-809E-A15C1D91F712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668806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rebirth of </a:t>
            </a:r>
            <a:r>
              <a:rPr lang="en-US" err="1"/>
              <a:t>neuromorphic</a:t>
            </a:r>
            <a:r>
              <a:rPr lang="en-US"/>
              <a:t> accelerators</a:t>
            </a:r>
            <a:endParaRPr lang="en-US" b="0"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B13C98-71C4-464B-9C05-4B0AB046D09D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8841773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95288"/>
            <a:ext cx="800100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333500"/>
            <a:ext cx="80010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Click to edit Master text styles</a:t>
            </a:r>
          </a:p>
          <a:p>
            <a:pPr lvl="1"/>
            <a:r>
              <a:rPr lang="en-US" altLang="fr-FR"/>
              <a:t>Second level</a:t>
            </a:r>
          </a:p>
          <a:p>
            <a:pPr lvl="2"/>
            <a:r>
              <a:rPr lang="en-US" altLang="fr-FR"/>
              <a:t>Third level</a:t>
            </a:r>
          </a:p>
          <a:p>
            <a:pPr lvl="3"/>
            <a:r>
              <a:rPr lang="en-US" altLang="fr-FR"/>
              <a:t>Fourth level</a:t>
            </a:r>
          </a:p>
          <a:p>
            <a:pPr lvl="4"/>
            <a:r>
              <a:rPr lang="en-US" altLang="fr-FR"/>
              <a:t>Fifth level</a:t>
            </a: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609600" y="989013"/>
            <a:ext cx="7958138" cy="109537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6397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 b="1">
                <a:latin typeface="Verdana" charset="0"/>
                <a:ea typeface="MS PGothic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The rebirth of </a:t>
            </a:r>
            <a:r>
              <a:rPr lang="en-US" err="1"/>
              <a:t>neuromorphic</a:t>
            </a:r>
            <a:r>
              <a:rPr lang="en-US"/>
              <a:t> accelerators</a:t>
            </a:r>
            <a:endParaRPr lang="en-US" b="0"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136397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DDB7772-FDDE-1347-87BA-F7A540610E64}" type="slidenum">
              <a:rPr lang="en-US" altLang="fr-FR"/>
              <a:pPr/>
              <a:t>‹#›</a:t>
            </a:fld>
            <a:endParaRPr lang="en-US" altLang="fr-FR"/>
          </a:p>
        </p:txBody>
      </p:sp>
      <p:sp>
        <p:nvSpPr>
          <p:cNvPr id="9" name="Rectangle 8"/>
          <p:cNvSpPr/>
          <p:nvPr userDrawn="1"/>
        </p:nvSpPr>
        <p:spPr>
          <a:xfrm>
            <a:off x="0" y="6807200"/>
            <a:ext cx="9144000" cy="53975"/>
          </a:xfrm>
          <a:prstGeom prst="rect">
            <a:avLst/>
          </a:prstGeom>
          <a:gradFill>
            <a:gsLst>
              <a:gs pos="0">
                <a:srgbClr val="0A6E28">
                  <a:lumMod val="100000"/>
                </a:srgbClr>
              </a:gs>
              <a:gs pos="100000">
                <a:srgbClr val="91C30A">
                  <a:alpha val="8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pic>
        <p:nvPicPr>
          <p:cNvPr id="1033" name="Image 1" descr="Capture d’écran 2015-10-12 à 17.42.28.pn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6183313"/>
            <a:ext cx="16954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  <p:sldLayoutId id="2147484094" r:id="rId12"/>
    <p:sldLayoutId id="2147484095" r:id="rId13"/>
    <p:sldLayoutId id="2147484096" r:id="rId14"/>
    <p:sldLayoutId id="2147484097" r:id="rId15"/>
    <p:sldLayoutId id="2147484099" r:id="rId16"/>
  </p:sldLayoutIdLst>
  <p:transition/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ea typeface="MS PGothic" panose="020B0600070205080204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ea typeface="MS PGothic" panose="020B0600070205080204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ea typeface="MS PGothic" panose="020B0600070205080204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ea typeface="MS PGothic" panose="020B0600070205080204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2"/>
        <a:buChar char="o"/>
        <a:defRPr sz="3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2"/>
        <a:buChar char="n"/>
        <a:defRPr sz="26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2"/>
        <a:buChar char="o"/>
        <a:defRPr sz="23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2"/>
        <a:buChar char="n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jpeg"/><Relationship Id="rId6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jpeg"/><Relationship Id="rId12" Type="http://schemas.openxmlformats.org/officeDocument/2006/relationships/image" Target="../media/image58.jpeg"/><Relationship Id="rId13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9.pn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6" Type="http://schemas.openxmlformats.org/officeDocument/2006/relationships/image" Target="../media/image52.jpeg"/><Relationship Id="rId7" Type="http://schemas.openxmlformats.org/officeDocument/2006/relationships/image" Target="../media/image53.jpeg"/><Relationship Id="rId8" Type="http://schemas.openxmlformats.org/officeDocument/2006/relationships/image" Target="../media/image54.jpeg"/><Relationship Id="rId9" Type="http://schemas.openxmlformats.org/officeDocument/2006/relationships/image" Target="../media/image55.jpeg"/><Relationship Id="rId10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1.png"/><Relationship Id="rId12" Type="http://schemas.openxmlformats.org/officeDocument/2006/relationships/image" Target="../media/image72.png"/><Relationship Id="rId13" Type="http://schemas.openxmlformats.org/officeDocument/2006/relationships/image" Target="../media/image73.png"/><Relationship Id="rId14" Type="http://schemas.openxmlformats.org/officeDocument/2006/relationships/image" Target="../media/image74.png"/><Relationship Id="rId15" Type="http://schemas.openxmlformats.org/officeDocument/2006/relationships/image" Target="../media/image75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jpeg"/><Relationship Id="rId9" Type="http://schemas.openxmlformats.org/officeDocument/2006/relationships/image" Target="../media/image69.jpeg"/><Relationship Id="rId10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jpeg"/><Relationship Id="rId8" Type="http://schemas.openxmlformats.org/officeDocument/2006/relationships/image" Target="../media/image86.png"/><Relationship Id="rId9" Type="http://schemas.openxmlformats.org/officeDocument/2006/relationships/image" Target="../media/image87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7" Type="http://schemas.openxmlformats.org/officeDocument/2006/relationships/image" Target="../media/image99.jpeg"/><Relationship Id="rId8" Type="http://schemas.openxmlformats.org/officeDocument/2006/relationships/image" Target="../media/image100.jpeg"/><Relationship Id="rId9" Type="http://schemas.openxmlformats.org/officeDocument/2006/relationships/image" Target="../media/image101.jpeg"/><Relationship Id="rId10" Type="http://schemas.openxmlformats.org/officeDocument/2006/relationships/image" Target="../media/image102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3.jpeg"/><Relationship Id="rId3" Type="http://schemas.openxmlformats.org/officeDocument/2006/relationships/image" Target="../media/image10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4" Type="http://schemas.openxmlformats.org/officeDocument/2006/relationships/image" Target="../media/image107.gif"/><Relationship Id="rId5" Type="http://schemas.openxmlformats.org/officeDocument/2006/relationships/image" Target="../media/image108.gif"/><Relationship Id="rId6" Type="http://schemas.openxmlformats.org/officeDocument/2006/relationships/image" Target="../media/image109.gi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13.jpeg"/><Relationship Id="rId6" Type="http://schemas.openxmlformats.org/officeDocument/2006/relationships/image" Target="../media/image114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0.pn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4.jpeg"/><Relationship Id="rId12" Type="http://schemas.openxmlformats.org/officeDocument/2006/relationships/image" Target="../media/image125.jpeg"/><Relationship Id="rId13" Type="http://schemas.openxmlformats.org/officeDocument/2006/relationships/image" Target="../media/image126.jpeg"/><Relationship Id="rId14" Type="http://schemas.openxmlformats.org/officeDocument/2006/relationships/image" Target="../media/image127.jpeg"/><Relationship Id="rId15" Type="http://schemas.openxmlformats.org/officeDocument/2006/relationships/image" Target="../media/image128.jpeg"/><Relationship Id="rId16" Type="http://schemas.openxmlformats.org/officeDocument/2006/relationships/image" Target="../media/image129.jpeg"/><Relationship Id="rId17" Type="http://schemas.openxmlformats.org/officeDocument/2006/relationships/image" Target="../media/image130.jpeg"/><Relationship Id="rId18" Type="http://schemas.openxmlformats.org/officeDocument/2006/relationships/image" Target="../media/image13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5.png"/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7" Type="http://schemas.openxmlformats.org/officeDocument/2006/relationships/image" Target="../media/image120.jpeg"/><Relationship Id="rId8" Type="http://schemas.openxmlformats.org/officeDocument/2006/relationships/image" Target="../media/image121.jpeg"/><Relationship Id="rId9" Type="http://schemas.openxmlformats.org/officeDocument/2006/relationships/image" Target="../media/image122.jpeg"/><Relationship Id="rId10" Type="http://schemas.openxmlformats.org/officeDocument/2006/relationships/image" Target="../media/image12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2.jpg"/><Relationship Id="rId3" Type="http://schemas.openxmlformats.org/officeDocument/2006/relationships/image" Target="../media/image13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3" Type="http://schemas.openxmlformats.org/officeDocument/2006/relationships/image" Target="../media/image33.png"/><Relationship Id="rId14" Type="http://schemas.openxmlformats.org/officeDocument/2006/relationships/image" Target="../media/image34.png"/><Relationship Id="rId15" Type="http://schemas.openxmlformats.org/officeDocument/2006/relationships/image" Target="../media/image35.png"/><Relationship Id="rId16" Type="http://schemas.openxmlformats.org/officeDocument/2006/relationships/image" Target="../media/image36.png"/><Relationship Id="rId17" Type="http://schemas.openxmlformats.org/officeDocument/2006/relationships/image" Target="../media/image37.png"/><Relationship Id="rId18" Type="http://schemas.openxmlformats.org/officeDocument/2006/relationships/image" Target="../media/image38.png"/><Relationship Id="rId19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3059113" y="1089025"/>
            <a:ext cx="5903912" cy="2178050"/>
          </a:xfrm>
        </p:spPr>
        <p:txBody>
          <a:bodyPr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  <a:ea typeface="MS PGothic" charset="0"/>
              </a:rPr>
              <a:t>The rebirth of </a:t>
            </a:r>
            <a:r>
              <a:rPr lang="en-US" sz="2400" dirty="0" err="1">
                <a:solidFill>
                  <a:schemeClr val="tx1"/>
                </a:solidFill>
                <a:ea typeface="MS PGothic" charset="0"/>
              </a:rPr>
              <a:t>neuromorphic</a:t>
            </a:r>
            <a:r>
              <a:rPr lang="en-US" sz="2400" dirty="0">
                <a:solidFill>
                  <a:schemeClr val="tx1"/>
                </a:solidFill>
                <a:ea typeface="MS PGothic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ea typeface="MS PGothic" charset="0"/>
              </a:rPr>
              <a:t>accelerators</a:t>
            </a:r>
            <a:endParaRPr lang="en-US" sz="2400" cap="none" dirty="0">
              <a:solidFill>
                <a:schemeClr val="tx1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0"/>
          </p:nvPr>
        </p:nvSpPr>
        <p:spPr>
          <a:xfrm>
            <a:off x="26988" y="4048125"/>
            <a:ext cx="2789237" cy="1273175"/>
          </a:xfrm>
        </p:spPr>
        <p:txBody>
          <a:bodyPr/>
          <a:lstStyle/>
          <a:p>
            <a:pPr algn="ctr">
              <a:defRPr/>
            </a:pPr>
            <a:r>
              <a:rPr lang="fr-FR" sz="2400" b="1" dirty="0">
                <a:solidFill>
                  <a:schemeClr val="bg1"/>
                </a:solidFill>
                <a:latin typeface="Verdana" pitchFamily="34" charset="0"/>
                <a:ea typeface="ＭＳ Ｐゴシック" pitchFamily="50" charset="-128"/>
              </a:rPr>
              <a:t>Marc Duranton</a:t>
            </a:r>
            <a:endParaRPr lang="en-US" sz="2400" b="1" dirty="0">
              <a:solidFill>
                <a:schemeClr val="bg1"/>
              </a:solidFill>
              <a:latin typeface="Verdana" pitchFamily="34" charset="0"/>
              <a:ea typeface="ＭＳ Ｐゴシック" pitchFamily="50" charset="-128"/>
            </a:endParaRPr>
          </a:p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Verdana" pitchFamily="34" charset="0"/>
                <a:ea typeface="ＭＳ Ｐゴシック" pitchFamily="50" charset="-128"/>
              </a:rPr>
              <a:t>CEA Fellow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-44450" y="5661025"/>
            <a:ext cx="2787650" cy="9842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altLang="fr-FR" sz="1800" dirty="0">
                <a:solidFill>
                  <a:srgbClr val="FFFFFF"/>
                </a:solidFill>
                <a:ea typeface="MS PGothic" charset="0"/>
                <a:cs typeface="MS PGothic" charset="0"/>
              </a:rPr>
              <a:t>marc.duranton@cea.fr</a:t>
            </a:r>
          </a:p>
          <a:p>
            <a:pPr algn="ctr">
              <a:defRPr/>
            </a:pPr>
            <a:r>
              <a:rPr lang="fr-FR" altLang="fr-FR" sz="1800" dirty="0" err="1">
                <a:solidFill>
                  <a:srgbClr val="FFFFFF"/>
                </a:solidFill>
                <a:ea typeface="MS PGothic" charset="0"/>
                <a:cs typeface="MS PGothic" charset="0"/>
              </a:rPr>
              <a:t>www.cea.fr</a:t>
            </a:r>
            <a:endParaRPr lang="fr-FR" altLang="fr-FR" sz="1800" dirty="0">
              <a:solidFill>
                <a:srgbClr val="FFFFFF"/>
              </a:solidFill>
              <a:ea typeface="MS PGothic" charset="0"/>
              <a:cs typeface="MS PGothic" charset="0"/>
            </a:endParaRPr>
          </a:p>
          <a:p>
            <a:pPr algn="ctr">
              <a:defRPr/>
            </a:pPr>
            <a:endParaRPr lang="en-US" dirty="0">
              <a:latin typeface="+mn-lt"/>
              <a:ea typeface="MS PGothic" charset="0"/>
              <a:cs typeface="MS PGothic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515" y="0"/>
            <a:ext cx="2578509" cy="13137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sz="2400">
                <a:ea typeface="MS PGothic" charset="-128"/>
              </a:rPr>
              <a:t>Deep Neural Networks: state-of-the-art in image recognition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rebirth of </a:t>
            </a:r>
            <a:r>
              <a:rPr lang="en-US" err="1"/>
              <a:t>neuromorphic</a:t>
            </a:r>
            <a:r>
              <a:rPr lang="en-US"/>
              <a:t> accelerators</a:t>
            </a:r>
            <a:endParaRPr lang="en-US" b="0"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31747" name="Slide Number Placeholder 7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fld id="{E00997E6-8E49-9743-8693-EBC4676D45BB}" type="slidenum">
              <a:rPr lang="en-US" altLang="fr-FR" sz="1200"/>
              <a:pPr/>
              <a:t>10</a:t>
            </a:fld>
            <a:endParaRPr lang="en-US" altLang="fr-FR" sz="1200"/>
          </a:p>
        </p:txBody>
      </p:sp>
      <p:graphicFrame>
        <p:nvGraphicFramePr>
          <p:cNvPr id="9" name="Tableau 8"/>
          <p:cNvGraphicFramePr>
            <a:graphicFrameLocks noGrp="1"/>
          </p:cNvGraphicFramePr>
          <p:nvPr/>
        </p:nvGraphicFramePr>
        <p:xfrm>
          <a:off x="609600" y="1098550"/>
          <a:ext cx="8208963" cy="4930777"/>
        </p:xfrm>
        <a:graphic>
          <a:graphicData uri="http://schemas.openxmlformats.org/drawingml/2006/table">
            <a:tbl>
              <a:tblPr/>
              <a:tblGrid>
                <a:gridCol w="3827463"/>
                <a:gridCol w="2209800"/>
                <a:gridCol w="985837"/>
                <a:gridCol w="1185863"/>
              </a:tblGrid>
              <a:tr h="7953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Database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# Images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# Classes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Best score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09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MNSIT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Handwritten digits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4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60,000 + 10,000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4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10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4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99.79%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4E9"/>
                    </a:solidFill>
                  </a:tcPr>
                </a:tc>
              </a:tr>
              <a:tr h="609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GTSRB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Traffic sign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2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~ 50,000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2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43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2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99.46%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2F4"/>
                    </a:solidFill>
                  </a:tcPr>
                </a:tc>
              </a:tr>
              <a:tr h="8540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CIFAR-10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airplane, automobile, bird, cat,</a:t>
                      </a:r>
                      <a:br>
                        <a:rPr kumimoji="0" lang="en-US" altLang="fr-FR" sz="16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</a:br>
                      <a:r>
                        <a:rPr kumimoji="0" lang="en-US" altLang="fr-FR" sz="16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deer, dog, frog, horse, ship, truck</a:t>
                      </a:r>
                      <a:endParaRPr kumimoji="0" lang="fr-FR" altLang="fr-FR" sz="16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MS PGothic" charset="-128"/>
                      </a:endParaRP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4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50,000 + 10,000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4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10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4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91.2%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4E9"/>
                    </a:solidFill>
                  </a:tcPr>
                </a:tc>
              </a:tr>
              <a:tr h="471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Caltech-101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2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~ 50,000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2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101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2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86.5%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2F4"/>
                    </a:solidFill>
                  </a:tcPr>
                </a:tc>
              </a:tr>
              <a:tr h="7953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ImageNet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4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~ 1,000,000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4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1,000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4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Top-5</a:t>
                      </a:r>
                      <a:b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</a:b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83%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4E9"/>
                    </a:solidFill>
                  </a:tcPr>
                </a:tc>
              </a:tr>
              <a:tr h="7953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DeepFace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2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~ 4,000,000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2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4,000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2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97.25%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2F4"/>
                    </a:solidFill>
                  </a:tcPr>
                </a:tc>
              </a:tr>
            </a:tbl>
          </a:graphicData>
        </a:graphic>
      </p:graphicFrame>
      <p:sp>
        <p:nvSpPr>
          <p:cNvPr id="10" name="Flèche droite 3"/>
          <p:cNvSpPr/>
          <p:nvPr/>
        </p:nvSpPr>
        <p:spPr>
          <a:xfrm rot="5400000">
            <a:off x="4939506" y="3375819"/>
            <a:ext cx="4103688" cy="60960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INCREASING COMPLEXITY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7669213" y="1943100"/>
            <a:ext cx="1152525" cy="315913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à coins arrondis 11"/>
          <p:cNvSpPr/>
          <p:nvPr/>
        </p:nvSpPr>
        <p:spPr>
          <a:xfrm>
            <a:off x="7666038" y="2573338"/>
            <a:ext cx="1152525" cy="315912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ectangle à coins arrondis 12"/>
          <p:cNvSpPr/>
          <p:nvPr/>
        </p:nvSpPr>
        <p:spPr>
          <a:xfrm>
            <a:off x="7666038" y="5273675"/>
            <a:ext cx="1152525" cy="315913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ZoneTexte 13"/>
          <p:cNvSpPr txBox="1">
            <a:spLocks noChangeArrowheads="1"/>
          </p:cNvSpPr>
          <p:nvPr/>
        </p:nvSpPr>
        <p:spPr bwMode="auto">
          <a:xfrm>
            <a:off x="609600" y="1127125"/>
            <a:ext cx="60325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/>
              <a:t>“Programming” </a:t>
            </a:r>
            <a:r>
              <a:rPr lang="en-US" altLang="fr-FR" b="1"/>
              <a:t>by example</a:t>
            </a:r>
            <a:r>
              <a:rPr lang="en-US" altLang="fr-FR"/>
              <a:t>, </a:t>
            </a:r>
          </a:p>
          <a:p>
            <a:r>
              <a:rPr lang="en-US" altLang="fr-FR"/>
              <a:t>Not explicit, imperative programming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Espace réservé du contenu 1"/>
          <p:cNvSpPr>
            <a:spLocks noGrp="1"/>
          </p:cNvSpPr>
          <p:nvPr>
            <p:ph idx="1"/>
          </p:nvPr>
        </p:nvSpPr>
        <p:spPr>
          <a:xfrm>
            <a:off x="566738" y="1333500"/>
            <a:ext cx="8001000" cy="609600"/>
          </a:xfrm>
        </p:spPr>
        <p:txBody>
          <a:bodyPr/>
          <a:lstStyle/>
          <a:p>
            <a:r>
              <a:rPr lang="fr-FR" altLang="fr-FR">
                <a:ea typeface="MS PGothic" charset="-128"/>
              </a:rPr>
              <a:t>The « formal » neuron: </a:t>
            </a:r>
          </a:p>
        </p:txBody>
      </p:sp>
      <p:sp>
        <p:nvSpPr>
          <p:cNvPr id="35842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>
                <a:ea typeface="MS PGothic" charset="-128"/>
              </a:rPr>
              <a:t>What is a neural network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rebirth of neuromorphic accelerators</a:t>
            </a:r>
            <a:endParaRPr lang="en-US" b="0"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35844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fld id="{61DBB33E-FBCD-AA4A-BBE2-6AF39BF2C320}" type="slidenum">
              <a:rPr lang="en-US" altLang="fr-FR" sz="1200"/>
              <a:pPr/>
              <a:t>11</a:t>
            </a:fld>
            <a:endParaRPr lang="en-US" altLang="fr-FR" sz="1200"/>
          </a:p>
        </p:txBody>
      </p:sp>
      <p:pic>
        <p:nvPicPr>
          <p:cNvPr id="35845" name="Image 5" descr="Capture d’écran 2015-10-12 à 23.36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8813"/>
            <a:ext cx="9144000" cy="28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>
                <a:ea typeface="MS PGothic" charset="-128"/>
              </a:rPr>
              <a:t>Topology of Neural networks </a:t>
            </a:r>
          </a:p>
        </p:txBody>
      </p:sp>
      <p:pic>
        <p:nvPicPr>
          <p:cNvPr id="36866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484313"/>
            <a:ext cx="2725738" cy="210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Espace réservé du contenu 2"/>
          <p:cNvSpPr>
            <a:spLocks noGrp="1"/>
          </p:cNvSpPr>
          <p:nvPr>
            <p:ph idx="1"/>
          </p:nvPr>
        </p:nvSpPr>
        <p:spPr>
          <a:xfrm>
            <a:off x="223838" y="1122363"/>
            <a:ext cx="8351837" cy="5189537"/>
          </a:xfrm>
        </p:spPr>
        <p:txBody>
          <a:bodyPr/>
          <a:lstStyle/>
          <a:p>
            <a:r>
              <a:rPr lang="en-US" altLang="fr-FR" sz="2400">
                <a:ea typeface="MS PGothic" charset="-128"/>
              </a:rPr>
              <a:t>Connections between formal neurons…</a:t>
            </a:r>
            <a:endParaRPr lang="en-US" altLang="fr-FR" sz="4400">
              <a:ea typeface="MS PGothic" charset="-128"/>
            </a:endParaRPr>
          </a:p>
        </p:txBody>
      </p:sp>
      <p:pic>
        <p:nvPicPr>
          <p:cNvPr id="36868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2473325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611188" y="3594100"/>
            <a:ext cx="1427162" cy="5381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dirty="0">
                <a:latin typeface="+mn-lt"/>
                <a:ea typeface="MS PGothic" charset="0"/>
                <a:cs typeface="MS PGothic" charset="0"/>
              </a:rPr>
              <a:t>Perceptron</a:t>
            </a:r>
          </a:p>
          <a:p>
            <a:pPr algn="ctr">
              <a:defRPr/>
            </a:pPr>
            <a:r>
              <a:rPr lang="fr-FR" sz="1100" dirty="0" err="1">
                <a:latin typeface="+mn-lt"/>
                <a:ea typeface="MS PGothic" charset="0"/>
                <a:cs typeface="MS PGothic" charset="0"/>
              </a:rPr>
              <a:t>Rosenblatt</a:t>
            </a:r>
            <a:r>
              <a:rPr lang="fr-FR" sz="1100" dirty="0">
                <a:latin typeface="+mn-lt"/>
                <a:ea typeface="MS PGothic" charset="0"/>
                <a:cs typeface="MS PGothic" charset="0"/>
              </a:rPr>
              <a:t> -- 1957-58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3338513" y="3708400"/>
            <a:ext cx="230346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dirty="0">
                <a:latin typeface="+mn-lt"/>
                <a:ea typeface="MS PGothic" charset="0"/>
                <a:cs typeface="MS PGothic" charset="0"/>
              </a:rPr>
              <a:t>Multi-layer Perceptron</a:t>
            </a:r>
          </a:p>
        </p:txBody>
      </p:sp>
      <p:pic>
        <p:nvPicPr>
          <p:cNvPr id="36871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628775"/>
            <a:ext cx="2822575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ZoneTexte 41"/>
          <p:cNvSpPr txBox="1"/>
          <p:nvPr/>
        </p:nvSpPr>
        <p:spPr>
          <a:xfrm>
            <a:off x="6103938" y="3738563"/>
            <a:ext cx="3059112" cy="6477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800" dirty="0" err="1">
                <a:latin typeface="+mn-lt"/>
                <a:ea typeface="MS PGothic" charset="0"/>
                <a:cs typeface="MS PGothic" charset="0"/>
              </a:rPr>
              <a:t>Kohonen</a:t>
            </a:r>
            <a:r>
              <a:rPr lang="fr-FR" sz="1800" dirty="0">
                <a:latin typeface="+mn-lt"/>
                <a:ea typeface="MS PGothic" charset="0"/>
                <a:cs typeface="MS PGothic" charset="0"/>
              </a:rPr>
              <a:t> Self-</a:t>
            </a:r>
            <a:r>
              <a:rPr lang="fr-FR" sz="1800" dirty="0" err="1">
                <a:latin typeface="+mn-lt"/>
                <a:ea typeface="MS PGothic" charset="0"/>
                <a:cs typeface="MS PGothic" charset="0"/>
              </a:rPr>
              <a:t>Organizing</a:t>
            </a:r>
            <a:endParaRPr lang="fr-FR" sz="1800" dirty="0">
              <a:latin typeface="+mn-lt"/>
              <a:ea typeface="MS PGothic" charset="0"/>
              <a:cs typeface="MS PGothic" charset="0"/>
            </a:endParaRPr>
          </a:p>
          <a:p>
            <a:pPr algn="ctr">
              <a:defRPr/>
            </a:pPr>
            <a:r>
              <a:rPr lang="fr-FR" sz="1800" dirty="0" err="1">
                <a:latin typeface="+mn-lt"/>
                <a:ea typeface="MS PGothic" charset="0"/>
                <a:cs typeface="MS PGothic" charset="0"/>
              </a:rPr>
              <a:t>Maps</a:t>
            </a:r>
            <a:endParaRPr lang="fr-FR" sz="1800" dirty="0">
              <a:latin typeface="+mn-lt"/>
              <a:ea typeface="MS PGothic" charset="0"/>
              <a:cs typeface="MS PGothic" charset="0"/>
            </a:endParaRPr>
          </a:p>
        </p:txBody>
      </p:sp>
      <p:pic>
        <p:nvPicPr>
          <p:cNvPr id="36873" name="Imag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4225925"/>
            <a:ext cx="2355850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ZoneTexte 44"/>
          <p:cNvSpPr txBox="1"/>
          <p:nvPr/>
        </p:nvSpPr>
        <p:spPr>
          <a:xfrm>
            <a:off x="2219325" y="5548313"/>
            <a:ext cx="9842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dirty="0" err="1">
                <a:latin typeface="+mn-lt"/>
                <a:ea typeface="MS PGothic" charset="0"/>
                <a:cs typeface="MS PGothic" charset="0"/>
              </a:rPr>
              <a:t>Hopfield</a:t>
            </a:r>
            <a:endParaRPr lang="fr-FR" dirty="0">
              <a:latin typeface="+mn-lt"/>
              <a:ea typeface="MS PGothic" charset="0"/>
              <a:cs typeface="MS PGothic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167188" y="4689475"/>
            <a:ext cx="128587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pPr algn="ctr"/>
            <a:r>
              <a:rPr lang="fr-FR" altLang="fr-FR"/>
              <a:t>And more…</a:t>
            </a:r>
          </a:p>
        </p:txBody>
      </p:sp>
      <p:sp>
        <p:nvSpPr>
          <p:cNvPr id="36876" name="Footer Placeholder 8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 sz="1200"/>
              <a:t>The rebirth of neuromorphic accelerators</a:t>
            </a:r>
            <a:endParaRPr lang="en-US" altLang="fr-FR" sz="1200" b="0"/>
          </a:p>
        </p:txBody>
      </p:sp>
      <p:sp>
        <p:nvSpPr>
          <p:cNvPr id="36877" name="Slide Number Placeholder 7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fld id="{174D35C1-EB45-BF4E-96DA-1102C98E48A3}" type="slidenum">
              <a:rPr lang="en-US" altLang="fr-FR" sz="1200"/>
              <a:pPr/>
              <a:t>12</a:t>
            </a:fld>
            <a:endParaRPr lang="en-US" altLang="fr-FR" sz="12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1125538"/>
            <a:ext cx="9144001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" name="Rectangle 229"/>
          <p:cNvSpPr/>
          <p:nvPr/>
        </p:nvSpPr>
        <p:spPr>
          <a:xfrm>
            <a:off x="4067175" y="2636838"/>
            <a:ext cx="792163" cy="40322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7891" name="Titre 1"/>
          <p:cNvSpPr>
            <a:spLocks noGrp="1"/>
          </p:cNvSpPr>
          <p:nvPr>
            <p:ph type="title"/>
          </p:nvPr>
        </p:nvSpPr>
        <p:spPr>
          <a:xfrm>
            <a:off x="484188" y="-193675"/>
            <a:ext cx="8229600" cy="1143000"/>
          </a:xfrm>
        </p:spPr>
        <p:txBody>
          <a:bodyPr/>
          <a:lstStyle/>
          <a:p>
            <a:r>
              <a:rPr lang="en-US" altLang="fr-FR" sz="3200" b="1" dirty="0">
                <a:solidFill>
                  <a:srgbClr val="1F497D"/>
                </a:solidFill>
                <a:ea typeface="MS PGothic" charset="-128"/>
              </a:rPr>
              <a:t>What is a </a:t>
            </a:r>
            <a:r>
              <a:rPr lang="en-US" altLang="fr-FR" sz="3200" b="1" dirty="0" smtClean="0">
                <a:solidFill>
                  <a:srgbClr val="1F497D"/>
                </a:solidFill>
                <a:ea typeface="MS PGothic" charset="-128"/>
              </a:rPr>
              <a:t>Deep Network, CNN</a:t>
            </a:r>
            <a:r>
              <a:rPr lang="en-US" altLang="fr-FR" sz="3200" b="1" dirty="0">
                <a:solidFill>
                  <a:srgbClr val="1F497D"/>
                </a:solidFill>
                <a:ea typeface="MS PGothic" charset="-128"/>
              </a:rPr>
              <a:t>?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1" y="1312775"/>
            <a:ext cx="1152128" cy="1152128"/>
          </a:xfrm>
          <a:prstGeom prst="rect">
            <a:avLst/>
          </a:prstGeom>
          <a:scene3d>
            <a:camera prst="perspectiveLeft" fov="0">
              <a:rot lat="18000000" lon="1620000" rev="20160000"/>
            </a:camera>
            <a:lightRig rig="threePt" dir="t">
              <a:rot lat="0" lon="0" rev="0"/>
            </a:lightRig>
          </a:scene3d>
        </p:spPr>
      </p:pic>
      <p:pic>
        <p:nvPicPr>
          <p:cNvPr id="228" name="Image 2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523331" y="4325144"/>
            <a:ext cx="38814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" name="Rectangle 228"/>
          <p:cNvSpPr/>
          <p:nvPr/>
        </p:nvSpPr>
        <p:spPr>
          <a:xfrm>
            <a:off x="1042988" y="2997200"/>
            <a:ext cx="936625" cy="19446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227" name="Image 2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4520" y="3561556"/>
            <a:ext cx="1852612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" name="Parallélogramme 231"/>
          <p:cNvSpPr/>
          <p:nvPr/>
        </p:nvSpPr>
        <p:spPr>
          <a:xfrm rot="16200000" flipV="1">
            <a:off x="7918450" y="1576388"/>
            <a:ext cx="142875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3" name="Parallélogramme 232"/>
          <p:cNvSpPr/>
          <p:nvPr/>
        </p:nvSpPr>
        <p:spPr>
          <a:xfrm rot="16200000" flipV="1">
            <a:off x="7918450" y="1644650"/>
            <a:ext cx="142875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4" name="Parallélogramme 233"/>
          <p:cNvSpPr/>
          <p:nvPr/>
        </p:nvSpPr>
        <p:spPr>
          <a:xfrm rot="16200000" flipV="1">
            <a:off x="7918450" y="1711325"/>
            <a:ext cx="142875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5" name="Parallélogramme 234"/>
          <p:cNvSpPr/>
          <p:nvPr/>
        </p:nvSpPr>
        <p:spPr>
          <a:xfrm rot="16200000" flipV="1">
            <a:off x="7918450" y="1776413"/>
            <a:ext cx="142875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6" name="Parallélogramme 235"/>
          <p:cNvSpPr/>
          <p:nvPr/>
        </p:nvSpPr>
        <p:spPr>
          <a:xfrm rot="16200000" flipV="1">
            <a:off x="7917657" y="1843881"/>
            <a:ext cx="144462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7" name="Parallélogramme 236"/>
          <p:cNvSpPr/>
          <p:nvPr/>
        </p:nvSpPr>
        <p:spPr>
          <a:xfrm rot="16200000" flipV="1">
            <a:off x="7918450" y="1911350"/>
            <a:ext cx="142875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8" name="Parallélogramme 237"/>
          <p:cNvSpPr/>
          <p:nvPr/>
        </p:nvSpPr>
        <p:spPr>
          <a:xfrm rot="16200000" flipV="1">
            <a:off x="7918450" y="1978025"/>
            <a:ext cx="142875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9" name="Parallélogramme 238"/>
          <p:cNvSpPr/>
          <p:nvPr/>
        </p:nvSpPr>
        <p:spPr>
          <a:xfrm rot="16200000" flipV="1">
            <a:off x="7918450" y="2044700"/>
            <a:ext cx="142875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40" name="Parallélogramme 239"/>
          <p:cNvSpPr/>
          <p:nvPr/>
        </p:nvSpPr>
        <p:spPr>
          <a:xfrm rot="16200000" flipV="1">
            <a:off x="7918450" y="2108200"/>
            <a:ext cx="142875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41" name="Parallélogramme 240"/>
          <p:cNvSpPr/>
          <p:nvPr/>
        </p:nvSpPr>
        <p:spPr>
          <a:xfrm rot="16200000" flipV="1">
            <a:off x="7918450" y="2176463"/>
            <a:ext cx="142875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42" name="Parallélogramme 241"/>
          <p:cNvSpPr/>
          <p:nvPr/>
        </p:nvSpPr>
        <p:spPr>
          <a:xfrm rot="16200000" flipV="1">
            <a:off x="7918450" y="2243138"/>
            <a:ext cx="142875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43" name="Parallélogramme 242"/>
          <p:cNvSpPr/>
          <p:nvPr/>
        </p:nvSpPr>
        <p:spPr>
          <a:xfrm rot="16200000" flipV="1">
            <a:off x="7917656" y="2309019"/>
            <a:ext cx="144463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44" name="Parallélogramme 243"/>
          <p:cNvSpPr/>
          <p:nvPr/>
        </p:nvSpPr>
        <p:spPr>
          <a:xfrm rot="16200000" flipV="1">
            <a:off x="7917656" y="2375694"/>
            <a:ext cx="144463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45" name="Parallélogramme 244"/>
          <p:cNvSpPr/>
          <p:nvPr/>
        </p:nvSpPr>
        <p:spPr>
          <a:xfrm rot="16200000" flipV="1">
            <a:off x="7918450" y="2443163"/>
            <a:ext cx="142875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46" name="Parallélogramme 245"/>
          <p:cNvSpPr/>
          <p:nvPr/>
        </p:nvSpPr>
        <p:spPr>
          <a:xfrm rot="16200000" flipV="1">
            <a:off x="7918450" y="2509838"/>
            <a:ext cx="142875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47" name="Parallélogramme 246"/>
          <p:cNvSpPr/>
          <p:nvPr/>
        </p:nvSpPr>
        <p:spPr>
          <a:xfrm rot="16200000" flipV="1">
            <a:off x="7918450" y="2576513"/>
            <a:ext cx="142875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48" name="Parallélogramme 247"/>
          <p:cNvSpPr/>
          <p:nvPr/>
        </p:nvSpPr>
        <p:spPr>
          <a:xfrm rot="16200000" flipV="1">
            <a:off x="7915275" y="2652713"/>
            <a:ext cx="142875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49" name="Parallélogramme 248"/>
          <p:cNvSpPr/>
          <p:nvPr/>
        </p:nvSpPr>
        <p:spPr>
          <a:xfrm rot="16200000" flipV="1">
            <a:off x="7915275" y="2720975"/>
            <a:ext cx="142875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50" name="Parallélogramme 249"/>
          <p:cNvSpPr/>
          <p:nvPr/>
        </p:nvSpPr>
        <p:spPr>
          <a:xfrm rot="16200000" flipV="1">
            <a:off x="7915275" y="2787650"/>
            <a:ext cx="142875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51" name="Parallélogramme 250"/>
          <p:cNvSpPr/>
          <p:nvPr/>
        </p:nvSpPr>
        <p:spPr>
          <a:xfrm rot="16200000" flipV="1">
            <a:off x="7915275" y="2852738"/>
            <a:ext cx="142875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52" name="Parallélogramme 251"/>
          <p:cNvSpPr/>
          <p:nvPr/>
        </p:nvSpPr>
        <p:spPr>
          <a:xfrm rot="16200000" flipV="1">
            <a:off x="7915275" y="2919413"/>
            <a:ext cx="142875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53" name="Parallélogramme 252"/>
          <p:cNvSpPr/>
          <p:nvPr/>
        </p:nvSpPr>
        <p:spPr>
          <a:xfrm rot="16200000" flipV="1">
            <a:off x="7915275" y="2987675"/>
            <a:ext cx="142875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54" name="Parallélogramme 253"/>
          <p:cNvSpPr/>
          <p:nvPr/>
        </p:nvSpPr>
        <p:spPr>
          <a:xfrm rot="16200000" flipV="1">
            <a:off x="7915275" y="3054350"/>
            <a:ext cx="142875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55" name="Parallélogramme 254"/>
          <p:cNvSpPr/>
          <p:nvPr/>
        </p:nvSpPr>
        <p:spPr>
          <a:xfrm rot="16200000" flipV="1">
            <a:off x="7914482" y="3120231"/>
            <a:ext cx="144462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56" name="Parallélogramme 255"/>
          <p:cNvSpPr/>
          <p:nvPr/>
        </p:nvSpPr>
        <p:spPr>
          <a:xfrm rot="16200000" flipV="1">
            <a:off x="7915275" y="3184525"/>
            <a:ext cx="142875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57" name="Parallélogramme 256"/>
          <p:cNvSpPr/>
          <p:nvPr/>
        </p:nvSpPr>
        <p:spPr>
          <a:xfrm rot="16200000" flipV="1">
            <a:off x="7915275" y="3252788"/>
            <a:ext cx="142875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58" name="Parallélogramme 257"/>
          <p:cNvSpPr/>
          <p:nvPr/>
        </p:nvSpPr>
        <p:spPr>
          <a:xfrm rot="16200000" flipV="1">
            <a:off x="7915275" y="3319463"/>
            <a:ext cx="142875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59" name="Parallélogramme 258"/>
          <p:cNvSpPr/>
          <p:nvPr/>
        </p:nvSpPr>
        <p:spPr>
          <a:xfrm rot="16200000" flipV="1">
            <a:off x="7915275" y="3384550"/>
            <a:ext cx="142875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60" name="Parallélogramme 259"/>
          <p:cNvSpPr/>
          <p:nvPr/>
        </p:nvSpPr>
        <p:spPr>
          <a:xfrm rot="16200000" flipV="1">
            <a:off x="7915275" y="3451225"/>
            <a:ext cx="142875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61" name="Parallélogramme 260"/>
          <p:cNvSpPr/>
          <p:nvPr/>
        </p:nvSpPr>
        <p:spPr>
          <a:xfrm rot="16200000" flipV="1">
            <a:off x="7915275" y="3519488"/>
            <a:ext cx="142875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62" name="Parallélogramme 261"/>
          <p:cNvSpPr/>
          <p:nvPr/>
        </p:nvSpPr>
        <p:spPr>
          <a:xfrm rot="16200000" flipV="1">
            <a:off x="7915275" y="3586163"/>
            <a:ext cx="142875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63" name="Parallélogramme 262"/>
          <p:cNvSpPr/>
          <p:nvPr/>
        </p:nvSpPr>
        <p:spPr>
          <a:xfrm rot="16200000" flipV="1">
            <a:off x="7914481" y="3652044"/>
            <a:ext cx="144463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64" name="Parallélogramme 263"/>
          <p:cNvSpPr/>
          <p:nvPr/>
        </p:nvSpPr>
        <p:spPr>
          <a:xfrm rot="16200000" flipV="1">
            <a:off x="7915275" y="4389438"/>
            <a:ext cx="142875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65" name="Parallélogramme 264"/>
          <p:cNvSpPr/>
          <p:nvPr/>
        </p:nvSpPr>
        <p:spPr>
          <a:xfrm rot="16200000" flipV="1">
            <a:off x="7915275" y="4457700"/>
            <a:ext cx="142875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66" name="Parallélogramme 265"/>
          <p:cNvSpPr/>
          <p:nvPr/>
        </p:nvSpPr>
        <p:spPr>
          <a:xfrm rot="16200000" flipV="1">
            <a:off x="7915275" y="4524375"/>
            <a:ext cx="142875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67" name="Parallélogramme 266"/>
          <p:cNvSpPr/>
          <p:nvPr/>
        </p:nvSpPr>
        <p:spPr>
          <a:xfrm rot="16200000" flipV="1">
            <a:off x="7915275" y="4591050"/>
            <a:ext cx="142875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68" name="Parallélogramme 267"/>
          <p:cNvSpPr/>
          <p:nvPr/>
        </p:nvSpPr>
        <p:spPr>
          <a:xfrm rot="16200000" flipV="1">
            <a:off x="7915275" y="4657725"/>
            <a:ext cx="142875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69" name="Parallélogramme 268"/>
          <p:cNvSpPr/>
          <p:nvPr/>
        </p:nvSpPr>
        <p:spPr>
          <a:xfrm rot="16200000" flipV="1">
            <a:off x="7914481" y="4725194"/>
            <a:ext cx="144463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70" name="Parallélogramme 269"/>
          <p:cNvSpPr/>
          <p:nvPr/>
        </p:nvSpPr>
        <p:spPr>
          <a:xfrm rot="16200000" flipV="1">
            <a:off x="7914481" y="4791869"/>
            <a:ext cx="144463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71" name="Parallélogramme 270"/>
          <p:cNvSpPr/>
          <p:nvPr/>
        </p:nvSpPr>
        <p:spPr>
          <a:xfrm rot="16200000" flipV="1">
            <a:off x="7915275" y="4857750"/>
            <a:ext cx="142875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72" name="Parallélogramme 271"/>
          <p:cNvSpPr/>
          <p:nvPr/>
        </p:nvSpPr>
        <p:spPr>
          <a:xfrm rot="16200000" flipV="1">
            <a:off x="7914481" y="4922044"/>
            <a:ext cx="144463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73" name="Parallélogramme 272"/>
          <p:cNvSpPr/>
          <p:nvPr/>
        </p:nvSpPr>
        <p:spPr>
          <a:xfrm rot="16200000" flipV="1">
            <a:off x="7915275" y="4989513"/>
            <a:ext cx="142875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74" name="Parallélogramme 273"/>
          <p:cNvSpPr/>
          <p:nvPr/>
        </p:nvSpPr>
        <p:spPr>
          <a:xfrm rot="16200000" flipV="1">
            <a:off x="7915275" y="5056188"/>
            <a:ext cx="142875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75" name="Parallélogramme 274"/>
          <p:cNvSpPr/>
          <p:nvPr/>
        </p:nvSpPr>
        <p:spPr>
          <a:xfrm rot="16200000" flipV="1">
            <a:off x="7915275" y="5122863"/>
            <a:ext cx="142875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76" name="Parallélogramme 275"/>
          <p:cNvSpPr/>
          <p:nvPr/>
        </p:nvSpPr>
        <p:spPr>
          <a:xfrm rot="16200000" flipV="1">
            <a:off x="7915275" y="5189538"/>
            <a:ext cx="142875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77" name="Parallélogramme 276"/>
          <p:cNvSpPr/>
          <p:nvPr/>
        </p:nvSpPr>
        <p:spPr>
          <a:xfrm rot="16200000" flipV="1">
            <a:off x="7914482" y="5257006"/>
            <a:ext cx="144462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78" name="Parallélogramme 277"/>
          <p:cNvSpPr/>
          <p:nvPr/>
        </p:nvSpPr>
        <p:spPr>
          <a:xfrm rot="16200000" flipV="1">
            <a:off x="7915275" y="5324475"/>
            <a:ext cx="142875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79" name="Parallélogramme 278"/>
          <p:cNvSpPr/>
          <p:nvPr/>
        </p:nvSpPr>
        <p:spPr>
          <a:xfrm rot="16200000" flipV="1">
            <a:off x="7915275" y="5389563"/>
            <a:ext cx="142875" cy="155575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80" name="ZoneTexte 279"/>
          <p:cNvSpPr txBox="1"/>
          <p:nvPr/>
        </p:nvSpPr>
        <p:spPr>
          <a:xfrm>
            <a:off x="7698035" y="4005064"/>
            <a:ext cx="461665" cy="251031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ctr">
              <a:defRPr/>
            </a:pPr>
            <a:r>
              <a:rPr lang="fr-FR" dirty="0">
                <a:latin typeface="+mn-lt"/>
                <a:ea typeface="MS PGothic" charset="0"/>
                <a:cs typeface="MS PGothic" charset="0"/>
              </a:rPr>
              <a:t>…</a:t>
            </a:r>
          </a:p>
        </p:txBody>
      </p:sp>
      <p:sp>
        <p:nvSpPr>
          <p:cNvPr id="297" name="Parallélogramme 296"/>
          <p:cNvSpPr/>
          <p:nvPr/>
        </p:nvSpPr>
        <p:spPr>
          <a:xfrm rot="16200000" flipV="1">
            <a:off x="8682037" y="1571626"/>
            <a:ext cx="144463" cy="157162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98" name="Parallélogramme 297"/>
          <p:cNvSpPr/>
          <p:nvPr/>
        </p:nvSpPr>
        <p:spPr>
          <a:xfrm rot="16200000" flipV="1">
            <a:off x="8682831" y="1639095"/>
            <a:ext cx="142875" cy="157162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99" name="Parallélogramme 298"/>
          <p:cNvSpPr/>
          <p:nvPr/>
        </p:nvSpPr>
        <p:spPr>
          <a:xfrm rot="16200000" flipV="1">
            <a:off x="8682038" y="1706563"/>
            <a:ext cx="144462" cy="157162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00" name="Parallélogramme 299"/>
          <p:cNvSpPr/>
          <p:nvPr/>
        </p:nvSpPr>
        <p:spPr>
          <a:xfrm rot="16200000" flipV="1">
            <a:off x="8682831" y="1772445"/>
            <a:ext cx="142875" cy="157162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01" name="Parallélogramme 300"/>
          <p:cNvSpPr/>
          <p:nvPr/>
        </p:nvSpPr>
        <p:spPr>
          <a:xfrm rot="16200000" flipV="1">
            <a:off x="8682831" y="1839120"/>
            <a:ext cx="142875" cy="157162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02" name="Parallélogramme 301"/>
          <p:cNvSpPr/>
          <p:nvPr/>
        </p:nvSpPr>
        <p:spPr>
          <a:xfrm rot="16200000" flipV="1">
            <a:off x="8682831" y="1907382"/>
            <a:ext cx="142875" cy="157162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03" name="Parallélogramme 302"/>
          <p:cNvSpPr/>
          <p:nvPr/>
        </p:nvSpPr>
        <p:spPr>
          <a:xfrm rot="16200000" flipV="1">
            <a:off x="8682831" y="1974057"/>
            <a:ext cx="142875" cy="157162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06" name="Parallélogramme 305"/>
          <p:cNvSpPr/>
          <p:nvPr/>
        </p:nvSpPr>
        <p:spPr>
          <a:xfrm rot="16200000" flipV="1">
            <a:off x="8682831" y="2266157"/>
            <a:ext cx="142875" cy="157162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07" name="Parallélogramme 306"/>
          <p:cNvSpPr/>
          <p:nvPr/>
        </p:nvSpPr>
        <p:spPr>
          <a:xfrm rot="16200000" flipV="1">
            <a:off x="8682831" y="2332832"/>
            <a:ext cx="142875" cy="157162"/>
          </a:xfrm>
          <a:prstGeom prst="parallelogram">
            <a:avLst>
              <a:gd name="adj" fmla="val 5311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13" name="ZoneTexte 312"/>
          <p:cNvSpPr txBox="1"/>
          <p:nvPr/>
        </p:nvSpPr>
        <p:spPr>
          <a:xfrm>
            <a:off x="8469957" y="2078799"/>
            <a:ext cx="461665" cy="251031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ctr">
              <a:defRPr/>
            </a:pPr>
            <a:r>
              <a:rPr lang="fr-FR" dirty="0">
                <a:latin typeface="+mn-lt"/>
                <a:ea typeface="MS PGothic" charset="0"/>
                <a:cs typeface="MS PGothic" charset="0"/>
              </a:rPr>
              <a:t>…</a:t>
            </a:r>
          </a:p>
        </p:txBody>
      </p:sp>
      <p:sp>
        <p:nvSpPr>
          <p:cNvPr id="314" name="Forme libre 313"/>
          <p:cNvSpPr/>
          <p:nvPr/>
        </p:nvSpPr>
        <p:spPr>
          <a:xfrm>
            <a:off x="1843088" y="1376363"/>
            <a:ext cx="1530350" cy="261937"/>
          </a:xfrm>
          <a:custGeom>
            <a:avLst/>
            <a:gdLst>
              <a:gd name="connsiteX0" fmla="*/ 0 w 1530220"/>
              <a:gd name="connsiteY0" fmla="*/ 261257 h 261257"/>
              <a:gd name="connsiteX1" fmla="*/ 1017036 w 1530220"/>
              <a:gd name="connsiteY1" fmla="*/ 0 h 261257"/>
              <a:gd name="connsiteX2" fmla="*/ 1530220 w 1530220"/>
              <a:gd name="connsiteY2" fmla="*/ 261257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0220" h="261257">
                <a:moveTo>
                  <a:pt x="0" y="261257"/>
                </a:moveTo>
                <a:cubicBezTo>
                  <a:pt x="380999" y="130628"/>
                  <a:pt x="761999" y="0"/>
                  <a:pt x="1017036" y="0"/>
                </a:cubicBezTo>
                <a:cubicBezTo>
                  <a:pt x="1272073" y="0"/>
                  <a:pt x="1401146" y="130628"/>
                  <a:pt x="1530220" y="261257"/>
                </a:cubicBezTo>
              </a:path>
            </a:pathLst>
          </a:custGeom>
          <a:noFill/>
          <a:ln>
            <a:solidFill>
              <a:schemeClr val="tx2"/>
            </a:solidFill>
            <a:tailEnd type="arrow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15" name="Forme libre 314"/>
          <p:cNvSpPr/>
          <p:nvPr/>
        </p:nvSpPr>
        <p:spPr>
          <a:xfrm>
            <a:off x="1925638" y="1379538"/>
            <a:ext cx="1538287" cy="260350"/>
          </a:xfrm>
          <a:custGeom>
            <a:avLst/>
            <a:gdLst>
              <a:gd name="connsiteX0" fmla="*/ 0 w 1530220"/>
              <a:gd name="connsiteY0" fmla="*/ 261257 h 261257"/>
              <a:gd name="connsiteX1" fmla="*/ 1017036 w 1530220"/>
              <a:gd name="connsiteY1" fmla="*/ 0 h 261257"/>
              <a:gd name="connsiteX2" fmla="*/ 1530220 w 1530220"/>
              <a:gd name="connsiteY2" fmla="*/ 261257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0220" h="261257">
                <a:moveTo>
                  <a:pt x="0" y="261257"/>
                </a:moveTo>
                <a:cubicBezTo>
                  <a:pt x="380999" y="130628"/>
                  <a:pt x="761999" y="0"/>
                  <a:pt x="1017036" y="0"/>
                </a:cubicBezTo>
                <a:cubicBezTo>
                  <a:pt x="1272073" y="0"/>
                  <a:pt x="1401146" y="130628"/>
                  <a:pt x="1530220" y="261257"/>
                </a:cubicBezTo>
              </a:path>
            </a:pathLst>
          </a:custGeom>
          <a:noFill/>
          <a:ln>
            <a:solidFill>
              <a:schemeClr val="accent5"/>
            </a:solidFill>
            <a:tailEnd type="arrow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16" name="Forme libre 315"/>
          <p:cNvSpPr/>
          <p:nvPr/>
        </p:nvSpPr>
        <p:spPr>
          <a:xfrm>
            <a:off x="1827213" y="1419225"/>
            <a:ext cx="1530350" cy="261938"/>
          </a:xfrm>
          <a:custGeom>
            <a:avLst/>
            <a:gdLst>
              <a:gd name="connsiteX0" fmla="*/ 0 w 1530220"/>
              <a:gd name="connsiteY0" fmla="*/ 261257 h 261257"/>
              <a:gd name="connsiteX1" fmla="*/ 1017036 w 1530220"/>
              <a:gd name="connsiteY1" fmla="*/ 0 h 261257"/>
              <a:gd name="connsiteX2" fmla="*/ 1530220 w 1530220"/>
              <a:gd name="connsiteY2" fmla="*/ 261257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0220" h="261257">
                <a:moveTo>
                  <a:pt x="0" y="261257"/>
                </a:moveTo>
                <a:cubicBezTo>
                  <a:pt x="380999" y="130628"/>
                  <a:pt x="761999" y="0"/>
                  <a:pt x="1017036" y="0"/>
                </a:cubicBezTo>
                <a:cubicBezTo>
                  <a:pt x="1272073" y="0"/>
                  <a:pt x="1401146" y="130628"/>
                  <a:pt x="1530220" y="261257"/>
                </a:cubicBezTo>
              </a:path>
            </a:pathLst>
          </a:custGeom>
          <a:noFill/>
          <a:ln>
            <a:solidFill>
              <a:schemeClr val="accent5"/>
            </a:solidFill>
            <a:tailEnd type="arrow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17" name="Forme libre 316"/>
          <p:cNvSpPr/>
          <p:nvPr/>
        </p:nvSpPr>
        <p:spPr>
          <a:xfrm>
            <a:off x="3508375" y="1458913"/>
            <a:ext cx="1406525" cy="261937"/>
          </a:xfrm>
          <a:custGeom>
            <a:avLst/>
            <a:gdLst>
              <a:gd name="connsiteX0" fmla="*/ 0 w 1530220"/>
              <a:gd name="connsiteY0" fmla="*/ 261257 h 261257"/>
              <a:gd name="connsiteX1" fmla="*/ 1017036 w 1530220"/>
              <a:gd name="connsiteY1" fmla="*/ 0 h 261257"/>
              <a:gd name="connsiteX2" fmla="*/ 1530220 w 1530220"/>
              <a:gd name="connsiteY2" fmla="*/ 261257 h 261257"/>
              <a:gd name="connsiteX0" fmla="*/ 0 w 1406395"/>
              <a:gd name="connsiteY0" fmla="*/ 263044 h 263044"/>
              <a:gd name="connsiteX1" fmla="*/ 1017036 w 1406395"/>
              <a:gd name="connsiteY1" fmla="*/ 1787 h 263044"/>
              <a:gd name="connsiteX2" fmla="*/ 1406395 w 1406395"/>
              <a:gd name="connsiteY2" fmla="*/ 182082 h 26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6395" h="263044">
                <a:moveTo>
                  <a:pt x="0" y="263044"/>
                </a:moveTo>
                <a:cubicBezTo>
                  <a:pt x="380999" y="132415"/>
                  <a:pt x="782637" y="15281"/>
                  <a:pt x="1017036" y="1787"/>
                </a:cubicBezTo>
                <a:cubicBezTo>
                  <a:pt x="1251435" y="-11707"/>
                  <a:pt x="1277321" y="51453"/>
                  <a:pt x="1406395" y="182082"/>
                </a:cubicBezTo>
              </a:path>
            </a:pathLst>
          </a:custGeom>
          <a:noFill/>
          <a:ln>
            <a:solidFill>
              <a:schemeClr val="tx2"/>
            </a:solidFill>
            <a:tailEnd type="arrow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20" name="Forme libre 319"/>
          <p:cNvSpPr/>
          <p:nvPr/>
        </p:nvSpPr>
        <p:spPr>
          <a:xfrm>
            <a:off x="3624263" y="1463675"/>
            <a:ext cx="1406525" cy="263525"/>
          </a:xfrm>
          <a:custGeom>
            <a:avLst/>
            <a:gdLst>
              <a:gd name="connsiteX0" fmla="*/ 0 w 1530220"/>
              <a:gd name="connsiteY0" fmla="*/ 261257 h 261257"/>
              <a:gd name="connsiteX1" fmla="*/ 1017036 w 1530220"/>
              <a:gd name="connsiteY1" fmla="*/ 0 h 261257"/>
              <a:gd name="connsiteX2" fmla="*/ 1530220 w 1530220"/>
              <a:gd name="connsiteY2" fmla="*/ 261257 h 261257"/>
              <a:gd name="connsiteX0" fmla="*/ 0 w 1406395"/>
              <a:gd name="connsiteY0" fmla="*/ 263044 h 263044"/>
              <a:gd name="connsiteX1" fmla="*/ 1017036 w 1406395"/>
              <a:gd name="connsiteY1" fmla="*/ 1787 h 263044"/>
              <a:gd name="connsiteX2" fmla="*/ 1406395 w 1406395"/>
              <a:gd name="connsiteY2" fmla="*/ 182082 h 26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6395" h="263044">
                <a:moveTo>
                  <a:pt x="0" y="263044"/>
                </a:moveTo>
                <a:cubicBezTo>
                  <a:pt x="380999" y="132415"/>
                  <a:pt x="782637" y="15281"/>
                  <a:pt x="1017036" y="1787"/>
                </a:cubicBezTo>
                <a:cubicBezTo>
                  <a:pt x="1251435" y="-11707"/>
                  <a:pt x="1277321" y="51453"/>
                  <a:pt x="1406395" y="182082"/>
                </a:cubicBezTo>
              </a:path>
            </a:pathLst>
          </a:custGeom>
          <a:noFill/>
          <a:ln>
            <a:solidFill>
              <a:schemeClr val="accent5"/>
            </a:solidFill>
            <a:tailEnd type="arrow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21" name="Forme libre 320"/>
          <p:cNvSpPr/>
          <p:nvPr/>
        </p:nvSpPr>
        <p:spPr>
          <a:xfrm>
            <a:off x="3475038" y="1530350"/>
            <a:ext cx="1406525" cy="263525"/>
          </a:xfrm>
          <a:custGeom>
            <a:avLst/>
            <a:gdLst>
              <a:gd name="connsiteX0" fmla="*/ 0 w 1530220"/>
              <a:gd name="connsiteY0" fmla="*/ 261257 h 261257"/>
              <a:gd name="connsiteX1" fmla="*/ 1017036 w 1530220"/>
              <a:gd name="connsiteY1" fmla="*/ 0 h 261257"/>
              <a:gd name="connsiteX2" fmla="*/ 1530220 w 1530220"/>
              <a:gd name="connsiteY2" fmla="*/ 261257 h 261257"/>
              <a:gd name="connsiteX0" fmla="*/ 0 w 1406395"/>
              <a:gd name="connsiteY0" fmla="*/ 263044 h 263044"/>
              <a:gd name="connsiteX1" fmla="*/ 1017036 w 1406395"/>
              <a:gd name="connsiteY1" fmla="*/ 1787 h 263044"/>
              <a:gd name="connsiteX2" fmla="*/ 1406395 w 1406395"/>
              <a:gd name="connsiteY2" fmla="*/ 182082 h 26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6395" h="263044">
                <a:moveTo>
                  <a:pt x="0" y="263044"/>
                </a:moveTo>
                <a:cubicBezTo>
                  <a:pt x="380999" y="132415"/>
                  <a:pt x="782637" y="15281"/>
                  <a:pt x="1017036" y="1787"/>
                </a:cubicBezTo>
                <a:cubicBezTo>
                  <a:pt x="1251435" y="-11707"/>
                  <a:pt x="1277321" y="51453"/>
                  <a:pt x="1406395" y="182082"/>
                </a:cubicBezTo>
              </a:path>
            </a:pathLst>
          </a:custGeom>
          <a:noFill/>
          <a:ln>
            <a:solidFill>
              <a:schemeClr val="accent5"/>
            </a:solidFill>
            <a:tailEnd type="arrow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22" name="Forme libre 321"/>
          <p:cNvSpPr/>
          <p:nvPr/>
        </p:nvSpPr>
        <p:spPr>
          <a:xfrm>
            <a:off x="5008563" y="1452563"/>
            <a:ext cx="1535112" cy="260350"/>
          </a:xfrm>
          <a:custGeom>
            <a:avLst/>
            <a:gdLst>
              <a:gd name="connsiteX0" fmla="*/ 0 w 1530220"/>
              <a:gd name="connsiteY0" fmla="*/ 261257 h 261257"/>
              <a:gd name="connsiteX1" fmla="*/ 1017036 w 1530220"/>
              <a:gd name="connsiteY1" fmla="*/ 0 h 261257"/>
              <a:gd name="connsiteX2" fmla="*/ 1530220 w 1530220"/>
              <a:gd name="connsiteY2" fmla="*/ 261257 h 261257"/>
              <a:gd name="connsiteX0" fmla="*/ 0 w 1406395"/>
              <a:gd name="connsiteY0" fmla="*/ 263044 h 263044"/>
              <a:gd name="connsiteX1" fmla="*/ 1017036 w 1406395"/>
              <a:gd name="connsiteY1" fmla="*/ 1787 h 263044"/>
              <a:gd name="connsiteX2" fmla="*/ 1406395 w 1406395"/>
              <a:gd name="connsiteY2" fmla="*/ 182082 h 263044"/>
              <a:gd name="connsiteX0" fmla="*/ 0 w 1534982"/>
              <a:gd name="connsiteY0" fmla="*/ 261258 h 261258"/>
              <a:gd name="connsiteX1" fmla="*/ 1017036 w 1534982"/>
              <a:gd name="connsiteY1" fmla="*/ 1 h 261258"/>
              <a:gd name="connsiteX2" fmla="*/ 1534982 w 1534982"/>
              <a:gd name="connsiteY2" fmla="*/ 258877 h 261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982" h="261258">
                <a:moveTo>
                  <a:pt x="0" y="261258"/>
                </a:moveTo>
                <a:cubicBezTo>
                  <a:pt x="380999" y="130629"/>
                  <a:pt x="761206" y="398"/>
                  <a:pt x="1017036" y="1"/>
                </a:cubicBezTo>
                <a:cubicBezTo>
                  <a:pt x="1272866" y="-396"/>
                  <a:pt x="1405908" y="128248"/>
                  <a:pt x="1534982" y="258877"/>
                </a:cubicBezTo>
              </a:path>
            </a:pathLst>
          </a:custGeom>
          <a:noFill/>
          <a:ln>
            <a:solidFill>
              <a:schemeClr val="tx2"/>
            </a:solidFill>
            <a:tailEnd type="arrow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23" name="Forme libre 322"/>
          <p:cNvSpPr/>
          <p:nvPr/>
        </p:nvSpPr>
        <p:spPr>
          <a:xfrm>
            <a:off x="5384800" y="1450975"/>
            <a:ext cx="1535113" cy="261938"/>
          </a:xfrm>
          <a:custGeom>
            <a:avLst/>
            <a:gdLst>
              <a:gd name="connsiteX0" fmla="*/ 0 w 1530220"/>
              <a:gd name="connsiteY0" fmla="*/ 261257 h 261257"/>
              <a:gd name="connsiteX1" fmla="*/ 1017036 w 1530220"/>
              <a:gd name="connsiteY1" fmla="*/ 0 h 261257"/>
              <a:gd name="connsiteX2" fmla="*/ 1530220 w 1530220"/>
              <a:gd name="connsiteY2" fmla="*/ 261257 h 261257"/>
              <a:gd name="connsiteX0" fmla="*/ 0 w 1406395"/>
              <a:gd name="connsiteY0" fmla="*/ 263044 h 263044"/>
              <a:gd name="connsiteX1" fmla="*/ 1017036 w 1406395"/>
              <a:gd name="connsiteY1" fmla="*/ 1787 h 263044"/>
              <a:gd name="connsiteX2" fmla="*/ 1406395 w 1406395"/>
              <a:gd name="connsiteY2" fmla="*/ 182082 h 263044"/>
              <a:gd name="connsiteX0" fmla="*/ 0 w 1534982"/>
              <a:gd name="connsiteY0" fmla="*/ 261258 h 261258"/>
              <a:gd name="connsiteX1" fmla="*/ 1017036 w 1534982"/>
              <a:gd name="connsiteY1" fmla="*/ 1 h 261258"/>
              <a:gd name="connsiteX2" fmla="*/ 1534982 w 1534982"/>
              <a:gd name="connsiteY2" fmla="*/ 258877 h 261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982" h="261258">
                <a:moveTo>
                  <a:pt x="0" y="261258"/>
                </a:moveTo>
                <a:cubicBezTo>
                  <a:pt x="380999" y="130629"/>
                  <a:pt x="761206" y="398"/>
                  <a:pt x="1017036" y="1"/>
                </a:cubicBezTo>
                <a:cubicBezTo>
                  <a:pt x="1272866" y="-396"/>
                  <a:pt x="1405908" y="128248"/>
                  <a:pt x="1534982" y="258877"/>
                </a:cubicBezTo>
              </a:path>
            </a:pathLst>
          </a:custGeom>
          <a:noFill/>
          <a:ln>
            <a:solidFill>
              <a:schemeClr val="accent5"/>
            </a:solidFill>
            <a:tailEnd type="arrow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24" name="Forme libre 323"/>
          <p:cNvSpPr/>
          <p:nvPr/>
        </p:nvSpPr>
        <p:spPr>
          <a:xfrm>
            <a:off x="4932363" y="1625600"/>
            <a:ext cx="1535112" cy="261938"/>
          </a:xfrm>
          <a:custGeom>
            <a:avLst/>
            <a:gdLst>
              <a:gd name="connsiteX0" fmla="*/ 0 w 1530220"/>
              <a:gd name="connsiteY0" fmla="*/ 261257 h 261257"/>
              <a:gd name="connsiteX1" fmla="*/ 1017036 w 1530220"/>
              <a:gd name="connsiteY1" fmla="*/ 0 h 261257"/>
              <a:gd name="connsiteX2" fmla="*/ 1530220 w 1530220"/>
              <a:gd name="connsiteY2" fmla="*/ 261257 h 261257"/>
              <a:gd name="connsiteX0" fmla="*/ 0 w 1406395"/>
              <a:gd name="connsiteY0" fmla="*/ 263044 h 263044"/>
              <a:gd name="connsiteX1" fmla="*/ 1017036 w 1406395"/>
              <a:gd name="connsiteY1" fmla="*/ 1787 h 263044"/>
              <a:gd name="connsiteX2" fmla="*/ 1406395 w 1406395"/>
              <a:gd name="connsiteY2" fmla="*/ 182082 h 263044"/>
              <a:gd name="connsiteX0" fmla="*/ 0 w 1534982"/>
              <a:gd name="connsiteY0" fmla="*/ 261258 h 261258"/>
              <a:gd name="connsiteX1" fmla="*/ 1017036 w 1534982"/>
              <a:gd name="connsiteY1" fmla="*/ 1 h 261258"/>
              <a:gd name="connsiteX2" fmla="*/ 1534982 w 1534982"/>
              <a:gd name="connsiteY2" fmla="*/ 258877 h 261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982" h="261258">
                <a:moveTo>
                  <a:pt x="0" y="261258"/>
                </a:moveTo>
                <a:cubicBezTo>
                  <a:pt x="380999" y="130629"/>
                  <a:pt x="761206" y="398"/>
                  <a:pt x="1017036" y="1"/>
                </a:cubicBezTo>
                <a:cubicBezTo>
                  <a:pt x="1272866" y="-396"/>
                  <a:pt x="1405908" y="128248"/>
                  <a:pt x="1534982" y="258877"/>
                </a:cubicBezTo>
              </a:path>
            </a:pathLst>
          </a:custGeom>
          <a:noFill/>
          <a:ln>
            <a:solidFill>
              <a:schemeClr val="accent5"/>
            </a:solidFill>
            <a:tailEnd type="arrow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25" name="Flèche courbée vers le haut 324"/>
          <p:cNvSpPr/>
          <p:nvPr/>
        </p:nvSpPr>
        <p:spPr>
          <a:xfrm>
            <a:off x="684213" y="2330450"/>
            <a:ext cx="1655762" cy="463550"/>
          </a:xfrm>
          <a:prstGeom prst="curved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326" name="Flèche courbée vers le haut 325"/>
          <p:cNvSpPr/>
          <p:nvPr/>
        </p:nvSpPr>
        <p:spPr>
          <a:xfrm>
            <a:off x="3635375" y="2260600"/>
            <a:ext cx="1657350" cy="231775"/>
          </a:xfrm>
          <a:prstGeom prst="curved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328" name="Connecteur droit 327"/>
          <p:cNvCxnSpPr>
            <a:endCxn id="232" idx="3"/>
          </p:cNvCxnSpPr>
          <p:nvPr/>
        </p:nvCxnSpPr>
        <p:spPr>
          <a:xfrm flipV="1">
            <a:off x="7308850" y="1692275"/>
            <a:ext cx="603250" cy="20638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9" name="Connecteur droit 328"/>
          <p:cNvCxnSpPr>
            <a:endCxn id="232" idx="3"/>
          </p:cNvCxnSpPr>
          <p:nvPr/>
        </p:nvCxnSpPr>
        <p:spPr>
          <a:xfrm flipV="1">
            <a:off x="6543675" y="1692275"/>
            <a:ext cx="1368425" cy="17463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1" name="Connecteur droit 330"/>
          <p:cNvCxnSpPr/>
          <p:nvPr/>
        </p:nvCxnSpPr>
        <p:spPr>
          <a:xfrm flipV="1">
            <a:off x="6919913" y="1692275"/>
            <a:ext cx="989012" cy="9525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4" name="Connecteur droit 333"/>
          <p:cNvCxnSpPr>
            <a:stCxn id="324" idx="2"/>
            <a:endCxn id="232" idx="3"/>
          </p:cNvCxnSpPr>
          <p:nvPr/>
        </p:nvCxnSpPr>
        <p:spPr>
          <a:xfrm flipV="1">
            <a:off x="6467475" y="1692275"/>
            <a:ext cx="1444625" cy="192088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7" name="Connecteur droit 336"/>
          <p:cNvCxnSpPr>
            <a:endCxn id="232" idx="3"/>
          </p:cNvCxnSpPr>
          <p:nvPr/>
        </p:nvCxnSpPr>
        <p:spPr>
          <a:xfrm flipV="1">
            <a:off x="6804025" y="1692275"/>
            <a:ext cx="1108075" cy="192088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0" name="Connecteur droit 339"/>
          <p:cNvCxnSpPr>
            <a:endCxn id="232" idx="3"/>
          </p:cNvCxnSpPr>
          <p:nvPr/>
        </p:nvCxnSpPr>
        <p:spPr>
          <a:xfrm flipV="1">
            <a:off x="7189788" y="1692275"/>
            <a:ext cx="722312" cy="192088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3" name="Connecteur droit 342"/>
          <p:cNvCxnSpPr>
            <a:endCxn id="232" idx="3"/>
          </p:cNvCxnSpPr>
          <p:nvPr/>
        </p:nvCxnSpPr>
        <p:spPr>
          <a:xfrm flipV="1">
            <a:off x="6372225" y="1692275"/>
            <a:ext cx="1539875" cy="368300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6" name="Connecteur droit 345"/>
          <p:cNvCxnSpPr>
            <a:endCxn id="232" idx="3"/>
          </p:cNvCxnSpPr>
          <p:nvPr/>
        </p:nvCxnSpPr>
        <p:spPr>
          <a:xfrm flipV="1">
            <a:off x="6732588" y="1692275"/>
            <a:ext cx="1179512" cy="360363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9" name="Connecteur droit 348"/>
          <p:cNvCxnSpPr>
            <a:endCxn id="232" idx="3"/>
          </p:cNvCxnSpPr>
          <p:nvPr/>
        </p:nvCxnSpPr>
        <p:spPr>
          <a:xfrm flipV="1">
            <a:off x="7142163" y="1692275"/>
            <a:ext cx="769937" cy="368300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2" name="Connecteur droit 351"/>
          <p:cNvCxnSpPr>
            <a:stCxn id="232" idx="1"/>
            <a:endCxn id="297" idx="3"/>
          </p:cNvCxnSpPr>
          <p:nvPr/>
        </p:nvCxnSpPr>
        <p:spPr>
          <a:xfrm>
            <a:off x="8067675" y="1616075"/>
            <a:ext cx="608013" cy="71438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6" name="Connecteur droit 355"/>
          <p:cNvCxnSpPr>
            <a:stCxn id="233" idx="1"/>
            <a:endCxn id="297" idx="3"/>
          </p:cNvCxnSpPr>
          <p:nvPr/>
        </p:nvCxnSpPr>
        <p:spPr>
          <a:xfrm>
            <a:off x="8067675" y="1684338"/>
            <a:ext cx="608013" cy="3175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9" name="Connecteur droit 358"/>
          <p:cNvCxnSpPr>
            <a:stCxn id="234" idx="1"/>
            <a:endCxn id="297" idx="3"/>
          </p:cNvCxnSpPr>
          <p:nvPr/>
        </p:nvCxnSpPr>
        <p:spPr>
          <a:xfrm flipV="1">
            <a:off x="8067675" y="1687513"/>
            <a:ext cx="608013" cy="63500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3" name="Connecteur droit 362"/>
          <p:cNvCxnSpPr>
            <a:stCxn id="235" idx="1"/>
            <a:endCxn id="297" idx="3"/>
          </p:cNvCxnSpPr>
          <p:nvPr/>
        </p:nvCxnSpPr>
        <p:spPr>
          <a:xfrm flipV="1">
            <a:off x="8067675" y="1687513"/>
            <a:ext cx="608013" cy="128587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6" name="Connecteur droit 365"/>
          <p:cNvCxnSpPr>
            <a:stCxn id="236" idx="1"/>
            <a:endCxn id="297" idx="3"/>
          </p:cNvCxnSpPr>
          <p:nvPr/>
        </p:nvCxnSpPr>
        <p:spPr>
          <a:xfrm flipV="1">
            <a:off x="8067675" y="1687513"/>
            <a:ext cx="608013" cy="196850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9" name="Connecteur droit 368"/>
          <p:cNvCxnSpPr>
            <a:stCxn id="237" idx="1"/>
            <a:endCxn id="297" idx="3"/>
          </p:cNvCxnSpPr>
          <p:nvPr/>
        </p:nvCxnSpPr>
        <p:spPr>
          <a:xfrm flipV="1">
            <a:off x="8067675" y="1687513"/>
            <a:ext cx="608013" cy="263525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3" name="Connecteur droit 372"/>
          <p:cNvCxnSpPr>
            <a:stCxn id="238" idx="1"/>
            <a:endCxn id="297" idx="3"/>
          </p:cNvCxnSpPr>
          <p:nvPr/>
        </p:nvCxnSpPr>
        <p:spPr>
          <a:xfrm flipV="1">
            <a:off x="8067675" y="1687513"/>
            <a:ext cx="608013" cy="330200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6" name="Connecteur droit 375"/>
          <p:cNvCxnSpPr>
            <a:stCxn id="239" idx="1"/>
            <a:endCxn id="297" idx="3"/>
          </p:cNvCxnSpPr>
          <p:nvPr/>
        </p:nvCxnSpPr>
        <p:spPr>
          <a:xfrm flipV="1">
            <a:off x="8067675" y="1687513"/>
            <a:ext cx="608013" cy="396875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0" name="Connecteur droit 379"/>
          <p:cNvCxnSpPr>
            <a:stCxn id="279" idx="1"/>
            <a:endCxn id="297" idx="3"/>
          </p:cNvCxnSpPr>
          <p:nvPr/>
        </p:nvCxnSpPr>
        <p:spPr>
          <a:xfrm flipV="1">
            <a:off x="8064500" y="1687513"/>
            <a:ext cx="611188" cy="3741737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4" name="Connecteur droit 383"/>
          <p:cNvCxnSpPr>
            <a:stCxn id="278" idx="1"/>
            <a:endCxn id="297" idx="3"/>
          </p:cNvCxnSpPr>
          <p:nvPr/>
        </p:nvCxnSpPr>
        <p:spPr>
          <a:xfrm flipV="1">
            <a:off x="8064500" y="1687513"/>
            <a:ext cx="611188" cy="3676650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7" name="Connecteur droit 386"/>
          <p:cNvCxnSpPr>
            <a:stCxn id="277" idx="1"/>
            <a:endCxn id="297" idx="3"/>
          </p:cNvCxnSpPr>
          <p:nvPr/>
        </p:nvCxnSpPr>
        <p:spPr>
          <a:xfrm flipV="1">
            <a:off x="8064500" y="1687513"/>
            <a:ext cx="611188" cy="3609975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4" name="ZoneTexte 393"/>
          <p:cNvSpPr txBox="1"/>
          <p:nvPr/>
        </p:nvSpPr>
        <p:spPr>
          <a:xfrm>
            <a:off x="8070775" y="2169857"/>
            <a:ext cx="461665" cy="251031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ctr">
              <a:defRPr/>
            </a:pPr>
            <a:r>
              <a:rPr lang="fr-FR" dirty="0">
                <a:latin typeface="+mn-lt"/>
                <a:ea typeface="MS PGothic" charset="0"/>
                <a:cs typeface="MS PGothic" charset="0"/>
              </a:rPr>
              <a:t>…</a:t>
            </a:r>
          </a:p>
        </p:txBody>
      </p:sp>
      <p:sp>
        <p:nvSpPr>
          <p:cNvPr id="100" name="Forme libre 99"/>
          <p:cNvSpPr/>
          <p:nvPr/>
        </p:nvSpPr>
        <p:spPr>
          <a:xfrm>
            <a:off x="347663" y="1412875"/>
            <a:ext cx="1479550" cy="236538"/>
          </a:xfrm>
          <a:custGeom>
            <a:avLst/>
            <a:gdLst>
              <a:gd name="connsiteX0" fmla="*/ 0 w 1530220"/>
              <a:gd name="connsiteY0" fmla="*/ 261257 h 261257"/>
              <a:gd name="connsiteX1" fmla="*/ 1017036 w 1530220"/>
              <a:gd name="connsiteY1" fmla="*/ 0 h 261257"/>
              <a:gd name="connsiteX2" fmla="*/ 1530220 w 1530220"/>
              <a:gd name="connsiteY2" fmla="*/ 261257 h 261257"/>
              <a:gd name="connsiteX0" fmla="*/ 0 w 1513981"/>
              <a:gd name="connsiteY0" fmla="*/ 261257 h 261257"/>
              <a:gd name="connsiteX1" fmla="*/ 1017036 w 1513981"/>
              <a:gd name="connsiteY1" fmla="*/ 0 h 261257"/>
              <a:gd name="connsiteX2" fmla="*/ 1513981 w 1513981"/>
              <a:gd name="connsiteY2" fmla="*/ 240188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3981" h="261257">
                <a:moveTo>
                  <a:pt x="0" y="261257"/>
                </a:moveTo>
                <a:cubicBezTo>
                  <a:pt x="380999" y="130628"/>
                  <a:pt x="761999" y="0"/>
                  <a:pt x="1017036" y="0"/>
                </a:cubicBezTo>
                <a:cubicBezTo>
                  <a:pt x="1272073" y="0"/>
                  <a:pt x="1384907" y="109559"/>
                  <a:pt x="1513981" y="240188"/>
                </a:cubicBezTo>
              </a:path>
            </a:pathLst>
          </a:custGeom>
          <a:noFill/>
          <a:ln>
            <a:solidFill>
              <a:schemeClr val="tx2"/>
            </a:solidFill>
            <a:tailEnd type="arrow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1" name="Forme libre 100"/>
          <p:cNvSpPr/>
          <p:nvPr/>
        </p:nvSpPr>
        <p:spPr>
          <a:xfrm>
            <a:off x="484188" y="1423988"/>
            <a:ext cx="1389062" cy="227012"/>
          </a:xfrm>
          <a:custGeom>
            <a:avLst/>
            <a:gdLst>
              <a:gd name="connsiteX0" fmla="*/ 0 w 1530220"/>
              <a:gd name="connsiteY0" fmla="*/ 261257 h 261257"/>
              <a:gd name="connsiteX1" fmla="*/ 1017036 w 1530220"/>
              <a:gd name="connsiteY1" fmla="*/ 0 h 261257"/>
              <a:gd name="connsiteX2" fmla="*/ 1530220 w 1530220"/>
              <a:gd name="connsiteY2" fmla="*/ 261257 h 261257"/>
              <a:gd name="connsiteX0" fmla="*/ 0 w 1492687"/>
              <a:gd name="connsiteY0" fmla="*/ 261257 h 261257"/>
              <a:gd name="connsiteX1" fmla="*/ 1017036 w 1492687"/>
              <a:gd name="connsiteY1" fmla="*/ 0 h 261257"/>
              <a:gd name="connsiteX2" fmla="*/ 1492687 w 1492687"/>
              <a:gd name="connsiteY2" fmla="*/ 220993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2687" h="261257">
                <a:moveTo>
                  <a:pt x="0" y="261257"/>
                </a:moveTo>
                <a:cubicBezTo>
                  <a:pt x="380999" y="130628"/>
                  <a:pt x="761999" y="0"/>
                  <a:pt x="1017036" y="0"/>
                </a:cubicBezTo>
                <a:cubicBezTo>
                  <a:pt x="1272073" y="0"/>
                  <a:pt x="1363613" y="90364"/>
                  <a:pt x="1492687" y="220993"/>
                </a:cubicBezTo>
              </a:path>
            </a:pathLst>
          </a:custGeom>
          <a:noFill/>
          <a:ln>
            <a:solidFill>
              <a:schemeClr val="accent5"/>
            </a:solidFill>
            <a:tailEnd type="arrow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2" name="Forme libre 101"/>
          <p:cNvSpPr/>
          <p:nvPr/>
        </p:nvSpPr>
        <p:spPr>
          <a:xfrm>
            <a:off x="323850" y="1482725"/>
            <a:ext cx="1500188" cy="225425"/>
          </a:xfrm>
          <a:custGeom>
            <a:avLst/>
            <a:gdLst>
              <a:gd name="connsiteX0" fmla="*/ 0 w 1530220"/>
              <a:gd name="connsiteY0" fmla="*/ 261257 h 261257"/>
              <a:gd name="connsiteX1" fmla="*/ 1017036 w 1530220"/>
              <a:gd name="connsiteY1" fmla="*/ 0 h 261257"/>
              <a:gd name="connsiteX2" fmla="*/ 1530220 w 1530220"/>
              <a:gd name="connsiteY2" fmla="*/ 261257 h 261257"/>
              <a:gd name="connsiteX0" fmla="*/ 0 w 1612111"/>
              <a:gd name="connsiteY0" fmla="*/ 261257 h 261257"/>
              <a:gd name="connsiteX1" fmla="*/ 1017036 w 1612111"/>
              <a:gd name="connsiteY1" fmla="*/ 0 h 261257"/>
              <a:gd name="connsiteX2" fmla="*/ 1612111 w 1612111"/>
              <a:gd name="connsiteY2" fmla="*/ 184389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2111" h="261257">
                <a:moveTo>
                  <a:pt x="0" y="261257"/>
                </a:moveTo>
                <a:cubicBezTo>
                  <a:pt x="380999" y="130628"/>
                  <a:pt x="761999" y="0"/>
                  <a:pt x="1017036" y="0"/>
                </a:cubicBezTo>
                <a:cubicBezTo>
                  <a:pt x="1272073" y="0"/>
                  <a:pt x="1483037" y="53760"/>
                  <a:pt x="1612111" y="184389"/>
                </a:cubicBezTo>
              </a:path>
            </a:pathLst>
          </a:custGeom>
          <a:noFill/>
          <a:ln>
            <a:solidFill>
              <a:schemeClr val="accent5"/>
            </a:solidFill>
            <a:tailEnd type="arrow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3" name="Rectangle à coins arrondis 102"/>
          <p:cNvSpPr/>
          <p:nvPr/>
        </p:nvSpPr>
        <p:spPr>
          <a:xfrm>
            <a:off x="5775325" y="5589588"/>
            <a:ext cx="2497138" cy="54768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Deep</a:t>
            </a:r>
            <a:r>
              <a:rPr lang="en-US" dirty="0"/>
              <a:t> = number of layers &gt;&gt; 1</a:t>
            </a:r>
          </a:p>
        </p:txBody>
      </p:sp>
      <p:sp>
        <p:nvSpPr>
          <p:cNvPr id="37991" name="Slide Number Placeholder 7"/>
          <p:cNvSpPr txBox="1">
            <a:spLocks/>
          </p:cNvSpPr>
          <p:nvPr/>
        </p:nvSpPr>
        <p:spPr bwMode="auto">
          <a:xfrm>
            <a:off x="6705600" y="6397625"/>
            <a:ext cx="1981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pPr algn="r" eaLnBrk="1" hangingPunct="1"/>
            <a:fld id="{26DC1B1D-C933-CB4B-8D16-3A563253B7DA}" type="slidenum">
              <a:rPr lang="en-US" altLang="fr-FR" sz="1200"/>
              <a:pPr algn="r" eaLnBrk="1" hangingPunct="1"/>
              <a:t>13</a:t>
            </a:fld>
            <a:endParaRPr lang="en-US" altLang="fr-FR" sz="12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 animBg="1"/>
      <p:bldP spid="229" grpId="0" animBg="1"/>
      <p:bldP spid="325" grpId="0" animBg="1"/>
      <p:bldP spid="326" grpId="0" animBg="1"/>
      <p:bldP spid="10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2917825"/>
            <a:ext cx="5434012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itre 1"/>
          <p:cNvSpPr>
            <a:spLocks noGrp="1"/>
          </p:cNvSpPr>
          <p:nvPr>
            <p:ph type="title"/>
          </p:nvPr>
        </p:nvSpPr>
        <p:spPr>
          <a:xfrm>
            <a:off x="517525" y="-311150"/>
            <a:ext cx="8229600" cy="1143000"/>
          </a:xfrm>
        </p:spPr>
        <p:txBody>
          <a:bodyPr/>
          <a:lstStyle/>
          <a:p>
            <a:r>
              <a:rPr lang="en-US" altLang="fr-FR" sz="3200" b="1">
                <a:solidFill>
                  <a:srgbClr val="1F497D"/>
                </a:solidFill>
                <a:ea typeface="MS PGothic" charset="-128"/>
              </a:rPr>
              <a:t>Example of size of a typical CNN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9900" y="2609850"/>
            <a:ext cx="6640513" cy="329723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altLang="fr-FR" sz="1900">
              <a:ea typeface="MS PGothic" charset="-128"/>
            </a:endParaRPr>
          </a:p>
          <a:p>
            <a:pPr>
              <a:lnSpc>
                <a:spcPct val="80000"/>
              </a:lnSpc>
            </a:pPr>
            <a:endParaRPr lang="en-US" altLang="fr-FR" sz="1900">
              <a:ea typeface="MS PGothic" charset="-128"/>
            </a:endParaRPr>
          </a:p>
          <a:p>
            <a:pPr>
              <a:lnSpc>
                <a:spcPct val="80000"/>
              </a:lnSpc>
            </a:pPr>
            <a:endParaRPr lang="en-US" altLang="fr-FR" sz="1900">
              <a:ea typeface="MS PGothic" charset="-128"/>
            </a:endParaRPr>
          </a:p>
          <a:p>
            <a:pPr>
              <a:lnSpc>
                <a:spcPct val="80000"/>
              </a:lnSpc>
            </a:pPr>
            <a:endParaRPr lang="en-US" altLang="fr-FR" sz="1900">
              <a:ea typeface="MS PGothic" charset="-128"/>
            </a:endParaRPr>
          </a:p>
          <a:p>
            <a:pPr>
              <a:lnSpc>
                <a:spcPct val="80000"/>
              </a:lnSpc>
            </a:pPr>
            <a:endParaRPr lang="en-US" altLang="fr-FR" sz="1900">
              <a:ea typeface="MS PGothic" charset="-128"/>
            </a:endParaRPr>
          </a:p>
          <a:p>
            <a:pPr>
              <a:lnSpc>
                <a:spcPct val="80000"/>
              </a:lnSpc>
              <a:buFont typeface="Wingdings" charset="2"/>
              <a:buNone/>
            </a:pPr>
            <a:endParaRPr lang="en-US" altLang="fr-FR" sz="1100">
              <a:ea typeface="MS PGothic" charset="-128"/>
            </a:endParaRPr>
          </a:p>
          <a:p>
            <a:pPr>
              <a:lnSpc>
                <a:spcPct val="80000"/>
              </a:lnSpc>
              <a:buFont typeface="Wingdings" charset="2"/>
              <a:buNone/>
            </a:pPr>
            <a:endParaRPr lang="en-US" altLang="fr-FR" sz="1900">
              <a:ea typeface="MS PGothic" charset="-128"/>
            </a:endParaRPr>
          </a:p>
          <a:p>
            <a:pPr lvl="1">
              <a:lnSpc>
                <a:spcPct val="80000"/>
              </a:lnSpc>
            </a:pPr>
            <a:r>
              <a:rPr lang="en-US" altLang="fr-FR" sz="1600">
                <a:ea typeface="MS PGothic" charset="-128"/>
              </a:rPr>
              <a:t>Neurons: 287,843</a:t>
            </a:r>
          </a:p>
          <a:p>
            <a:pPr lvl="1">
              <a:lnSpc>
                <a:spcPct val="80000"/>
              </a:lnSpc>
            </a:pPr>
            <a:r>
              <a:rPr lang="en-US" altLang="fr-FR" sz="1600">
                <a:ea typeface="MS PGothic" charset="-128"/>
              </a:rPr>
              <a:t>Synapses: 1,388,800</a:t>
            </a:r>
            <a:br>
              <a:rPr lang="en-US" altLang="fr-FR" sz="1600">
                <a:ea typeface="MS PGothic" charset="-128"/>
              </a:rPr>
            </a:br>
            <a:r>
              <a:rPr lang="en-US" altLang="fr-FR" sz="1600">
                <a:ea typeface="MS PGothic" charset="-128"/>
              </a:rPr>
              <a:t>        –  Total memory: </a:t>
            </a:r>
            <a:r>
              <a:rPr lang="en-US" altLang="fr-FR" sz="1600">
                <a:solidFill>
                  <a:schemeClr val="accent2"/>
                </a:solidFill>
                <a:ea typeface="MS PGothic" charset="-128"/>
              </a:rPr>
              <a:t>1.5MB</a:t>
            </a:r>
            <a:r>
              <a:rPr lang="en-US" altLang="fr-FR" sz="1600">
                <a:ea typeface="MS PGothic" charset="-128"/>
              </a:rPr>
              <a:t> (with 8 bits synapses)</a:t>
            </a:r>
          </a:p>
          <a:p>
            <a:pPr lvl="1">
              <a:lnSpc>
                <a:spcPct val="80000"/>
              </a:lnSpc>
            </a:pPr>
            <a:r>
              <a:rPr lang="en-US" altLang="fr-FR" sz="1600">
                <a:ea typeface="MS PGothic" charset="-128"/>
              </a:rPr>
              <a:t>Connections: 124,121,800</a:t>
            </a:r>
          </a:p>
          <a:p>
            <a:pPr lvl="1">
              <a:lnSpc>
                <a:spcPct val="80000"/>
              </a:lnSpc>
              <a:buFont typeface="Wingdings" charset="2"/>
              <a:buNone/>
            </a:pPr>
            <a:endParaRPr lang="en-US" altLang="fr-FR" sz="1600">
              <a:ea typeface="MS PGothic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4950" y="5630863"/>
            <a:ext cx="4608513" cy="5778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sz="1050" dirty="0" err="1">
                <a:latin typeface="+mj-lt"/>
                <a:ea typeface="MS PGothic" charset="0"/>
                <a:cs typeface="MS PGothic" charset="0"/>
              </a:rPr>
              <a:t>From</a:t>
            </a:r>
            <a:r>
              <a:rPr lang="fr-FR" sz="1050" dirty="0">
                <a:latin typeface="+mj-lt"/>
                <a:ea typeface="MS PGothic" charset="0"/>
                <a:cs typeface="MS PGothic" charset="0"/>
              </a:rPr>
              <a:t>: D. </a:t>
            </a:r>
            <a:r>
              <a:rPr lang="fr-FR" sz="1050" dirty="0" err="1">
                <a:latin typeface="+mj-lt"/>
                <a:ea typeface="MS PGothic" charset="0"/>
                <a:cs typeface="MS PGothic" charset="0"/>
              </a:rPr>
              <a:t>Ciresan</a:t>
            </a:r>
            <a:r>
              <a:rPr lang="fr-FR" sz="1050" dirty="0">
                <a:latin typeface="+mj-lt"/>
                <a:ea typeface="MS PGothic" charset="0"/>
                <a:cs typeface="MS PGothic" charset="0"/>
              </a:rPr>
              <a:t>, U. Meier, J. </a:t>
            </a:r>
            <a:r>
              <a:rPr lang="fr-FR" sz="1050" dirty="0" err="1">
                <a:latin typeface="+mj-lt"/>
                <a:ea typeface="MS PGothic" charset="0"/>
                <a:cs typeface="MS PGothic" charset="0"/>
              </a:rPr>
              <a:t>Masci</a:t>
            </a:r>
            <a:r>
              <a:rPr lang="fr-FR" sz="1050" dirty="0">
                <a:latin typeface="+mj-lt"/>
                <a:ea typeface="MS PGothic" charset="0"/>
                <a:cs typeface="MS PGothic" charset="0"/>
              </a:rPr>
              <a:t>, J. </a:t>
            </a:r>
            <a:r>
              <a:rPr lang="fr-FR" sz="1050" dirty="0" err="1">
                <a:latin typeface="+mj-lt"/>
                <a:ea typeface="MS PGothic" charset="0"/>
                <a:cs typeface="MS PGothic" charset="0"/>
              </a:rPr>
              <a:t>Schmidhuber</a:t>
            </a:r>
            <a:r>
              <a:rPr lang="fr-FR" sz="1050" dirty="0">
                <a:latin typeface="+mj-lt"/>
                <a:ea typeface="MS PGothic" charset="0"/>
                <a:cs typeface="MS PGothic" charset="0"/>
              </a:rPr>
              <a:t>, Multi-</a:t>
            </a:r>
            <a:r>
              <a:rPr lang="fr-FR" sz="1050" dirty="0" err="1">
                <a:latin typeface="+mj-lt"/>
                <a:ea typeface="MS PGothic" charset="0"/>
                <a:cs typeface="MS PGothic" charset="0"/>
              </a:rPr>
              <a:t>column</a:t>
            </a:r>
            <a:r>
              <a:rPr lang="fr-FR" sz="1050" dirty="0">
                <a:latin typeface="+mj-lt"/>
                <a:ea typeface="MS PGothic" charset="0"/>
                <a:cs typeface="MS PGothic" charset="0"/>
              </a:rPr>
              <a:t> </a:t>
            </a:r>
            <a:r>
              <a:rPr lang="fr-FR" sz="1050" dirty="0" err="1">
                <a:latin typeface="+mj-lt"/>
                <a:ea typeface="MS PGothic" charset="0"/>
                <a:cs typeface="MS PGothic" charset="0"/>
              </a:rPr>
              <a:t>deep</a:t>
            </a:r>
            <a:r>
              <a:rPr lang="fr-FR" sz="1050" dirty="0">
                <a:latin typeface="+mj-lt"/>
                <a:ea typeface="MS PGothic" charset="0"/>
                <a:cs typeface="MS PGothic" charset="0"/>
              </a:rPr>
              <a:t> neural network for </a:t>
            </a:r>
            <a:r>
              <a:rPr lang="fr-FR" sz="1050" dirty="0" err="1">
                <a:latin typeface="+mj-lt"/>
                <a:ea typeface="MS PGothic" charset="0"/>
                <a:cs typeface="MS PGothic" charset="0"/>
              </a:rPr>
              <a:t>traffic</a:t>
            </a:r>
            <a:r>
              <a:rPr lang="fr-FR" sz="1050" dirty="0">
                <a:latin typeface="+mj-lt"/>
                <a:ea typeface="MS PGothic" charset="0"/>
                <a:cs typeface="MS PGothic" charset="0"/>
              </a:rPr>
              <a:t> </a:t>
            </a:r>
            <a:r>
              <a:rPr lang="fr-FR" sz="1050" dirty="0" err="1">
                <a:latin typeface="+mj-lt"/>
                <a:ea typeface="MS PGothic" charset="0"/>
                <a:cs typeface="MS PGothic" charset="0"/>
              </a:rPr>
              <a:t>sign</a:t>
            </a:r>
            <a:r>
              <a:rPr lang="fr-FR" sz="1050" dirty="0">
                <a:latin typeface="+mj-lt"/>
                <a:ea typeface="MS PGothic" charset="0"/>
                <a:cs typeface="MS PGothic" charset="0"/>
              </a:rPr>
              <a:t> classification, Neural Networks (32), pp. 333-338, 2012</a:t>
            </a:r>
          </a:p>
        </p:txBody>
      </p:sp>
      <p:sp>
        <p:nvSpPr>
          <p:cNvPr id="39941" name="Rectangle 17"/>
          <p:cNvSpPr>
            <a:spLocks noChangeArrowheads="1"/>
          </p:cNvSpPr>
          <p:nvPr/>
        </p:nvSpPr>
        <p:spPr bwMode="auto">
          <a:xfrm>
            <a:off x="5467350" y="1116013"/>
            <a:ext cx="3465513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 sz="1800" b="1"/>
              <a:t>The German Traffic Sign Recognition Benchmark (GTSRB)</a:t>
            </a:r>
          </a:p>
          <a:p>
            <a:endParaRPr lang="en-US" altLang="fr-FR" sz="1800"/>
          </a:p>
          <a:p>
            <a:r>
              <a:rPr lang="en-US" altLang="fr-FR" sz="1800"/>
              <a:t>43 traffic sign types</a:t>
            </a:r>
          </a:p>
          <a:p>
            <a:r>
              <a:rPr lang="en-US" altLang="fr-FR" sz="1800"/>
              <a:t>&gt; 50,000 images</a:t>
            </a:r>
            <a:endParaRPr lang="fr-FR" altLang="fr-FR" sz="1800"/>
          </a:p>
        </p:txBody>
      </p:sp>
      <p:grpSp>
        <p:nvGrpSpPr>
          <p:cNvPr id="39942" name="Groupe 18"/>
          <p:cNvGrpSpPr>
            <a:grpSpLocks noChangeAspect="1"/>
          </p:cNvGrpSpPr>
          <p:nvPr/>
        </p:nvGrpSpPr>
        <p:grpSpPr bwMode="auto">
          <a:xfrm>
            <a:off x="1262063" y="1122363"/>
            <a:ext cx="2884487" cy="1154112"/>
            <a:chOff x="1226096" y="4293096"/>
            <a:chExt cx="3057872" cy="1224136"/>
          </a:xfrm>
        </p:grpSpPr>
        <p:pic>
          <p:nvPicPr>
            <p:cNvPr id="39946" name="Espace réservé du contenu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6096" y="4293096"/>
              <a:ext cx="6096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7" name="Imag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4293096"/>
              <a:ext cx="6096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8" name="Image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0232" y="4293096"/>
              <a:ext cx="6096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9" name="Image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2" y="4293096"/>
              <a:ext cx="6096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0" name="Imag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4368" y="4293096"/>
              <a:ext cx="6096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1" name="Image 2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6096" y="4907632"/>
              <a:ext cx="6096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2" name="Image 2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4907632"/>
              <a:ext cx="6096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3" name="Image 2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0232" y="4907632"/>
              <a:ext cx="6096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4" name="Image 2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2" y="4907632"/>
              <a:ext cx="6096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5" name="Image 2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4368" y="4907632"/>
              <a:ext cx="6096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Rectangle à coins arrondis 29"/>
          <p:cNvSpPr/>
          <p:nvPr/>
        </p:nvSpPr>
        <p:spPr>
          <a:xfrm>
            <a:off x="5311775" y="5614988"/>
            <a:ext cx="3481388" cy="4048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Near human recognition (&gt; 98%) </a:t>
            </a:r>
            <a:endParaRPr lang="en-US" dirty="0"/>
          </a:p>
        </p:txBody>
      </p:sp>
      <p:sp>
        <p:nvSpPr>
          <p:cNvPr id="39944" name="Slide Number Placeholder 7"/>
          <p:cNvSpPr txBox="1">
            <a:spLocks/>
          </p:cNvSpPr>
          <p:nvPr/>
        </p:nvSpPr>
        <p:spPr bwMode="auto">
          <a:xfrm>
            <a:off x="6705600" y="6397625"/>
            <a:ext cx="1981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pPr algn="r" eaLnBrk="1" hangingPunct="1"/>
            <a:fld id="{05A76ED8-DBDD-0348-B69B-19D22B6CE593}" type="slidenum">
              <a:rPr lang="en-US" altLang="fr-FR" sz="1200"/>
              <a:pPr algn="r" eaLnBrk="1" hangingPunct="1"/>
              <a:t>14</a:t>
            </a:fld>
            <a:endParaRPr lang="en-US" altLang="fr-FR" sz="1200"/>
          </a:p>
        </p:txBody>
      </p:sp>
      <p:sp>
        <p:nvSpPr>
          <p:cNvPr id="33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rebirth of </a:t>
            </a:r>
            <a:r>
              <a:rPr lang="en-US" err="1"/>
              <a:t>neuromorphic</a:t>
            </a:r>
            <a:r>
              <a:rPr lang="en-US"/>
              <a:t> accelerators</a:t>
            </a:r>
            <a:endParaRPr lang="en-US" b="0">
              <a:latin typeface="Verdana" pitchFamily="34" charset="0"/>
              <a:ea typeface="ＭＳ Ｐゴシック" pitchFamily="50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0"/>
              <a:buChar char="o"/>
              <a:defRPr/>
            </a:pPr>
            <a:r>
              <a:rPr lang="en-US" dirty="0"/>
              <a:t>Data representation reduction</a:t>
            </a:r>
          </a:p>
          <a:p>
            <a:pPr lvl="1">
              <a:buFont typeface="Wingdings" charset="0"/>
              <a:buChar char="n"/>
              <a:defRPr/>
            </a:pPr>
            <a:r>
              <a:rPr lang="en-US" dirty="0"/>
              <a:t>Example on the MNIST handwritten digits database (60,000 </a:t>
            </a:r>
            <a:r>
              <a:rPr lang="en-US" dirty="0" smtClean="0"/>
              <a:t>images)</a:t>
            </a:r>
          </a:p>
          <a:p>
            <a:pPr lvl="2">
              <a:buFont typeface="Wingdings" charset="0"/>
              <a:buChar char="o"/>
              <a:defRPr/>
            </a:pPr>
            <a:r>
              <a:rPr lang="en-US" dirty="0"/>
              <a:t>Reduction down to 5 bits</a:t>
            </a:r>
          </a:p>
          <a:p>
            <a:pPr lvl="2">
              <a:buFont typeface="Wingdings" charset="0"/>
              <a:buChar char="o"/>
              <a:defRPr/>
            </a:pPr>
            <a:r>
              <a:rPr lang="en-US" dirty="0"/>
              <a:t>Using simple saturation instead of </a:t>
            </a:r>
            <a:r>
              <a:rPr lang="en-US" dirty="0" err="1" smtClean="0"/>
              <a:t>Tanh</a:t>
            </a:r>
            <a:endParaRPr lang="en-US" dirty="0" smtClean="0"/>
          </a:p>
          <a:p>
            <a:pPr marL="909637" lvl="2" indent="0">
              <a:buFont typeface="Wingdings" charset="0"/>
              <a:buNone/>
              <a:defRPr/>
            </a:pPr>
            <a:r>
              <a:rPr lang="en-US" dirty="0">
                <a:sym typeface="Wingdings" panose="05000000000000000000" pitchFamily="2" charset="2"/>
              </a:rPr>
              <a:t> Recognition rate drop &lt; 0.2%</a:t>
            </a:r>
            <a:endParaRPr lang="en-US" dirty="0"/>
          </a:p>
        </p:txBody>
      </p:sp>
      <p:sp>
        <p:nvSpPr>
          <p:cNvPr id="44034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>
                <a:ea typeface="MS PGothic" charset="-128"/>
              </a:rPr>
              <a:t>Simplifying the computations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rebirth of </a:t>
            </a:r>
            <a:r>
              <a:rPr lang="en-US" err="1"/>
              <a:t>neuromorphic</a:t>
            </a:r>
            <a:r>
              <a:rPr lang="en-US"/>
              <a:t> accelerators</a:t>
            </a:r>
            <a:endParaRPr lang="en-US" b="0"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44036" name="Slide Number Placeholder 7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fld id="{6E3BDBF4-6510-9942-AAD9-5B6F6F6BF461}" type="slidenum">
              <a:rPr lang="en-US" altLang="fr-FR" sz="1200"/>
              <a:pPr/>
              <a:t>15</a:t>
            </a:fld>
            <a:endParaRPr lang="en-US" altLang="fr-FR" sz="1200"/>
          </a:p>
        </p:txBody>
      </p:sp>
      <p:pic>
        <p:nvPicPr>
          <p:cNvPr id="44037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3203575"/>
            <a:ext cx="3776662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Image 5" descr="Capture d’écran 2015-08-31 à 14.45.4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3338513"/>
            <a:ext cx="3740150" cy="268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l"/>
            <a:r>
              <a:rPr lang="en-US" sz="2800" dirty="0" smtClean="0"/>
              <a:t>Fast and accurate NN exploration</a:t>
            </a:r>
            <a:endParaRPr lang="en-US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9887" y="1107045"/>
            <a:ext cx="8001000" cy="4686300"/>
          </a:xfrm>
        </p:spPr>
        <p:txBody>
          <a:bodyPr/>
          <a:lstStyle/>
          <a:p>
            <a:r>
              <a:rPr lang="en-US" sz="1800" dirty="0" smtClean="0">
                <a:latin typeface="+mj-lt"/>
              </a:rPr>
              <a:t>Automated architecture mapping and benchmarking tool flow</a:t>
            </a:r>
          </a:p>
          <a:p>
            <a:endParaRPr lang="en-US" sz="1800" dirty="0" smtClean="0">
              <a:latin typeface="+mj-lt"/>
            </a:endParaRPr>
          </a:p>
          <a:p>
            <a:endParaRPr lang="en-US" sz="1800" dirty="0" smtClean="0">
              <a:latin typeface="+mj-lt"/>
            </a:endParaRPr>
          </a:p>
          <a:p>
            <a:endParaRPr lang="en-US" sz="1800" dirty="0" smtClean="0">
              <a:latin typeface="+mj-lt"/>
            </a:endParaRPr>
          </a:p>
          <a:p>
            <a:endParaRPr lang="en-US" sz="1800" dirty="0" smtClean="0">
              <a:latin typeface="+mj-lt"/>
            </a:endParaRPr>
          </a:p>
          <a:p>
            <a:endParaRPr lang="en-US" sz="1800" dirty="0" smtClean="0">
              <a:latin typeface="+mj-lt"/>
            </a:endParaRPr>
          </a:p>
          <a:p>
            <a:endParaRPr lang="en-US" sz="1800" dirty="0">
              <a:latin typeface="+mj-lt"/>
            </a:endParaRPr>
          </a:p>
        </p:txBody>
      </p:sp>
      <p:sp>
        <p:nvSpPr>
          <p:cNvPr id="68" name="Rectangle à coins arrondis 67"/>
          <p:cNvSpPr/>
          <p:nvPr/>
        </p:nvSpPr>
        <p:spPr>
          <a:xfrm>
            <a:off x="2960357" y="2622109"/>
            <a:ext cx="1653707" cy="796269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lt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6" name="Grouper 5"/>
          <p:cNvGrpSpPr/>
          <p:nvPr/>
        </p:nvGrpSpPr>
        <p:grpSpPr>
          <a:xfrm>
            <a:off x="4845761" y="1462020"/>
            <a:ext cx="3289777" cy="1888804"/>
            <a:chOff x="4578862" y="1428692"/>
            <a:chExt cx="2873458" cy="1888804"/>
          </a:xfrm>
        </p:grpSpPr>
        <p:sp>
          <p:nvSpPr>
            <p:cNvPr id="53" name="ZoneTexte 52"/>
            <p:cNvSpPr txBox="1"/>
            <p:nvPr/>
          </p:nvSpPr>
          <p:spPr>
            <a:xfrm>
              <a:off x="4666383" y="1428692"/>
              <a:ext cx="27119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 smtClean="0">
                  <a:latin typeface="+mj-lt"/>
                </a:rPr>
                <a:t>3) Analysis of network performances</a:t>
              </a:r>
              <a:endParaRPr lang="en-US" sz="1200" b="1" i="1" dirty="0">
                <a:latin typeface="+mj-lt"/>
              </a:endParaRPr>
            </a:p>
          </p:txBody>
        </p:sp>
        <p:pic>
          <p:nvPicPr>
            <p:cNvPr id="54" name="Image 5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45" b="9338"/>
            <a:stretch/>
          </p:blipFill>
          <p:spPr>
            <a:xfrm>
              <a:off x="5204841" y="1839163"/>
              <a:ext cx="1023207" cy="699153"/>
            </a:xfrm>
            <a:prstGeom prst="rect">
              <a:avLst/>
            </a:prstGeom>
          </p:spPr>
        </p:pic>
        <p:pic>
          <p:nvPicPr>
            <p:cNvPr id="55" name="Image 5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44" b="11545"/>
            <a:stretch/>
          </p:blipFill>
          <p:spPr>
            <a:xfrm>
              <a:off x="5204841" y="2538316"/>
              <a:ext cx="1023343" cy="682209"/>
            </a:xfrm>
            <a:prstGeom prst="rect">
              <a:avLst/>
            </a:prstGeom>
          </p:spPr>
        </p:pic>
        <p:sp>
          <p:nvSpPr>
            <p:cNvPr id="56" name="ZoneTexte 55"/>
            <p:cNvSpPr txBox="1"/>
            <p:nvPr/>
          </p:nvSpPr>
          <p:spPr>
            <a:xfrm>
              <a:off x="5179209" y="1878549"/>
              <a:ext cx="10225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>
                  <a:latin typeface="+mj-lt"/>
                </a:rPr>
                <a:t>Learning</a:t>
              </a:r>
              <a:endParaRPr lang="en-US" sz="1050" dirty="0">
                <a:latin typeface="+mj-lt"/>
              </a:endParaRPr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5179209" y="2578483"/>
              <a:ext cx="8660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>
                  <a:latin typeface="+mj-lt"/>
                </a:rPr>
                <a:t>Test</a:t>
              </a:r>
              <a:endParaRPr lang="en-US" sz="1050" dirty="0">
                <a:latin typeface="+mj-lt"/>
              </a:endParaRP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6221401" y="1814460"/>
              <a:ext cx="123091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 smtClean="0">
                  <a:latin typeface="+mj-lt"/>
                </a:rPr>
                <a:t>Output categories and localization</a:t>
              </a:r>
              <a:endParaRPr lang="en-US" sz="1050" dirty="0">
                <a:latin typeface="+mj-lt"/>
              </a:endParaRPr>
            </a:p>
          </p:txBody>
        </p:sp>
        <p:sp>
          <p:nvSpPr>
            <p:cNvPr id="59" name="ZoneTexte 58"/>
            <p:cNvSpPr txBox="1"/>
            <p:nvPr/>
          </p:nvSpPr>
          <p:spPr>
            <a:xfrm rot="16200000">
              <a:off x="4665107" y="2163193"/>
              <a:ext cx="806667" cy="15924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900" b="1" dirty="0" smtClean="0"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Recon. rate</a:t>
              </a:r>
              <a:endParaRPr lang="en-US" sz="9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0" name="ZoneTexte 59"/>
            <p:cNvSpPr txBox="1"/>
            <p:nvPr/>
          </p:nvSpPr>
          <p:spPr>
            <a:xfrm rot="16200000">
              <a:off x="4681021" y="2850454"/>
              <a:ext cx="774839" cy="15924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900" b="1" dirty="0" smtClean="0"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Recon. rate</a:t>
              </a:r>
              <a:endParaRPr lang="en-US" sz="9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72" name="Espace réservé du contenu 5"/>
            <p:cNvPicPr preferRelativeResize="0"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271" b="33775"/>
            <a:stretch/>
          </p:blipFill>
          <p:spPr>
            <a:xfrm>
              <a:off x="6471429" y="2228798"/>
              <a:ext cx="225032" cy="1080000"/>
            </a:xfrm>
            <a:prstGeom prst="rect">
              <a:avLst/>
            </a:prstGeom>
          </p:spPr>
        </p:pic>
        <p:pic>
          <p:nvPicPr>
            <p:cNvPr id="73" name="Image 72"/>
            <p:cNvPicPr preferRelativeResize="0"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968"/>
            <a:stretch/>
          </p:blipFill>
          <p:spPr>
            <a:xfrm>
              <a:off x="6722222" y="2228798"/>
              <a:ext cx="224604" cy="1080000"/>
            </a:xfrm>
            <a:prstGeom prst="rect">
              <a:avLst/>
            </a:prstGeom>
          </p:spPr>
        </p:pic>
        <p:pic>
          <p:nvPicPr>
            <p:cNvPr id="74" name="Image 73"/>
            <p:cNvPicPr preferRelativeResize="0"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92" b="38076"/>
            <a:stretch/>
          </p:blipFill>
          <p:spPr>
            <a:xfrm>
              <a:off x="6989037" y="2228798"/>
              <a:ext cx="224604" cy="1080000"/>
            </a:xfrm>
            <a:prstGeom prst="rect">
              <a:avLst/>
            </a:prstGeom>
          </p:spPr>
        </p:pic>
        <p:sp>
          <p:nvSpPr>
            <p:cNvPr id="87" name="Flèche vers le bas 86"/>
            <p:cNvSpPr/>
            <p:nvPr/>
          </p:nvSpPr>
          <p:spPr>
            <a:xfrm rot="16200000">
              <a:off x="4634980" y="2300807"/>
              <a:ext cx="240942" cy="353177"/>
            </a:xfrm>
            <a:prstGeom prst="down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grpSp>
        <p:nvGrpSpPr>
          <p:cNvPr id="13" name="Grouper 12"/>
          <p:cNvGrpSpPr/>
          <p:nvPr/>
        </p:nvGrpSpPr>
        <p:grpSpPr>
          <a:xfrm>
            <a:off x="4772378" y="3382840"/>
            <a:ext cx="4371622" cy="3181486"/>
            <a:chOff x="4772378" y="3382840"/>
            <a:chExt cx="4371622" cy="3181486"/>
          </a:xfrm>
        </p:grpSpPr>
        <p:sp>
          <p:nvSpPr>
            <p:cNvPr id="89" name="ZoneTexte 88"/>
            <p:cNvSpPr txBox="1"/>
            <p:nvPr/>
          </p:nvSpPr>
          <p:spPr>
            <a:xfrm>
              <a:off x="4772378" y="3716001"/>
              <a:ext cx="43716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 smtClean="0">
                  <a:latin typeface="+mj-lt"/>
                </a:rPr>
                <a:t>4) CPU, GPU and FPGA-based real-time implementation</a:t>
              </a:r>
            </a:p>
            <a:p>
              <a:endParaRPr lang="en-US" sz="1200" b="1" i="1" dirty="0">
                <a:latin typeface="+mj-lt"/>
              </a:endParaRPr>
            </a:p>
          </p:txBody>
        </p:sp>
        <p:grpSp>
          <p:nvGrpSpPr>
            <p:cNvPr id="8" name="Grouper 7"/>
            <p:cNvGrpSpPr/>
            <p:nvPr/>
          </p:nvGrpSpPr>
          <p:grpSpPr>
            <a:xfrm>
              <a:off x="4982975" y="3382840"/>
              <a:ext cx="3152564" cy="3181486"/>
              <a:chOff x="4982975" y="3382840"/>
              <a:chExt cx="3152564" cy="3181486"/>
            </a:xfrm>
          </p:grpSpPr>
          <p:sp>
            <p:nvSpPr>
              <p:cNvPr id="88" name="Flèche vers le bas 87"/>
              <p:cNvSpPr/>
              <p:nvPr/>
            </p:nvSpPr>
            <p:spPr>
              <a:xfrm>
                <a:off x="6162020" y="3382840"/>
                <a:ext cx="240942" cy="353177"/>
              </a:xfrm>
              <a:prstGeom prst="downArrow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  <p:pic>
            <p:nvPicPr>
              <p:cNvPr id="90" name="Image 89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3" t="29231" r="77493" b="16348"/>
              <a:stretch/>
            </p:blipFill>
            <p:spPr>
              <a:xfrm>
                <a:off x="4982975" y="4146306"/>
                <a:ext cx="2481651" cy="2418020"/>
              </a:xfrm>
              <a:prstGeom prst="rect">
                <a:avLst/>
              </a:prstGeom>
            </p:spPr>
          </p:pic>
          <p:pic>
            <p:nvPicPr>
              <p:cNvPr id="91" name="Image 9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3258" y="5661755"/>
                <a:ext cx="1252281" cy="834854"/>
              </a:xfrm>
              <a:prstGeom prst="rect">
                <a:avLst/>
              </a:prstGeom>
            </p:spPr>
          </p:pic>
          <p:pic>
            <p:nvPicPr>
              <p:cNvPr id="92" name="Image 91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2221" y="4138437"/>
                <a:ext cx="762000" cy="697992"/>
              </a:xfrm>
              <a:prstGeom prst="rect">
                <a:avLst/>
              </a:prstGeom>
            </p:spPr>
          </p:pic>
          <p:pic>
            <p:nvPicPr>
              <p:cNvPr id="93" name="Image 92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44684" y="4958615"/>
                <a:ext cx="992532" cy="779618"/>
              </a:xfrm>
              <a:prstGeom prst="rect">
                <a:avLst/>
              </a:prstGeom>
            </p:spPr>
          </p:pic>
        </p:grpSp>
      </p:grpSp>
      <p:grpSp>
        <p:nvGrpSpPr>
          <p:cNvPr id="14" name="Grouper 13"/>
          <p:cNvGrpSpPr/>
          <p:nvPr/>
        </p:nvGrpSpPr>
        <p:grpSpPr>
          <a:xfrm>
            <a:off x="302391" y="4012785"/>
            <a:ext cx="4533094" cy="2157835"/>
            <a:chOff x="464091" y="4001181"/>
            <a:chExt cx="4533094" cy="2157835"/>
          </a:xfrm>
        </p:grpSpPr>
        <p:grpSp>
          <p:nvGrpSpPr>
            <p:cNvPr id="79" name="Groupe 78"/>
            <p:cNvGrpSpPr/>
            <p:nvPr/>
          </p:nvGrpSpPr>
          <p:grpSpPr>
            <a:xfrm>
              <a:off x="464091" y="4001181"/>
              <a:ext cx="3863138" cy="2157835"/>
              <a:chOff x="4499992" y="3481189"/>
              <a:chExt cx="4367852" cy="2756123"/>
            </a:xfrm>
          </p:grpSpPr>
          <p:pic>
            <p:nvPicPr>
              <p:cNvPr id="80" name="Image 79"/>
              <p:cNvPicPr/>
              <p:nvPr/>
            </p:nvPicPr>
            <p:blipFill rotWithShape="1"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35" t="8092" r="9103"/>
              <a:stretch/>
            </p:blipFill>
            <p:spPr bwMode="auto">
              <a:xfrm>
                <a:off x="4499992" y="3481189"/>
                <a:ext cx="4367852" cy="2756123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81" name="Zone de texte 28"/>
              <p:cNvSpPr txBox="1"/>
              <p:nvPr/>
            </p:nvSpPr>
            <p:spPr>
              <a:xfrm>
                <a:off x="5028433" y="3699386"/>
                <a:ext cx="1135263" cy="677574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1000" dirty="0" smtClean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  <a:sym typeface="Webdings" panose="05030102010509060703" pitchFamily="18" charset="2"/>
                  </a:rPr>
                  <a:t></a:t>
                </a:r>
                <a:r>
                  <a:rPr lang="en-US" sz="1000" dirty="0" smtClean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000" dirty="0" err="1" smtClean="0">
                    <a:effectLst/>
                    <a:latin typeface="+mj-lt"/>
                    <a:ea typeface="Times New Roman" panose="02020603050405020304" pitchFamily="18" charset="0"/>
                  </a:rPr>
                  <a:t>OpenMP</a:t>
                </a:r>
                <a:endParaRPr lang="en-US" sz="1000" dirty="0" smtClean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en-US" sz="1000" dirty="0" smtClean="0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  <a:sym typeface="Webdings" panose="05030102010509060703" pitchFamily="18" charset="2"/>
                  </a:rPr>
                  <a:t></a:t>
                </a:r>
                <a:r>
                  <a:rPr lang="en-US" sz="1000" dirty="0" smtClean="0">
                    <a:effectLst/>
                    <a:latin typeface="+mj-lt"/>
                    <a:ea typeface="Times New Roman" panose="02020603050405020304" pitchFamily="18" charset="0"/>
                  </a:rPr>
                  <a:t> OpenCL</a:t>
                </a:r>
              </a:p>
              <a:p>
                <a:pPr>
                  <a:spcAft>
                    <a:spcPts val="0"/>
                  </a:spcAft>
                </a:pPr>
                <a:r>
                  <a:rPr lang="en-US" sz="1000" dirty="0" smtClean="0">
                    <a:solidFill>
                      <a:srgbClr val="008000"/>
                    </a:solidFill>
                    <a:effectLst/>
                    <a:latin typeface="+mj-lt"/>
                    <a:ea typeface="Times New Roman" panose="02020603050405020304" pitchFamily="18" charset="0"/>
                    <a:sym typeface="Webdings" panose="05030102010509060703" pitchFamily="18" charset="2"/>
                  </a:rPr>
                  <a:t></a:t>
                </a:r>
                <a:r>
                  <a:rPr lang="en-US" sz="1000" dirty="0" smtClean="0">
                    <a:effectLst/>
                    <a:latin typeface="+mj-lt"/>
                    <a:ea typeface="Times New Roman" panose="02020603050405020304" pitchFamily="18" charset="0"/>
                  </a:rPr>
                  <a:t> HLS FPGA</a:t>
                </a:r>
              </a:p>
              <a:p>
                <a:pPr>
                  <a:spcAft>
                    <a:spcPts val="0"/>
                  </a:spcAft>
                </a:pPr>
                <a:r>
                  <a:rPr lang="en-US" sz="1000" dirty="0" smtClean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:endParaRPr lang="en-US" sz="1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96" name="Flèche vers le bas 95"/>
            <p:cNvSpPr/>
            <p:nvPr/>
          </p:nvSpPr>
          <p:spPr>
            <a:xfrm rot="5400000">
              <a:off x="4700126" y="4813043"/>
              <a:ext cx="240942" cy="353177"/>
            </a:xfrm>
            <a:prstGeom prst="down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grpSp>
        <p:nvGrpSpPr>
          <p:cNvPr id="11" name="Grouper 10"/>
          <p:cNvGrpSpPr/>
          <p:nvPr/>
        </p:nvGrpSpPr>
        <p:grpSpPr>
          <a:xfrm>
            <a:off x="242748" y="1481532"/>
            <a:ext cx="2697947" cy="2519649"/>
            <a:chOff x="241926" y="1535915"/>
            <a:chExt cx="2423570" cy="2339051"/>
          </a:xfrm>
        </p:grpSpPr>
        <p:grpSp>
          <p:nvGrpSpPr>
            <p:cNvPr id="10" name="Grouper 9"/>
            <p:cNvGrpSpPr/>
            <p:nvPr/>
          </p:nvGrpSpPr>
          <p:grpSpPr>
            <a:xfrm>
              <a:off x="241926" y="1535915"/>
              <a:ext cx="2423570" cy="2339051"/>
              <a:chOff x="269951" y="1469976"/>
              <a:chExt cx="2423570" cy="2339051"/>
            </a:xfrm>
          </p:grpSpPr>
          <p:grpSp>
            <p:nvGrpSpPr>
              <p:cNvPr id="4" name="Grouper 3"/>
              <p:cNvGrpSpPr/>
              <p:nvPr/>
            </p:nvGrpSpPr>
            <p:grpSpPr>
              <a:xfrm>
                <a:off x="269951" y="1469976"/>
                <a:ext cx="2402155" cy="2339051"/>
                <a:chOff x="269951" y="1469976"/>
                <a:chExt cx="2402155" cy="2339051"/>
              </a:xfrm>
            </p:grpSpPr>
            <p:sp>
              <p:nvSpPr>
                <p:cNvPr id="50" name="ZoneTexte 49"/>
                <p:cNvSpPr txBox="1"/>
                <p:nvPr/>
              </p:nvSpPr>
              <p:spPr>
                <a:xfrm>
                  <a:off x="269951" y="1766215"/>
                  <a:ext cx="2206952" cy="204281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txBody>
                <a:bodyPr wrap="square" numCol="2" rtlCol="0">
                  <a:noAutofit/>
                </a:bodyPr>
                <a:lstStyle/>
                <a:p>
                  <a:r>
                    <a:rPr lang="en-US" sz="600" dirty="0" smtClean="0">
                      <a:solidFill>
                        <a:srgbClr val="00B050"/>
                      </a:solidFill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; Environment</a:t>
                  </a:r>
                </a:p>
                <a:p>
                  <a:r>
                    <a:rPr lang="en-US" sz="600" dirty="0" smtClean="0">
                      <a:solidFill>
                        <a:srgbClr val="7030A0"/>
                      </a:solidFill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[</a:t>
                  </a:r>
                  <a:r>
                    <a:rPr lang="en-US" sz="600" dirty="0" err="1" smtClean="0">
                      <a:solidFill>
                        <a:srgbClr val="7030A0"/>
                      </a:solidFill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env</a:t>
                  </a:r>
                  <a:r>
                    <a:rPr lang="en-US" sz="600" dirty="0" smtClean="0">
                      <a:solidFill>
                        <a:srgbClr val="7030A0"/>
                      </a:solidFill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]</a:t>
                  </a:r>
                </a:p>
                <a:p>
                  <a:r>
                    <a:rPr lang="en-US" sz="600" dirty="0" err="1" smtClean="0"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SizeX</a:t>
                  </a:r>
                  <a:r>
                    <a:rPr lang="en-US" sz="600" dirty="0" smtClean="0"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=8</a:t>
                  </a:r>
                </a:p>
                <a:p>
                  <a:r>
                    <a:rPr lang="en-US" sz="600" dirty="0" err="1" smtClean="0"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SizeY</a:t>
                  </a:r>
                  <a:r>
                    <a:rPr lang="en-US" sz="600" dirty="0" smtClean="0"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=8</a:t>
                  </a:r>
                </a:p>
                <a:p>
                  <a:r>
                    <a:rPr lang="en-US" sz="600" dirty="0" err="1" smtClean="0"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ConfigSection</a:t>
                  </a:r>
                  <a:r>
                    <a:rPr lang="en-US" sz="600" dirty="0" smtClean="0"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=</a:t>
                  </a:r>
                  <a:r>
                    <a:rPr lang="en-US" sz="600" dirty="0" err="1" smtClean="0"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env.config</a:t>
                  </a:r>
                  <a:endParaRPr lang="en-US" sz="600" dirty="0" smtClean="0"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  <a:p>
                  <a:endParaRPr lang="en-US" sz="600" dirty="0" smtClean="0"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  <a:p>
                  <a:r>
                    <a:rPr lang="en-US" sz="600" dirty="0" smtClean="0">
                      <a:solidFill>
                        <a:srgbClr val="7030A0"/>
                      </a:solidFill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[</a:t>
                  </a:r>
                  <a:r>
                    <a:rPr lang="en-US" sz="600" dirty="0" err="1" smtClean="0">
                      <a:solidFill>
                        <a:srgbClr val="7030A0"/>
                      </a:solidFill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env.config</a:t>
                  </a:r>
                  <a:r>
                    <a:rPr lang="en-US" sz="600" dirty="0" smtClean="0">
                      <a:solidFill>
                        <a:srgbClr val="7030A0"/>
                      </a:solidFill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]</a:t>
                  </a:r>
                </a:p>
                <a:p>
                  <a:r>
                    <a:rPr lang="en-US" sz="600" dirty="0" err="1" smtClean="0"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ImageScale</a:t>
                  </a:r>
                  <a:r>
                    <a:rPr lang="en-US" sz="600" dirty="0" smtClean="0"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=0</a:t>
                  </a:r>
                </a:p>
                <a:p>
                  <a:endParaRPr lang="en-US" sz="600" dirty="0" smtClean="0"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  <a:p>
                  <a:r>
                    <a:rPr lang="en-US" sz="600" dirty="0" smtClean="0">
                      <a:solidFill>
                        <a:srgbClr val="00B050"/>
                      </a:solidFill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; First layer (</a:t>
                  </a:r>
                  <a:r>
                    <a:rPr lang="en-US" sz="600" dirty="0" err="1" smtClean="0">
                      <a:solidFill>
                        <a:srgbClr val="00B050"/>
                      </a:solidFill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convolutionnal</a:t>
                  </a:r>
                  <a:r>
                    <a:rPr lang="en-US" sz="600" dirty="0" smtClean="0">
                      <a:solidFill>
                        <a:srgbClr val="00B050"/>
                      </a:solidFill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)</a:t>
                  </a:r>
                </a:p>
                <a:p>
                  <a:r>
                    <a:rPr lang="en-US" sz="600" dirty="0" smtClean="0">
                      <a:solidFill>
                        <a:srgbClr val="7030A0"/>
                      </a:solidFill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[conv1]</a:t>
                  </a:r>
                </a:p>
                <a:p>
                  <a:r>
                    <a:rPr lang="en-US" sz="600" dirty="0" smtClean="0"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Input=</a:t>
                  </a:r>
                  <a:r>
                    <a:rPr lang="en-US" sz="600" dirty="0" err="1" smtClean="0"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env</a:t>
                  </a:r>
                  <a:endParaRPr lang="en-US" sz="600" dirty="0" smtClean="0"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  <a:p>
                  <a:r>
                    <a:rPr lang="en-US" sz="600" dirty="0" smtClean="0"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Type=Conv</a:t>
                  </a:r>
                </a:p>
                <a:p>
                  <a:r>
                    <a:rPr lang="en-US" sz="600" dirty="0" err="1" smtClean="0"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KernelWidth</a:t>
                  </a:r>
                  <a:r>
                    <a:rPr lang="en-US" sz="600" dirty="0" smtClean="0"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=3</a:t>
                  </a:r>
                </a:p>
                <a:p>
                  <a:r>
                    <a:rPr lang="en-US" sz="600" dirty="0" err="1" smtClean="0"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KernelHeight</a:t>
                  </a:r>
                  <a:r>
                    <a:rPr lang="en-US" sz="600" dirty="0" smtClean="0"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=3</a:t>
                  </a:r>
                </a:p>
                <a:p>
                  <a:r>
                    <a:rPr lang="en-US" sz="600" dirty="0" err="1" smtClean="0"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NbChannels</a:t>
                  </a:r>
                  <a:r>
                    <a:rPr lang="en-US" sz="600" dirty="0" smtClean="0"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=32</a:t>
                  </a:r>
                </a:p>
                <a:p>
                  <a:r>
                    <a:rPr lang="en-US" sz="600" dirty="0" smtClean="0"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Stride=1</a:t>
                  </a:r>
                </a:p>
                <a:p>
                  <a:endParaRPr lang="en-US" sz="600" dirty="0" smtClean="0"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  <a:p>
                  <a:r>
                    <a:rPr lang="en-US" sz="600" dirty="0" smtClean="0">
                      <a:solidFill>
                        <a:srgbClr val="00B050"/>
                      </a:solidFill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; Second layer (pooling)</a:t>
                  </a:r>
                </a:p>
                <a:p>
                  <a:r>
                    <a:rPr lang="en-US" sz="600" dirty="0" smtClean="0">
                      <a:solidFill>
                        <a:srgbClr val="7030A0"/>
                      </a:solidFill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[pool1]</a:t>
                  </a:r>
                </a:p>
                <a:p>
                  <a:r>
                    <a:rPr lang="en-US" sz="600" dirty="0" smtClean="0"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Input=conv1</a:t>
                  </a:r>
                </a:p>
                <a:p>
                  <a:r>
                    <a:rPr lang="en-US" sz="600" dirty="0" smtClean="0"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Type=Pool</a:t>
                  </a:r>
                </a:p>
                <a:p>
                  <a:r>
                    <a:rPr lang="en-US" sz="600" dirty="0" err="1" smtClean="0"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PoolWidth</a:t>
                  </a:r>
                  <a:r>
                    <a:rPr lang="en-US" sz="600" dirty="0" smtClean="0"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=2</a:t>
                  </a:r>
                </a:p>
                <a:p>
                  <a:r>
                    <a:rPr lang="en-US" sz="600" dirty="0" err="1" smtClean="0"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PoolHeight</a:t>
                  </a:r>
                  <a:r>
                    <a:rPr lang="en-US" sz="600" dirty="0" smtClean="0"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=2</a:t>
                  </a:r>
                </a:p>
                <a:p>
                  <a:r>
                    <a:rPr lang="en-US" sz="600" dirty="0" err="1" smtClean="0"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NbChannels</a:t>
                  </a:r>
                  <a:r>
                    <a:rPr lang="en-US" sz="600" dirty="0" smtClean="0"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=32</a:t>
                  </a:r>
                </a:p>
                <a:p>
                  <a:r>
                    <a:rPr lang="en-US" sz="600" dirty="0" smtClean="0"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Stride=2</a:t>
                  </a:r>
                </a:p>
                <a:p>
                  <a:endParaRPr lang="en-US" sz="600" dirty="0" smtClean="0"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  <a:p>
                  <a:r>
                    <a:rPr lang="en-US" sz="600" dirty="0" smtClean="0">
                      <a:solidFill>
                        <a:srgbClr val="00B050"/>
                      </a:solidFill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; Third layer (fully connected)</a:t>
                  </a:r>
                </a:p>
                <a:p>
                  <a:r>
                    <a:rPr lang="en-US" sz="600" dirty="0" smtClean="0">
                      <a:solidFill>
                        <a:srgbClr val="7030A0"/>
                      </a:solidFill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[fc1]</a:t>
                  </a:r>
                </a:p>
                <a:p>
                  <a:r>
                    <a:rPr lang="en-US" sz="600" dirty="0" smtClean="0"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Input=conv2</a:t>
                  </a:r>
                </a:p>
                <a:p>
                  <a:r>
                    <a:rPr lang="en-US" sz="600" dirty="0" smtClean="0"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Type=Fc</a:t>
                  </a:r>
                </a:p>
                <a:p>
                  <a:r>
                    <a:rPr lang="en-US" sz="600" dirty="0" err="1" smtClean="0"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NbOutputs</a:t>
                  </a:r>
                  <a:r>
                    <a:rPr lang="en-US" sz="600" dirty="0" smtClean="0"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=100</a:t>
                  </a:r>
                </a:p>
                <a:p>
                  <a:endParaRPr lang="en-US" sz="600" dirty="0" smtClean="0"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  <a:p>
                  <a:r>
                    <a:rPr lang="en-US" sz="600" dirty="0" smtClean="0">
                      <a:solidFill>
                        <a:srgbClr val="00B050"/>
                      </a:solidFill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; Output layer (fully connected)</a:t>
                  </a:r>
                </a:p>
                <a:p>
                  <a:r>
                    <a:rPr lang="en-US" sz="600" dirty="0" smtClean="0">
                      <a:solidFill>
                        <a:srgbClr val="7030A0"/>
                      </a:solidFill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[fc2]</a:t>
                  </a:r>
                </a:p>
                <a:p>
                  <a:r>
                    <a:rPr lang="en-US" sz="600" dirty="0" smtClean="0"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Input=fc1</a:t>
                  </a:r>
                </a:p>
                <a:p>
                  <a:r>
                    <a:rPr lang="en-US" sz="600" dirty="0" smtClean="0"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Type=Fc</a:t>
                  </a:r>
                </a:p>
                <a:p>
                  <a:r>
                    <a:rPr lang="en-US" sz="600" dirty="0" err="1" smtClean="0"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NbOutputs</a:t>
                  </a:r>
                  <a:r>
                    <a:rPr lang="en-US" sz="600" dirty="0" smtClean="0"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rPr>
                    <a:t>=10</a:t>
                  </a:r>
                </a:p>
              </p:txBody>
            </p:sp>
            <p:sp>
              <p:nvSpPr>
                <p:cNvPr id="51" name="ZoneTexte 50"/>
                <p:cNvSpPr txBox="1"/>
                <p:nvPr/>
              </p:nvSpPr>
              <p:spPr>
                <a:xfrm>
                  <a:off x="323528" y="1469976"/>
                  <a:ext cx="234857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i="1" dirty="0" smtClean="0">
                      <a:latin typeface="+mj-lt"/>
                    </a:rPr>
                    <a:t>1) Deep network builder</a:t>
                  </a:r>
                  <a:endParaRPr lang="en-US" sz="1200" b="1" i="1" dirty="0">
                    <a:latin typeface="+mj-lt"/>
                  </a:endParaRPr>
                </a:p>
              </p:txBody>
            </p:sp>
          </p:grpSp>
          <p:pic>
            <p:nvPicPr>
              <p:cNvPr id="64" name="Espace réservé du contenu 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5211" y="2698411"/>
                <a:ext cx="1408310" cy="105623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63" name="Flèche droite 62"/>
            <p:cNvSpPr/>
            <p:nvPr/>
          </p:nvSpPr>
          <p:spPr>
            <a:xfrm rot="3224557">
              <a:off x="1011859" y="2513738"/>
              <a:ext cx="247322" cy="216742"/>
            </a:xfrm>
            <a:prstGeom prst="rightArrow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600" dirty="0">
                <a:latin typeface="+mj-lt"/>
              </a:endParaRPr>
            </a:p>
          </p:txBody>
        </p:sp>
      </p:grpSp>
      <p:grpSp>
        <p:nvGrpSpPr>
          <p:cNvPr id="12" name="Grouper 11"/>
          <p:cNvGrpSpPr/>
          <p:nvPr/>
        </p:nvGrpSpPr>
        <p:grpSpPr>
          <a:xfrm>
            <a:off x="2732578" y="1462020"/>
            <a:ext cx="2198638" cy="2056966"/>
            <a:chOff x="2562638" y="1462021"/>
            <a:chExt cx="2198638" cy="2056966"/>
          </a:xfrm>
        </p:grpSpPr>
        <p:grpSp>
          <p:nvGrpSpPr>
            <p:cNvPr id="9" name="Grouper 8"/>
            <p:cNvGrpSpPr/>
            <p:nvPr/>
          </p:nvGrpSpPr>
          <p:grpSpPr>
            <a:xfrm>
              <a:off x="2562638" y="1462021"/>
              <a:ext cx="2198638" cy="2056966"/>
              <a:chOff x="2562638" y="1462021"/>
              <a:chExt cx="2198638" cy="2056966"/>
            </a:xfrm>
          </p:grpSpPr>
          <p:grpSp>
            <p:nvGrpSpPr>
              <p:cNvPr id="5" name="Grouper 4"/>
              <p:cNvGrpSpPr/>
              <p:nvPr/>
            </p:nvGrpSpPr>
            <p:grpSpPr>
              <a:xfrm>
                <a:off x="2562638" y="1462021"/>
                <a:ext cx="2198638" cy="2056966"/>
                <a:chOff x="2562638" y="1462021"/>
                <a:chExt cx="2198638" cy="2056966"/>
              </a:xfrm>
            </p:grpSpPr>
            <p:sp>
              <p:nvSpPr>
                <p:cNvPr id="52" name="ZoneTexte 51"/>
                <p:cNvSpPr txBox="1"/>
                <p:nvPr/>
              </p:nvSpPr>
              <p:spPr>
                <a:xfrm>
                  <a:off x="2748136" y="1462021"/>
                  <a:ext cx="192600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i="1" dirty="0" smtClean="0">
                      <a:latin typeface="+mj-lt"/>
                    </a:rPr>
                    <a:t>2) Learning a database</a:t>
                  </a:r>
                  <a:endParaRPr lang="en-US" sz="1200" i="1" dirty="0">
                    <a:latin typeface="+mj-lt"/>
                  </a:endParaRPr>
                </a:p>
              </p:txBody>
            </p:sp>
            <p:pic>
              <p:nvPicPr>
                <p:cNvPr id="65" name="Espace réservé du contenu 7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19418" y="1904674"/>
                  <a:ext cx="445714" cy="1080000"/>
                </a:xfrm>
                <a:prstGeom prst="rect">
                  <a:avLst/>
                </a:prstGeom>
              </p:spPr>
            </p:pic>
            <p:pic>
              <p:nvPicPr>
                <p:cNvPr id="66" name="Image 65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24097" y="1904674"/>
                  <a:ext cx="445714" cy="1080000"/>
                </a:xfrm>
                <a:prstGeom prst="rect">
                  <a:avLst/>
                </a:prstGeom>
              </p:spPr>
            </p:pic>
            <p:pic>
              <p:nvPicPr>
                <p:cNvPr id="67" name="Image 66"/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27530" y="1904674"/>
                  <a:ext cx="445714" cy="1080000"/>
                </a:xfrm>
                <a:prstGeom prst="rect">
                  <a:avLst/>
                </a:prstGeom>
              </p:spPr>
            </p:pic>
            <p:sp>
              <p:nvSpPr>
                <p:cNvPr id="70" name="ZoneTexte 69"/>
                <p:cNvSpPr txBox="1"/>
                <p:nvPr/>
              </p:nvSpPr>
              <p:spPr>
                <a:xfrm>
                  <a:off x="2777298" y="3265071"/>
                  <a:ext cx="1983978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b="1" dirty="0" err="1" smtClean="0">
                      <a:latin typeface="+mj-lt"/>
                    </a:rPr>
                    <a:t>Xnet</a:t>
                  </a:r>
                  <a:r>
                    <a:rPr lang="en-US" sz="1050" b="1" dirty="0" smtClean="0">
                      <a:latin typeface="+mj-lt"/>
                    </a:rPr>
                    <a:t> software framework</a:t>
                  </a:r>
                  <a:endParaRPr lang="en-US" sz="1050" dirty="0">
                    <a:latin typeface="+mj-lt"/>
                  </a:endParaRPr>
                </a:p>
              </p:txBody>
            </p:sp>
            <p:sp>
              <p:nvSpPr>
                <p:cNvPr id="86" name="Flèche vers le bas 85"/>
                <p:cNvSpPr/>
                <p:nvPr/>
              </p:nvSpPr>
              <p:spPr>
                <a:xfrm rot="16200000">
                  <a:off x="2618756" y="2282658"/>
                  <a:ext cx="240942" cy="353177"/>
                </a:xfrm>
                <a:prstGeom prst="downArrow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+mj-lt"/>
                  </a:endParaRPr>
                </a:p>
              </p:txBody>
            </p:sp>
          </p:grpSp>
          <p:pic>
            <p:nvPicPr>
              <p:cNvPr id="69" name="Picture 2" descr="http://icdn.pro/images/en/a/p/application-executable-script-x-icone-8502-128.png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37140" y="2825856"/>
                <a:ext cx="474882" cy="496411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1" name="Flèche droite 70"/>
            <p:cNvSpPr/>
            <p:nvPr/>
          </p:nvSpPr>
          <p:spPr>
            <a:xfrm rot="3740720">
              <a:off x="3404107" y="2615620"/>
              <a:ext cx="247322" cy="216742"/>
            </a:xfrm>
            <a:prstGeom prst="rightArrow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6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096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130" y="1620113"/>
            <a:ext cx="3225063" cy="2006610"/>
          </a:xfrm>
          <a:prstGeom prst="rect">
            <a:avLst/>
          </a:prstGeom>
        </p:spPr>
      </p:pic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922" y="1097756"/>
            <a:ext cx="7996250" cy="4686300"/>
          </a:xfrm>
        </p:spPr>
        <p:txBody>
          <a:bodyPr/>
          <a:lstStyle/>
          <a:p>
            <a:r>
              <a:rPr lang="en-US" sz="2000" dirty="0"/>
              <a:t>Energy efficient HW accelerator</a:t>
            </a:r>
          </a:p>
          <a:p>
            <a:pPr lvl="1"/>
            <a:r>
              <a:rPr lang="en-US" sz="1600" dirty="0"/>
              <a:t>Design for DNN processing chains</a:t>
            </a:r>
          </a:p>
          <a:p>
            <a:pPr lvl="1"/>
            <a:r>
              <a:rPr lang="en-US" sz="1600" dirty="0"/>
              <a:t>Supporting also traditional image processing </a:t>
            </a:r>
            <a:r>
              <a:rPr lang="en-US" sz="1600" dirty="0" err="1" smtClean="0"/>
              <a:t>algo</a:t>
            </a:r>
            <a:r>
              <a:rPr lang="en-US" sz="1600" dirty="0"/>
              <a:t>.</a:t>
            </a:r>
          </a:p>
          <a:p>
            <a:r>
              <a:rPr lang="en-US" sz="2000" dirty="0"/>
              <a:t>Clustered SIMD architecture</a:t>
            </a:r>
          </a:p>
          <a:p>
            <a:pPr lvl="1"/>
            <a:r>
              <a:rPr lang="en-US" sz="1600" dirty="0"/>
              <a:t>Optimized operators for MAC &amp; </a:t>
            </a:r>
            <a:br>
              <a:rPr lang="en-US" sz="1600" dirty="0"/>
            </a:br>
            <a:r>
              <a:rPr lang="en-US" sz="1600" dirty="0"/>
              <a:t>NL-approximation</a:t>
            </a:r>
          </a:p>
          <a:p>
            <a:r>
              <a:rPr lang="en-US" sz="2000" dirty="0" smtClean="0"/>
              <a:t>First </a:t>
            </a:r>
            <a:r>
              <a:rPr lang="en-US" sz="2000" dirty="0"/>
              <a:t>experiments based on an FPGA </a:t>
            </a:r>
            <a:endParaRPr lang="en-US" sz="2000" dirty="0" smtClean="0"/>
          </a:p>
          <a:p>
            <a:r>
              <a:rPr lang="en-US" sz="2000" dirty="0" smtClean="0"/>
              <a:t>Including </a:t>
            </a:r>
            <a:r>
              <a:rPr lang="en-US" sz="2000" dirty="0"/>
              <a:t>3 clusters (96 PEs) &amp; the </a:t>
            </a:r>
          </a:p>
          <a:p>
            <a:pPr marL="0" indent="0">
              <a:buNone/>
            </a:pPr>
            <a:r>
              <a:rPr lang="en-US" sz="2000" dirty="0" smtClean="0"/>
              <a:t>      full </a:t>
            </a:r>
            <a:r>
              <a:rPr lang="en-US" sz="2000" dirty="0"/>
              <a:t>system</a:t>
            </a:r>
          </a:p>
          <a:p>
            <a:pPr lvl="1"/>
            <a:r>
              <a:rPr lang="en-US" sz="1600" dirty="0"/>
              <a:t>Validation realized on a real CNN application</a:t>
            </a:r>
          </a:p>
          <a:p>
            <a:pPr lvl="2"/>
            <a:r>
              <a:rPr lang="en-US" sz="1400" dirty="0"/>
              <a:t>Mapped on </a:t>
            </a:r>
            <a:r>
              <a:rPr lang="en-US" sz="1400" dirty="0" err="1"/>
              <a:t>NeuroDSP</a:t>
            </a:r>
            <a:r>
              <a:rPr lang="en-US" sz="1400" dirty="0"/>
              <a:t> &amp; Designed with </a:t>
            </a:r>
            <a:r>
              <a:rPr lang="en-US" sz="1400" dirty="0" err="1"/>
              <a:t>XNet</a:t>
            </a:r>
            <a:r>
              <a:rPr lang="en-US" sz="1400" dirty="0"/>
              <a:t> </a:t>
            </a:r>
          </a:p>
          <a:p>
            <a:pPr lvl="2"/>
            <a:r>
              <a:rPr lang="en-US" sz="1400" dirty="0"/>
              <a:t>Caltech-101 database, 96% accuracy</a:t>
            </a:r>
          </a:p>
          <a:p>
            <a:pPr lvl="1"/>
            <a:r>
              <a:rPr lang="en-US" sz="1600" dirty="0"/>
              <a:t>FPGA version is already competitive with existing</a:t>
            </a:r>
            <a:br>
              <a:rPr lang="en-US" sz="1600" dirty="0"/>
            </a:br>
            <a:r>
              <a:rPr lang="en-US" sz="1600" dirty="0"/>
              <a:t>CPU &amp; GPU </a:t>
            </a:r>
            <a:r>
              <a:rPr lang="en-US" sz="1600" dirty="0" smtClean="0"/>
              <a:t>solutions</a:t>
            </a:r>
          </a:p>
          <a:p>
            <a:pPr marL="0" indent="0">
              <a:buNone/>
            </a:pPr>
            <a:endParaRPr lang="fr-FR" sz="2000" dirty="0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395288" y="980729"/>
            <a:ext cx="8351837" cy="543731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Tx/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67A1"/>
              </a:buClr>
              <a:buSzPct val="35000"/>
              <a:buFontTx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sz="1800" kern="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Optimized DSP for NN: </a:t>
            </a:r>
            <a:r>
              <a:rPr lang="en-US" sz="3600" dirty="0" err="1" smtClean="0"/>
              <a:t>NeuroDSP</a:t>
            </a:r>
            <a:endParaRPr lang="fr-FR" sz="3600" dirty="0"/>
          </a:p>
        </p:txBody>
      </p:sp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081740"/>
              </p:ext>
            </p:extLst>
          </p:nvPr>
        </p:nvGraphicFramePr>
        <p:xfrm>
          <a:off x="6102170" y="3633224"/>
          <a:ext cx="2865023" cy="183311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56707"/>
                <a:gridCol w="1408316"/>
              </a:tblGrid>
              <a:tr h="687417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Platform / Prog.</a:t>
                      </a:r>
                      <a:r>
                        <a:rPr lang="fr-FR" sz="1200" baseline="0" dirty="0" smtClean="0"/>
                        <a:t> Model</a:t>
                      </a:r>
                      <a:endParaRPr lang="fr-FR" sz="1200" dirty="0"/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err="1" smtClean="0"/>
                        <a:t>Energy</a:t>
                      </a:r>
                      <a:r>
                        <a:rPr lang="fr-FR" sz="1200" dirty="0" smtClean="0"/>
                        <a:t> </a:t>
                      </a:r>
                      <a:r>
                        <a:rPr lang="fr-FR" sz="1200" dirty="0" err="1" smtClean="0"/>
                        <a:t>efficiency</a:t>
                      </a:r>
                      <a:endParaRPr lang="fr-FR" sz="1200" baseline="0" dirty="0" smtClean="0"/>
                    </a:p>
                    <a:p>
                      <a:pPr algn="ctr"/>
                      <a:r>
                        <a:rPr lang="fr-FR" sz="1200" baseline="0" dirty="0" smtClean="0"/>
                        <a:t>MOPS/W</a:t>
                      </a:r>
                      <a:endParaRPr lang="fr-FR" sz="1200" dirty="0"/>
                    </a:p>
                  </a:txBody>
                  <a:tcPr marL="45720" marR="45720" marT="0" marB="0" anchor="ctr"/>
                </a:tc>
              </a:tr>
              <a:tr h="458278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err="1" smtClean="0"/>
                        <a:t>NeuroDSP</a:t>
                      </a:r>
                      <a:r>
                        <a:rPr lang="fr-FR" sz="1200" dirty="0" smtClean="0"/>
                        <a:t> (FPGA)</a:t>
                      </a:r>
                      <a:endParaRPr lang="fr-FR" sz="1200" b="1" dirty="0"/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765</a:t>
                      </a:r>
                      <a:endParaRPr lang="fr-FR" sz="1200" b="1" dirty="0"/>
                    </a:p>
                  </a:txBody>
                  <a:tcPr marL="45720" marR="45720" marT="0" marB="0" anchor="ctr"/>
                </a:tc>
              </a:tr>
              <a:tr h="229139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Intel</a:t>
                      </a:r>
                      <a:r>
                        <a:rPr lang="fr-FR" sz="1200" baseline="0" dirty="0" smtClean="0"/>
                        <a:t> CoreI7</a:t>
                      </a:r>
                      <a:endParaRPr lang="fr-FR" sz="1200" dirty="0"/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27</a:t>
                      </a:r>
                      <a:endParaRPr lang="fr-FR" sz="1200" dirty="0"/>
                    </a:p>
                  </a:txBody>
                  <a:tcPr marL="45720" marR="45720" marT="0" marB="0" anchor="ctr"/>
                </a:tc>
              </a:tr>
              <a:tr h="229139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GPU</a:t>
                      </a:r>
                      <a:endParaRPr lang="fr-FR" sz="1200" dirty="0"/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65</a:t>
                      </a:r>
                      <a:endParaRPr lang="fr-FR" sz="1200" dirty="0"/>
                    </a:p>
                  </a:txBody>
                  <a:tcPr marL="45720" marR="45720" marT="0" marB="0" anchor="ctr"/>
                </a:tc>
              </a:tr>
              <a:tr h="229139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Quad</a:t>
                      </a:r>
                      <a:r>
                        <a:rPr lang="fr-FR" sz="1200" baseline="0" dirty="0" smtClean="0"/>
                        <a:t> ARM A7</a:t>
                      </a:r>
                      <a:endParaRPr lang="fr-FR" sz="1200" dirty="0"/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200</a:t>
                      </a:r>
                      <a:endParaRPr lang="fr-FR" sz="1200" dirty="0"/>
                    </a:p>
                  </a:txBody>
                  <a:tcPr marL="45720" marR="45720" marT="0" marB="0" anchor="ctr"/>
                </a:tc>
              </a:tr>
            </a:tbl>
          </a:graphicData>
        </a:graphic>
      </p:graphicFrame>
      <p:grpSp>
        <p:nvGrpSpPr>
          <p:cNvPr id="17" name="Groupe 16"/>
          <p:cNvGrpSpPr/>
          <p:nvPr/>
        </p:nvGrpSpPr>
        <p:grpSpPr>
          <a:xfrm rot="16200000">
            <a:off x="4529453" y="1824579"/>
            <a:ext cx="376368" cy="8136902"/>
            <a:chOff x="1855674" y="1973"/>
            <a:chExt cx="1752268" cy="2014101"/>
          </a:xfrm>
        </p:grpSpPr>
        <p:sp>
          <p:nvSpPr>
            <p:cNvPr id="18" name="Hexagone 17"/>
            <p:cNvSpPr/>
            <p:nvPr/>
          </p:nvSpPr>
          <p:spPr>
            <a:xfrm rot="5400000">
              <a:off x="1724757" y="132890"/>
              <a:ext cx="2014101" cy="175226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Hexagone 4"/>
            <p:cNvSpPr/>
            <p:nvPr/>
          </p:nvSpPr>
          <p:spPr>
            <a:xfrm>
              <a:off x="2128742" y="41397"/>
              <a:ext cx="1206146" cy="19257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vert" wrap="square" lIns="0" tIns="0" rIns="0" bIns="0" numCol="1" spcCol="1270" anchor="ctr" anchorCtr="0">
              <a:noAutofit/>
            </a:bodyPr>
            <a:lstStyle/>
            <a:p>
              <a:pPr lvl="0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600" b="1" kern="1200" noProof="0" dirty="0" smtClean="0">
                  <a:sym typeface="Wingdings" panose="05000000000000000000" pitchFamily="2" charset="2"/>
                </a:rPr>
                <a:t> </a:t>
              </a:r>
              <a:r>
                <a:rPr lang="en-US" sz="1600" b="1" dirty="0" smtClean="0">
                  <a:sym typeface="Wingdings" panose="05000000000000000000" pitchFamily="2" charset="2"/>
                </a:rPr>
                <a:t>x3.8 </a:t>
              </a:r>
              <a:r>
                <a:rPr lang="en-US" sz="1600" b="1" dirty="0">
                  <a:sym typeface="Wingdings" panose="05000000000000000000" pitchFamily="2" charset="2"/>
                </a:rPr>
                <a:t>MOPS/W energy efficiency</a:t>
              </a:r>
              <a:r>
                <a:rPr lang="en-US" sz="1600" b="1" kern="1200" noProof="0" dirty="0" smtClean="0">
                  <a:sym typeface="Wingdings" panose="05000000000000000000" pitchFamily="2" charset="2"/>
                </a:rPr>
                <a:t> vs Quad ARM A7</a:t>
              </a:r>
              <a:endParaRPr lang="en-US" sz="1600" b="1" kern="1200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2341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fr-FR" dirty="0">
                <a:ea typeface="MS PGothic" charset="-128"/>
              </a:rPr>
              <a:t>They are inherently tolerant to computation errors</a:t>
            </a:r>
          </a:p>
          <a:p>
            <a:pPr lvl="1"/>
            <a:r>
              <a:rPr lang="en-US" altLang="fr-FR" dirty="0">
                <a:ea typeface="MS PGothic" charset="-128"/>
              </a:rPr>
              <a:t>Good candidate for “approximate computations”</a:t>
            </a:r>
          </a:p>
          <a:p>
            <a:pPr lvl="1"/>
            <a:r>
              <a:rPr lang="en-US" altLang="fr-FR" dirty="0">
                <a:ea typeface="MS PGothic" charset="-128"/>
              </a:rPr>
              <a:t>That fits with natural signal processing, with no “exact algorithm”</a:t>
            </a:r>
          </a:p>
          <a:p>
            <a:r>
              <a:rPr lang="en-US" altLang="fr-FR" dirty="0">
                <a:ea typeface="MS PGothic" charset="-128"/>
              </a:rPr>
              <a:t>Therefore, they don’t necessarily need binary coding</a:t>
            </a:r>
          </a:p>
          <a:p>
            <a:r>
              <a:rPr lang="en-US" altLang="fr-FR" dirty="0">
                <a:ea typeface="MS PGothic" charset="-128"/>
              </a:rPr>
              <a:t>Temporal coding, like “spike coding”, can be energy efficient</a:t>
            </a:r>
          </a:p>
          <a:p>
            <a:pPr lvl="1"/>
            <a:r>
              <a:rPr lang="en-US" altLang="fr-FR" dirty="0">
                <a:ea typeface="MS PGothic" charset="-128"/>
              </a:rPr>
              <a:t>It is also more similar to coding in the nervous system</a:t>
            </a:r>
          </a:p>
          <a:p>
            <a:pPr lvl="1"/>
            <a:r>
              <a:rPr lang="en-US" altLang="fr-FR" dirty="0">
                <a:ea typeface="MS PGothic" charset="-128"/>
              </a:rPr>
              <a:t>Mixed analog/digital implementations can de efficient:</a:t>
            </a:r>
          </a:p>
          <a:p>
            <a:pPr lvl="1"/>
            <a:r>
              <a:rPr lang="en-US" altLang="fr-FR" dirty="0">
                <a:ea typeface="MS PGothic" charset="-128"/>
              </a:rPr>
              <a:t>For a set of five signal applications: </a:t>
            </a:r>
          </a:p>
          <a:p>
            <a:pPr lvl="2"/>
            <a:r>
              <a:rPr lang="en-US" altLang="fr-FR" dirty="0">
                <a:ea typeface="MS PGothic" charset="-128"/>
              </a:rPr>
              <a:t>Hardware accelerator: area cost of 1.63mm2</a:t>
            </a:r>
          </a:p>
          <a:p>
            <a:pPr lvl="2"/>
            <a:r>
              <a:rPr lang="en-US" altLang="fr-FR" dirty="0">
                <a:ea typeface="MS PGothic" charset="-128"/>
              </a:rPr>
              <a:t>only 2.3% of the energy of an Atom-like core</a:t>
            </a:r>
          </a:p>
          <a:p>
            <a:endParaRPr lang="en-US" altLang="fr-FR" dirty="0">
              <a:ea typeface="MS PGothic" charset="-128"/>
            </a:endParaRPr>
          </a:p>
        </p:txBody>
      </p:sp>
      <p:sp>
        <p:nvSpPr>
          <p:cNvPr id="47106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sz="2800">
                <a:ea typeface="MS PGothic" charset="-128"/>
              </a:rPr>
              <a:t>But Neural Networks have other properties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rebirth of </a:t>
            </a:r>
            <a:r>
              <a:rPr lang="en-US" err="1"/>
              <a:t>neuromorphic</a:t>
            </a:r>
            <a:r>
              <a:rPr lang="en-US"/>
              <a:t> accelerators</a:t>
            </a:r>
            <a:endParaRPr lang="en-US" b="0"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47108" name="Slide Number Placeholder 7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fld id="{7550931E-B61A-9F45-A611-524C194887BC}" type="slidenum">
              <a:rPr lang="en-US" altLang="fr-FR" sz="1200"/>
              <a:pPr/>
              <a:t>18</a:t>
            </a:fld>
            <a:endParaRPr lang="en-US" altLang="fr-FR" sz="1200"/>
          </a:p>
        </p:txBody>
      </p:sp>
      <p:sp>
        <p:nvSpPr>
          <p:cNvPr id="47109" name="ZoneTexte 5"/>
          <p:cNvSpPr txBox="1">
            <a:spLocks noChangeArrowheads="1"/>
          </p:cNvSpPr>
          <p:nvPr/>
        </p:nvSpPr>
        <p:spPr bwMode="auto">
          <a:xfrm>
            <a:off x="2322513" y="5408613"/>
            <a:ext cx="5994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 sz="1000"/>
              <a:t>From: Bilel Belhadj, Antoine Joubert, Zheng Li, Rodolphe Héliot, and Olivier Temam. 2013. </a:t>
            </a:r>
          </a:p>
          <a:p>
            <a:r>
              <a:rPr lang="en-US" altLang="fr-FR" sz="1000"/>
              <a:t>Continuous real-world inputs can open up alternative accelerator designs. </a:t>
            </a:r>
          </a:p>
          <a:p>
            <a:r>
              <a:rPr lang="en-US" altLang="fr-FR" sz="1000"/>
              <a:t>SIGARCH Comput. Archit. News 41, 3 (June 2013), 1-12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H:\papers\IEDM_2014\fc2_activi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88" y="3556000"/>
            <a:ext cx="1138237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13" descr="H:\papers\IEDM_2014\conv1_activit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138" y="3552825"/>
            <a:ext cx="1465262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16" descr="H:\papers\IEDM_2014\stim_activit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3552825"/>
            <a:ext cx="1662113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17" descr="H:\papers\IEDM_2014\fc1_activit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3562350"/>
            <a:ext cx="13335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18" descr="H:\papers\IEDM_2014\conv2_activit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00" y="3552825"/>
            <a:ext cx="1373188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sz="3200">
                <a:ea typeface="MS PGothic" charset="-128"/>
              </a:rPr>
              <a:t>Spike-based Coding</a:t>
            </a:r>
          </a:p>
        </p:txBody>
      </p:sp>
      <p:pic>
        <p:nvPicPr>
          <p:cNvPr id="48135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2122488"/>
            <a:ext cx="96202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lèche droite 8"/>
          <p:cNvSpPr/>
          <p:nvPr/>
        </p:nvSpPr>
        <p:spPr>
          <a:xfrm rot="5400000">
            <a:off x="1323182" y="3188494"/>
            <a:ext cx="446087" cy="352425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ZoneTexte 10"/>
          <p:cNvSpPr txBox="1"/>
          <p:nvPr/>
        </p:nvSpPr>
        <p:spPr>
          <a:xfrm>
            <a:off x="2573338" y="3014663"/>
            <a:ext cx="979487" cy="5572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en-US" b="1" dirty="0">
                <a:latin typeface="+mj-lt"/>
                <a:ea typeface="MS PGothic" charset="0"/>
                <a:cs typeface="MS PGothic" charset="0"/>
              </a:rPr>
              <a:t/>
            </a:r>
            <a:br>
              <a:rPr lang="en-US" b="1" dirty="0">
                <a:latin typeface="+mj-lt"/>
                <a:ea typeface="MS PGothic" charset="0"/>
                <a:cs typeface="MS PGothic" charset="0"/>
              </a:rPr>
            </a:br>
            <a:r>
              <a:rPr lang="en-US" sz="1600" b="1" dirty="0">
                <a:latin typeface="+mj-lt"/>
                <a:ea typeface="MS PGothic" charset="0"/>
                <a:cs typeface="MS PGothic" charset="0"/>
              </a:rPr>
              <a:t>layer 1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885113" y="4926013"/>
            <a:ext cx="1187450" cy="646112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000000"/>
                </a:solidFill>
                <a:latin typeface="+mj-lt"/>
                <a:ea typeface="MS PGothic" charset="0"/>
                <a:cs typeface="MS PGothic" charset="0"/>
              </a:rPr>
              <a:t>Correct</a:t>
            </a:r>
          </a:p>
          <a:p>
            <a:pPr algn="ctr">
              <a:defRPr/>
            </a:pPr>
            <a:r>
              <a:rPr lang="en-US" sz="1800" b="1" dirty="0">
                <a:solidFill>
                  <a:srgbClr val="000000"/>
                </a:solidFill>
                <a:latin typeface="+mj-lt"/>
                <a:ea typeface="MS PGothic" charset="0"/>
                <a:cs typeface="MS PGothic" charset="0"/>
              </a:rPr>
              <a:t>Output</a:t>
            </a:r>
          </a:p>
        </p:txBody>
      </p:sp>
      <p:sp>
        <p:nvSpPr>
          <p:cNvPr id="18" name="Flèche droite 17"/>
          <p:cNvSpPr/>
          <p:nvPr/>
        </p:nvSpPr>
        <p:spPr>
          <a:xfrm>
            <a:off x="7608888" y="5045075"/>
            <a:ext cx="420687" cy="338138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 rot="16200000">
            <a:off x="-557213" y="1873251"/>
            <a:ext cx="2390775" cy="8128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latin typeface="+mj-lt"/>
                <a:ea typeface="MS PGothic" charset="0"/>
                <a:cs typeface="MS PGothic" charset="0"/>
              </a:rPr>
              <a:t>29x29 pixels</a:t>
            </a:r>
            <a:br>
              <a:rPr lang="en-US" b="1" dirty="0">
                <a:latin typeface="+mj-lt"/>
                <a:ea typeface="MS PGothic" charset="0"/>
                <a:cs typeface="MS PGothic" charset="0"/>
              </a:rPr>
            </a:br>
            <a:r>
              <a:rPr lang="en-US" b="1" dirty="0">
                <a:latin typeface="+mj-lt"/>
                <a:ea typeface="MS PGothic" charset="0"/>
                <a:cs typeface="MS PGothic" charset="0"/>
              </a:rPr>
              <a:t> 841 addresses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049713" y="1703388"/>
            <a:ext cx="400050" cy="2270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49713" y="2195513"/>
            <a:ext cx="400050" cy="2270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latin typeface="+mj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049713" y="2663825"/>
            <a:ext cx="40005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latin typeface="+mj-lt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3322638" y="1016000"/>
            <a:ext cx="1766887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b="1" dirty="0">
                <a:latin typeface="+mj-lt"/>
                <a:ea typeface="MS PGothic" charset="0"/>
                <a:cs typeface="MS PGothic" charset="0"/>
              </a:rPr>
              <a:t>Pixel</a:t>
            </a:r>
            <a:br>
              <a:rPr lang="en-US" sz="1800" b="1" dirty="0">
                <a:latin typeface="+mj-lt"/>
                <a:ea typeface="MS PGothic" charset="0"/>
                <a:cs typeface="MS PGothic" charset="0"/>
              </a:rPr>
            </a:br>
            <a:r>
              <a:rPr lang="en-US" sz="1800" b="1" dirty="0">
                <a:latin typeface="+mj-lt"/>
                <a:ea typeface="MS PGothic" charset="0"/>
                <a:cs typeface="MS PGothic" charset="0"/>
              </a:rPr>
              <a:t>brightness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5200650" y="998538"/>
            <a:ext cx="2827338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atin typeface="+mj-lt"/>
                <a:ea typeface="MS PGothic" charset="0"/>
                <a:cs typeface="MS PGothic" charset="0"/>
              </a:rPr>
              <a:t>Spiking frequency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5089525" y="1289050"/>
            <a:ext cx="481013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atin typeface="+mj-lt"/>
                <a:ea typeface="MS PGothic" charset="0"/>
                <a:cs typeface="MS PGothic" charset="0"/>
              </a:rPr>
              <a:t>V</a:t>
            </a:r>
          </a:p>
        </p:txBody>
      </p:sp>
      <p:grpSp>
        <p:nvGrpSpPr>
          <p:cNvPr id="48147" name="Groupe 2"/>
          <p:cNvGrpSpPr>
            <a:grpSpLocks/>
          </p:cNvGrpSpPr>
          <p:nvPr/>
        </p:nvGrpSpPr>
        <p:grpSpPr bwMode="auto">
          <a:xfrm>
            <a:off x="5070475" y="1470025"/>
            <a:ext cx="2581275" cy="1854200"/>
            <a:chOff x="5070764" y="1470319"/>
            <a:chExt cx="2581657" cy="1854489"/>
          </a:xfrm>
        </p:grpSpPr>
        <p:cxnSp>
          <p:nvCxnSpPr>
            <p:cNvPr id="25" name="Connecteur droit 24"/>
            <p:cNvCxnSpPr/>
            <p:nvPr/>
          </p:nvCxnSpPr>
          <p:spPr>
            <a:xfrm>
              <a:off x="5073939" y="2576979"/>
              <a:ext cx="0" cy="454096"/>
            </a:xfrm>
            <a:prstGeom prst="line">
              <a:avLst/>
            </a:prstGeom>
            <a:ln w="190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>
            <a:xfrm flipH="1">
              <a:off x="5073939" y="3037426"/>
              <a:ext cx="1943388" cy="0"/>
            </a:xfrm>
            <a:prstGeom prst="line">
              <a:avLst/>
            </a:prstGeom>
            <a:ln w="190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 flipV="1">
              <a:off x="5296222" y="2773860"/>
              <a:ext cx="0" cy="26991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 flipV="1">
              <a:off x="5488339" y="2773860"/>
              <a:ext cx="0" cy="26991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 flipV="1">
              <a:off x="5680454" y="2773860"/>
              <a:ext cx="0" cy="26991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 flipV="1">
              <a:off x="5839228" y="2773860"/>
              <a:ext cx="0" cy="26991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6045633" y="2773860"/>
              <a:ext cx="0" cy="26991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 flipV="1">
              <a:off x="6201231" y="2773860"/>
              <a:ext cx="0" cy="26991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 flipV="1">
              <a:off x="6382233" y="2773860"/>
              <a:ext cx="0" cy="26991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>
              <a:off x="5073939" y="1984749"/>
              <a:ext cx="0" cy="489026"/>
            </a:xfrm>
            <a:prstGeom prst="line">
              <a:avLst/>
            </a:prstGeom>
            <a:ln w="190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 flipH="1">
              <a:off x="5073939" y="2480126"/>
              <a:ext cx="1943388" cy="0"/>
            </a:xfrm>
            <a:prstGeom prst="line">
              <a:avLst/>
            </a:prstGeom>
            <a:ln w="190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 flipV="1">
              <a:off x="5296222" y="2216560"/>
              <a:ext cx="0" cy="26991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/>
            <p:nvPr/>
          </p:nvCxnSpPr>
          <p:spPr>
            <a:xfrm flipV="1">
              <a:off x="5680454" y="2216560"/>
              <a:ext cx="0" cy="26991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 flipV="1">
              <a:off x="6045633" y="2216560"/>
              <a:ext cx="0" cy="26991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 flipV="1">
              <a:off x="6382233" y="2216560"/>
              <a:ext cx="0" cy="26991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>
              <a:off x="5070764" y="1470319"/>
              <a:ext cx="0" cy="489026"/>
            </a:xfrm>
            <a:prstGeom prst="line">
              <a:avLst/>
            </a:prstGeom>
            <a:ln w="190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 flipH="1">
              <a:off x="5070764" y="1965696"/>
              <a:ext cx="1943388" cy="0"/>
            </a:xfrm>
            <a:prstGeom prst="line">
              <a:avLst/>
            </a:prstGeom>
            <a:ln w="190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 flipV="1">
              <a:off x="5782069" y="1689428"/>
              <a:ext cx="0" cy="26991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ZoneTexte 44"/>
            <p:cNvSpPr txBox="1"/>
            <p:nvPr/>
          </p:nvSpPr>
          <p:spPr>
            <a:xfrm>
              <a:off x="6976046" y="2853248"/>
              <a:ext cx="331837" cy="47156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>
                  <a:latin typeface="+mj-lt"/>
                  <a:ea typeface="MS PGothic" charset="0"/>
                  <a:cs typeface="MS PGothic" charset="0"/>
                </a:rPr>
                <a:t>t</a:t>
              </a: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6928414" y="1648147"/>
              <a:ext cx="536654" cy="36835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 err="1">
                  <a:latin typeface="+mj-lt"/>
                  <a:ea typeface="MS PGothic" charset="0"/>
                  <a:cs typeface="MS PGothic" charset="0"/>
                </a:rPr>
                <a:t>f</a:t>
              </a:r>
              <a:r>
                <a:rPr lang="en-US" b="1" baseline="-25000" dirty="0" err="1">
                  <a:latin typeface="+mj-lt"/>
                  <a:ea typeface="MS PGothic" charset="0"/>
                  <a:cs typeface="MS PGothic" charset="0"/>
                </a:rPr>
                <a:t>MIN</a:t>
              </a:r>
              <a:endParaRPr lang="en-US" b="1" baseline="-25000" dirty="0">
                <a:latin typeface="+mj-lt"/>
                <a:ea typeface="MS PGothic" charset="0"/>
                <a:cs typeface="MS PGothic" charset="0"/>
              </a:endParaRPr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7080836" y="2556338"/>
              <a:ext cx="571585" cy="36835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 err="1">
                  <a:latin typeface="+mj-lt"/>
                  <a:ea typeface="MS PGothic" charset="0"/>
                  <a:cs typeface="MS PGothic" charset="0"/>
                </a:rPr>
                <a:t>f</a:t>
              </a:r>
              <a:r>
                <a:rPr lang="en-US" b="1" baseline="-25000" dirty="0" err="1">
                  <a:latin typeface="+mj-lt"/>
                  <a:ea typeface="MS PGothic" charset="0"/>
                  <a:cs typeface="MS PGothic" charset="0"/>
                </a:rPr>
                <a:t>MAX</a:t>
              </a:r>
              <a:endParaRPr lang="en-US" b="1" dirty="0">
                <a:latin typeface="+mj-lt"/>
                <a:ea typeface="MS PGothic" charset="0"/>
                <a:cs typeface="MS PGothic" charset="0"/>
              </a:endParaRPr>
            </a:p>
          </p:txBody>
        </p:sp>
      </p:grpSp>
      <p:sp>
        <p:nvSpPr>
          <p:cNvPr id="48" name="Rectangle 47"/>
          <p:cNvSpPr/>
          <p:nvPr/>
        </p:nvSpPr>
        <p:spPr>
          <a:xfrm>
            <a:off x="2355850" y="1660525"/>
            <a:ext cx="5456238" cy="1589088"/>
          </a:xfrm>
          <a:prstGeom prst="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+mj-lt"/>
            </a:endParaRPr>
          </a:p>
        </p:txBody>
      </p:sp>
      <p:cxnSp>
        <p:nvCxnSpPr>
          <p:cNvPr id="49" name="Connecteur droit 48"/>
          <p:cNvCxnSpPr/>
          <p:nvPr/>
        </p:nvCxnSpPr>
        <p:spPr>
          <a:xfrm flipH="1">
            <a:off x="1719263" y="1660525"/>
            <a:ext cx="636587" cy="8524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 flipH="1" flipV="1">
            <a:off x="1719263" y="2528888"/>
            <a:ext cx="617537" cy="720725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50"/>
          <p:cNvSpPr txBox="1"/>
          <p:nvPr/>
        </p:nvSpPr>
        <p:spPr>
          <a:xfrm>
            <a:off x="2336800" y="2027238"/>
            <a:ext cx="20224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latin typeface="+mj-lt"/>
                <a:ea typeface="MS PGothic" charset="0"/>
                <a:cs typeface="MS PGothic" charset="0"/>
              </a:rPr>
              <a:t>Rate-based </a:t>
            </a:r>
            <a:br>
              <a:rPr lang="en-US" sz="1600" b="1" dirty="0">
                <a:latin typeface="+mj-lt"/>
                <a:ea typeface="MS PGothic" charset="0"/>
                <a:cs typeface="MS PGothic" charset="0"/>
              </a:rPr>
            </a:br>
            <a:r>
              <a:rPr lang="en-US" sz="1600" b="1" dirty="0">
                <a:latin typeface="+mj-lt"/>
                <a:ea typeface="MS PGothic" charset="0"/>
                <a:cs typeface="MS PGothic" charset="0"/>
              </a:rPr>
              <a:t>input coding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3727450" y="6057900"/>
            <a:ext cx="1563688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latin typeface="+mj-lt"/>
                <a:ea typeface="MS PGothic" charset="0"/>
                <a:cs typeface="MS PGothic" charset="0"/>
              </a:rPr>
              <a:t>Time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258888" y="5894388"/>
            <a:ext cx="900112" cy="22066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+mj-lt"/>
            </a:endParaRPr>
          </a:p>
        </p:txBody>
      </p:sp>
      <p:pic>
        <p:nvPicPr>
          <p:cNvPr id="4815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5881688"/>
            <a:ext cx="125413" cy="20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Rectangle 55"/>
          <p:cNvSpPr/>
          <p:nvPr/>
        </p:nvSpPr>
        <p:spPr>
          <a:xfrm>
            <a:off x="2751138" y="5884863"/>
            <a:ext cx="900112" cy="22066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+mj-lt"/>
            </a:endParaRPr>
          </a:p>
        </p:txBody>
      </p:sp>
      <p:pic>
        <p:nvPicPr>
          <p:cNvPr id="4815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5881688"/>
            <a:ext cx="125413" cy="20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4173538" y="5880100"/>
            <a:ext cx="900112" cy="22066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+mj-lt"/>
            </a:endParaRPr>
          </a:p>
        </p:txBody>
      </p:sp>
      <p:pic>
        <p:nvPicPr>
          <p:cNvPr id="4815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5867400"/>
            <a:ext cx="125413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Rectangle 59"/>
          <p:cNvSpPr/>
          <p:nvPr/>
        </p:nvSpPr>
        <p:spPr>
          <a:xfrm>
            <a:off x="5462588" y="5880100"/>
            <a:ext cx="900112" cy="22066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+mj-lt"/>
            </a:endParaRPr>
          </a:p>
        </p:txBody>
      </p:sp>
      <p:pic>
        <p:nvPicPr>
          <p:cNvPr id="4816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5867400"/>
            <a:ext cx="123825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Rectangle 61"/>
          <p:cNvSpPr/>
          <p:nvPr/>
        </p:nvSpPr>
        <p:spPr>
          <a:xfrm>
            <a:off x="6642100" y="5880100"/>
            <a:ext cx="900113" cy="22066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+mj-lt"/>
            </a:endParaRPr>
          </a:p>
        </p:txBody>
      </p:sp>
      <p:pic>
        <p:nvPicPr>
          <p:cNvPr id="4816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5867400"/>
            <a:ext cx="123825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57288" y="3649663"/>
            <a:ext cx="798512" cy="21796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4" name="Rectangle 73"/>
          <p:cNvSpPr/>
          <p:nvPr/>
        </p:nvSpPr>
        <p:spPr>
          <a:xfrm>
            <a:off x="2690813" y="3636963"/>
            <a:ext cx="798512" cy="21780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5" name="Rectangle 74"/>
          <p:cNvSpPr/>
          <p:nvPr/>
        </p:nvSpPr>
        <p:spPr>
          <a:xfrm>
            <a:off x="4073525" y="3630613"/>
            <a:ext cx="798513" cy="21796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6" name="Rectangle 75"/>
          <p:cNvSpPr/>
          <p:nvPr/>
        </p:nvSpPr>
        <p:spPr>
          <a:xfrm>
            <a:off x="5411788" y="3636963"/>
            <a:ext cx="798512" cy="21780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7" name="Rectangle 76"/>
          <p:cNvSpPr/>
          <p:nvPr/>
        </p:nvSpPr>
        <p:spPr>
          <a:xfrm>
            <a:off x="6553200" y="3646488"/>
            <a:ext cx="798513" cy="21796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64" name="Picture 2" descr="H:\papers\IEDM_2014\fc2_activi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2" r="9685" b="8026"/>
          <a:stretch>
            <a:fillRect/>
          </a:stretch>
        </p:blipFill>
        <p:spPr bwMode="auto">
          <a:xfrm>
            <a:off x="6526213" y="3543300"/>
            <a:ext cx="8382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3" descr="H:\papers\IEDM_2014\conv1_activit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3" r="6979" b="8095"/>
          <a:stretch>
            <a:fillRect/>
          </a:stretch>
        </p:blipFill>
        <p:spPr bwMode="auto">
          <a:xfrm>
            <a:off x="2640013" y="3541713"/>
            <a:ext cx="862012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16" descr="H:\papers\IEDM_2014\stim_activit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69" t="1183" r="6535" b="8095"/>
          <a:stretch>
            <a:fillRect/>
          </a:stretch>
        </p:blipFill>
        <p:spPr bwMode="auto">
          <a:xfrm>
            <a:off x="1152525" y="3571875"/>
            <a:ext cx="823913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17" descr="H:\papers\IEDM_2014\fc1_activit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0" r="6194" b="7776"/>
          <a:stretch>
            <a:fillRect/>
          </a:stretch>
        </p:blipFill>
        <p:spPr bwMode="auto">
          <a:xfrm>
            <a:off x="5364163" y="3551238"/>
            <a:ext cx="871537" cy="232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18" descr="H:\papers\IEDM_2014\conv2_activit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2" r="4613" b="8105"/>
          <a:stretch>
            <a:fillRect/>
          </a:stretch>
        </p:blipFill>
        <p:spPr bwMode="auto">
          <a:xfrm>
            <a:off x="4044950" y="3541713"/>
            <a:ext cx="854075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Ellipse 51"/>
          <p:cNvSpPr/>
          <p:nvPr/>
        </p:nvSpPr>
        <p:spPr>
          <a:xfrm>
            <a:off x="6302375" y="4972050"/>
            <a:ext cx="1179513" cy="493713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+mj-lt"/>
            </a:endParaRPr>
          </a:p>
        </p:txBody>
      </p:sp>
      <p:sp>
        <p:nvSpPr>
          <p:cNvPr id="83" name="ZoneTexte 82"/>
          <p:cNvSpPr txBox="1"/>
          <p:nvPr/>
        </p:nvSpPr>
        <p:spPr>
          <a:xfrm>
            <a:off x="3919538" y="3028950"/>
            <a:ext cx="979487" cy="557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en-US" b="1" dirty="0">
                <a:latin typeface="+mj-lt"/>
                <a:ea typeface="MS PGothic" charset="0"/>
                <a:cs typeface="MS PGothic" charset="0"/>
              </a:rPr>
              <a:t/>
            </a:r>
            <a:br>
              <a:rPr lang="en-US" b="1" dirty="0">
                <a:latin typeface="+mj-lt"/>
                <a:ea typeface="MS PGothic" charset="0"/>
                <a:cs typeface="MS PGothic" charset="0"/>
              </a:rPr>
            </a:br>
            <a:r>
              <a:rPr lang="en-US" sz="1600" b="1" dirty="0">
                <a:latin typeface="+mj-lt"/>
                <a:ea typeface="MS PGothic" charset="0"/>
                <a:cs typeface="MS PGothic" charset="0"/>
              </a:rPr>
              <a:t>layer 2</a:t>
            </a:r>
          </a:p>
        </p:txBody>
      </p:sp>
      <p:sp>
        <p:nvSpPr>
          <p:cNvPr id="84" name="ZoneTexte 83"/>
          <p:cNvSpPr txBox="1"/>
          <p:nvPr/>
        </p:nvSpPr>
        <p:spPr>
          <a:xfrm>
            <a:off x="5291138" y="3022600"/>
            <a:ext cx="979487" cy="557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en-US" b="1" dirty="0">
                <a:latin typeface="+mj-lt"/>
                <a:ea typeface="MS PGothic" charset="0"/>
                <a:cs typeface="MS PGothic" charset="0"/>
              </a:rPr>
              <a:t/>
            </a:r>
            <a:br>
              <a:rPr lang="en-US" b="1" dirty="0">
                <a:latin typeface="+mj-lt"/>
                <a:ea typeface="MS PGothic" charset="0"/>
                <a:cs typeface="MS PGothic" charset="0"/>
              </a:rPr>
            </a:br>
            <a:r>
              <a:rPr lang="en-US" sz="1600" b="1" dirty="0">
                <a:latin typeface="+mj-lt"/>
                <a:ea typeface="MS PGothic" charset="0"/>
                <a:cs typeface="MS PGothic" charset="0"/>
              </a:rPr>
              <a:t>layer 3</a:t>
            </a:r>
          </a:p>
        </p:txBody>
      </p:sp>
      <p:sp>
        <p:nvSpPr>
          <p:cNvPr id="85" name="ZoneTexte 84"/>
          <p:cNvSpPr txBox="1"/>
          <p:nvPr/>
        </p:nvSpPr>
        <p:spPr>
          <a:xfrm>
            <a:off x="6440488" y="3055938"/>
            <a:ext cx="979487" cy="5572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en-US" b="1" dirty="0">
                <a:latin typeface="+mj-lt"/>
                <a:ea typeface="MS PGothic" charset="0"/>
                <a:cs typeface="MS PGothic" charset="0"/>
              </a:rPr>
              <a:t/>
            </a:r>
            <a:br>
              <a:rPr lang="en-US" b="1" dirty="0">
                <a:latin typeface="+mj-lt"/>
                <a:ea typeface="MS PGothic" charset="0"/>
                <a:cs typeface="MS PGothic" charset="0"/>
              </a:rPr>
            </a:br>
            <a:r>
              <a:rPr lang="en-US" sz="1600" b="1" dirty="0">
                <a:latin typeface="+mj-lt"/>
                <a:ea typeface="MS PGothic" charset="0"/>
                <a:cs typeface="MS PGothic" charset="0"/>
              </a:rPr>
              <a:t>layer 4</a:t>
            </a:r>
          </a:p>
        </p:txBody>
      </p:sp>
      <p:sp>
        <p:nvSpPr>
          <p:cNvPr id="48177" name="Footer Placeholder 8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 sz="1200"/>
              <a:t>The rebirth of neuromorphic accelerators</a:t>
            </a:r>
            <a:endParaRPr lang="en-US" altLang="fr-FR" sz="1200" b="0"/>
          </a:p>
        </p:txBody>
      </p:sp>
      <p:sp>
        <p:nvSpPr>
          <p:cNvPr id="48178" name="Slide Number Placeholder 7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fld id="{0C5F52F0-A32E-F044-B5F4-E4F48E856ED2}" type="slidenum">
              <a:rPr lang="en-US" altLang="fr-FR" sz="1200"/>
              <a:pPr/>
              <a:t>19</a:t>
            </a:fld>
            <a:endParaRPr lang="en-US" altLang="fr-FR" sz="1200"/>
          </a:p>
        </p:txBody>
      </p:sp>
      <p:pic>
        <p:nvPicPr>
          <p:cNvPr id="91" name="Picture 5" descr="Reptile_ViewAl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4" t="11214" r="24538" b="24522"/>
          <a:stretch>
            <a:fillRect/>
          </a:stretch>
        </p:blipFill>
        <p:spPr bwMode="auto">
          <a:xfrm>
            <a:off x="1971675" y="1222375"/>
            <a:ext cx="4970463" cy="497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  <p:bldP spid="5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1133475"/>
            <a:ext cx="1076325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95388" y="188913"/>
            <a:ext cx="7356475" cy="661987"/>
          </a:xfrm>
        </p:spPr>
        <p:txBody>
          <a:bodyPr/>
          <a:lstStyle/>
          <a:p>
            <a:r>
              <a:rPr lang="fr-FR" altLang="fr-FR" sz="3600">
                <a:solidFill>
                  <a:schemeClr val="tx1"/>
                </a:solidFill>
                <a:ea typeface="MS PGothic" charset="-128"/>
              </a:rPr>
              <a:t>1990’s Neurocomputers...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44475" y="1128713"/>
            <a:ext cx="7913688" cy="4875212"/>
          </a:xfrm>
        </p:spPr>
        <p:txBody>
          <a:bodyPr lIns="80147" tIns="40074" rIns="80147" bIns="40074"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fr-FR" sz="2400">
                <a:ea typeface="MS PGothic" charset="-128"/>
              </a:rPr>
              <a:t>Siemens : MA-16 Chips (SYNAPSE-1 Machine)</a:t>
            </a:r>
          </a:p>
          <a:p>
            <a:pPr lvl="1">
              <a:lnSpc>
                <a:spcPct val="80000"/>
              </a:lnSpc>
            </a:pPr>
            <a:r>
              <a:rPr lang="en-US" altLang="fr-FR" sz="1500">
                <a:ea typeface="MS PGothic" charset="-128"/>
              </a:rPr>
              <a:t>Synapse-1, neurocomputer with 8xM-A16 chips</a:t>
            </a:r>
          </a:p>
          <a:p>
            <a:pPr lvl="1">
              <a:lnSpc>
                <a:spcPct val="80000"/>
              </a:lnSpc>
            </a:pPr>
            <a:r>
              <a:rPr lang="en-US" altLang="fr-FR" sz="1500">
                <a:ea typeface="MS PGothic" charset="-128"/>
              </a:rPr>
              <a:t>Synapse3-PC, PCI board with 2xMA-16 (1.28 Gpcs)</a:t>
            </a:r>
            <a:endParaRPr lang="en-US" altLang="fr-FR" sz="2400">
              <a:ea typeface="MS PGothic" charset="-128"/>
            </a:endParaRPr>
          </a:p>
          <a:p>
            <a:pPr>
              <a:lnSpc>
                <a:spcPct val="80000"/>
              </a:lnSpc>
            </a:pPr>
            <a:r>
              <a:rPr lang="en-US" altLang="fr-FR" sz="2400">
                <a:ea typeface="MS PGothic" charset="-128"/>
              </a:rPr>
              <a:t>Adaptive Solutions : CNAPS</a:t>
            </a:r>
          </a:p>
          <a:p>
            <a:pPr lvl="1">
              <a:lnSpc>
                <a:spcPct val="80000"/>
              </a:lnSpc>
            </a:pPr>
            <a:r>
              <a:rPr lang="en-US" altLang="fr-FR" sz="1500">
                <a:ea typeface="MS PGothic" charset="-128"/>
              </a:rPr>
              <a:t>SIMD // machine based on a  64 PE chip.</a:t>
            </a:r>
            <a:endParaRPr lang="en-US" altLang="fr-FR" sz="1300">
              <a:ea typeface="MS PGothic" charset="-128"/>
            </a:endParaRPr>
          </a:p>
          <a:p>
            <a:pPr>
              <a:lnSpc>
                <a:spcPct val="80000"/>
              </a:lnSpc>
            </a:pPr>
            <a:r>
              <a:rPr lang="en-US" altLang="fr-FR" sz="2400">
                <a:ea typeface="MS PGothic" charset="-128"/>
              </a:rPr>
              <a:t>IBM : ZISC </a:t>
            </a:r>
          </a:p>
          <a:p>
            <a:pPr lvl="1">
              <a:lnSpc>
                <a:spcPct val="80000"/>
              </a:lnSpc>
            </a:pPr>
            <a:r>
              <a:rPr lang="en-US" altLang="fr-FR" sz="1500">
                <a:ea typeface="MS PGothic" charset="-128"/>
              </a:rPr>
              <a:t>Vector classifier engine</a:t>
            </a:r>
            <a:endParaRPr lang="en-US" altLang="fr-FR" sz="1300">
              <a:ea typeface="MS PGothic" charset="-128"/>
            </a:endParaRPr>
          </a:p>
          <a:p>
            <a:pPr>
              <a:lnSpc>
                <a:spcPct val="80000"/>
              </a:lnSpc>
            </a:pPr>
            <a:r>
              <a:rPr lang="en-US" altLang="fr-FR" sz="2200">
                <a:ea typeface="MS PGothic" charset="-128"/>
              </a:rPr>
              <a:t>Philips : L-Neuro</a:t>
            </a:r>
          </a:p>
          <a:p>
            <a:pPr lvl="1">
              <a:lnSpc>
                <a:spcPct val="80000"/>
              </a:lnSpc>
            </a:pPr>
            <a:r>
              <a:rPr lang="en-US" altLang="fr-FR" sz="1500">
                <a:ea typeface="MS PGothic" charset="-128"/>
              </a:rPr>
              <a:t>1st Gen (1991): 16PEs 26 MCps</a:t>
            </a:r>
          </a:p>
          <a:p>
            <a:pPr lvl="1">
              <a:lnSpc>
                <a:spcPct val="80000"/>
              </a:lnSpc>
            </a:pPr>
            <a:r>
              <a:rPr lang="en-US" altLang="fr-FR" sz="1500">
                <a:ea typeface="MS PGothic" charset="-128"/>
              </a:rPr>
              <a:t>2nd Gen (1995): 12 PEs 720 MCps</a:t>
            </a:r>
            <a:endParaRPr lang="en-US" altLang="fr-FR">
              <a:ea typeface="MS PGothic" charset="-128"/>
            </a:endParaRPr>
          </a:p>
          <a:p>
            <a:pPr>
              <a:lnSpc>
                <a:spcPct val="80000"/>
              </a:lnSpc>
            </a:pPr>
            <a:r>
              <a:rPr lang="en-US" altLang="fr-FR" sz="2200">
                <a:ea typeface="MS PGothic" charset="-128"/>
              </a:rPr>
              <a:t>+ Intel (ETANN), AT&amp;T (Anna), Hitachi (WSI), NEC, Thomson (now THALES), etc…</a:t>
            </a:r>
          </a:p>
          <a:p>
            <a:pPr>
              <a:lnSpc>
                <a:spcPct val="80000"/>
              </a:lnSpc>
            </a:pPr>
            <a:r>
              <a:rPr lang="en-US" altLang="fr-FR" sz="2200">
                <a:ea typeface="MS PGothic" charset="-128"/>
              </a:rPr>
              <a:t>CEA’s MIND machine</a:t>
            </a:r>
          </a:p>
          <a:p>
            <a:pPr lvl="1">
              <a:lnSpc>
                <a:spcPct val="80000"/>
              </a:lnSpc>
            </a:pPr>
            <a:r>
              <a:rPr lang="en-US" altLang="fr-FR" sz="1600">
                <a:ea typeface="MS PGothic" charset="-128"/>
              </a:rPr>
              <a:t>Hybrid analog/digital: MIND-128</a:t>
            </a:r>
          </a:p>
          <a:p>
            <a:pPr lvl="1">
              <a:lnSpc>
                <a:spcPct val="80000"/>
              </a:lnSpc>
            </a:pPr>
            <a:r>
              <a:rPr lang="en-US" altLang="fr-FR" sz="1600">
                <a:ea typeface="MS PGothic" charset="-128"/>
              </a:rPr>
              <a:t>Fully digital: MIND-1024</a:t>
            </a:r>
          </a:p>
          <a:p>
            <a:pPr>
              <a:lnSpc>
                <a:spcPct val="80000"/>
              </a:lnSpc>
            </a:pPr>
            <a:r>
              <a:rPr lang="fr-FR" altLang="fr-FR" sz="2800">
                <a:ea typeface="MS PGothic" charset="-128"/>
              </a:rPr>
              <a:t>…</a:t>
            </a:r>
          </a:p>
        </p:txBody>
      </p:sp>
      <p:pic>
        <p:nvPicPr>
          <p:cNvPr id="23556" name="Picture 4"/>
          <p:cNvPicPr>
            <a:picLocks noChangeArrowheads="1"/>
          </p:cNvPicPr>
          <p:nvPr/>
        </p:nvPicPr>
        <p:blipFill>
          <a:blip r:embed="rId3">
            <a:clrChange>
              <a:clrFrom>
                <a:srgbClr val="00FF99"/>
              </a:clrFrom>
              <a:clrTo>
                <a:srgbClr val="00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2593975"/>
            <a:ext cx="24479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"/>
          <p:cNvPicPr>
            <a:picLocks noChangeAspect="1" noChangeArrowheads="1"/>
          </p:cNvPicPr>
          <p:nvPr/>
        </p:nvPicPr>
        <p:blipFill>
          <a:blip r:embed="rId4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" t="18436" r="15164" b="13969"/>
          <a:stretch>
            <a:fillRect/>
          </a:stretch>
        </p:blipFill>
        <p:spPr bwMode="auto">
          <a:xfrm>
            <a:off x="7327900" y="2562225"/>
            <a:ext cx="16351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2" descr="D:\Home\Cmag\Images\PIXHOME\1990\1900000--Mind\1900000-CP0003--mind10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0" y="4251325"/>
            <a:ext cx="1347788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3" descr="D:\Home\Cmag\Images\PIXHOME\1990\1900000--Mind\1900000-CP0002--display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8"/>
          <a:stretch>
            <a:fillRect/>
          </a:stretch>
        </p:blipFill>
        <p:spPr bwMode="auto">
          <a:xfrm>
            <a:off x="4841875" y="5005388"/>
            <a:ext cx="1741488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6" descr="H:\silo\images\mind\modules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5316538"/>
            <a:ext cx="1370013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Slide Number Placeholder 7"/>
          <p:cNvSpPr txBox="1">
            <a:spLocks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pPr algn="r"/>
            <a:fld id="{FE811368-A0DE-3045-AF73-2FAC40876682}" type="slidenum">
              <a:rPr lang="en-US" altLang="fr-FR" sz="1200"/>
              <a:pPr algn="r"/>
              <a:t>2</a:t>
            </a:fld>
            <a:endParaRPr lang="en-US" altLang="fr-FR" sz="1200"/>
          </a:p>
        </p:txBody>
      </p:sp>
      <p:sp>
        <p:nvSpPr>
          <p:cNvPr id="23562" name="Footer Placeholder 9"/>
          <p:cNvSpPr txBox="1">
            <a:spLocks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pPr algn="ctr"/>
            <a:r>
              <a:rPr lang="en-US" altLang="fr-FR" sz="1200" b="1"/>
              <a:t>The rebirth of neuromorphic accelerators</a:t>
            </a:r>
            <a:endParaRPr lang="en-US" altLang="fr-FR" sz="12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381375" y="1039045"/>
            <a:ext cx="4752776" cy="5437312"/>
          </a:xfrm>
        </p:spPr>
        <p:txBody>
          <a:bodyPr/>
          <a:lstStyle/>
          <a:p>
            <a:r>
              <a:rPr lang="en-US" sz="2000" dirty="0" smtClean="0"/>
              <a:t>Spiking Neural Network (SNN) hardware accelerator for DSP functions</a:t>
            </a:r>
          </a:p>
          <a:p>
            <a:r>
              <a:rPr lang="en-US" sz="2000" dirty="0" smtClean="0"/>
              <a:t>Combination of Hardware and Software</a:t>
            </a:r>
          </a:p>
          <a:p>
            <a:pPr lvl="1"/>
            <a:r>
              <a:rPr lang="en-US" sz="1400" dirty="0" smtClean="0"/>
              <a:t>Software: Libraries of mathematical functions and a Compiler</a:t>
            </a:r>
          </a:p>
          <a:p>
            <a:pPr lvl="1"/>
            <a:r>
              <a:rPr lang="en-US" sz="1400" dirty="0" smtClean="0"/>
              <a:t>Hardware: SNN circuit composed of Analog Leaky-Integrate and Fire (LIF) neurons</a:t>
            </a:r>
          </a:p>
          <a:p>
            <a:r>
              <a:rPr lang="en-US" sz="2000" dirty="0" smtClean="0"/>
              <a:t>Two test chips implemented in 65nm</a:t>
            </a:r>
          </a:p>
          <a:p>
            <a:pPr lvl="1"/>
            <a:r>
              <a:rPr lang="en-US" sz="1400" dirty="0" smtClean="0"/>
              <a:t>Reptile: 3 tiles of 12 neurons</a:t>
            </a:r>
          </a:p>
          <a:p>
            <a:pPr lvl="1"/>
            <a:r>
              <a:rPr lang="en-US" sz="1400" dirty="0" smtClean="0"/>
              <a:t>Spider:  25 tiles of 12 neurons</a:t>
            </a:r>
            <a:endParaRPr lang="en-US" sz="2000" dirty="0" smtClean="0"/>
          </a:p>
          <a:p>
            <a:r>
              <a:rPr lang="en-US" sz="2000" dirty="0" smtClean="0"/>
              <a:t>Advanced technology nodes</a:t>
            </a:r>
          </a:p>
          <a:p>
            <a:pPr lvl="1"/>
            <a:r>
              <a:rPr lang="en-US" sz="1400" dirty="0" smtClean="0"/>
              <a:t>Comparison of Analog and Digital neurons</a:t>
            </a:r>
          </a:p>
          <a:p>
            <a:pPr lvl="1"/>
            <a:r>
              <a:rPr lang="en-US" sz="1400" dirty="0" smtClean="0"/>
              <a:t>Gain of Analog neuron (less area)</a:t>
            </a:r>
            <a:endParaRPr lang="en-US" sz="1400" dirty="0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395288" y="980729"/>
            <a:ext cx="8351837" cy="543731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Tx/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67A1"/>
              </a:buClr>
              <a:buSzPct val="35000"/>
              <a:buFontTx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sz="1800" kern="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SNN Hardware Accelerator</a:t>
            </a:r>
            <a:endParaRPr lang="fr-F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985" y="2843298"/>
            <a:ext cx="3581053" cy="1521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05468"/>
            <a:ext cx="1488534" cy="1699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340" y="4415688"/>
            <a:ext cx="1287316" cy="1287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161" y="4402858"/>
            <a:ext cx="2860179" cy="1722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190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fr-FR">
                <a:ea typeface="MS PGothic" charset="-128"/>
              </a:rPr>
              <a:t>Spike-based processing can also be interesting to implement local learning rules</a:t>
            </a:r>
          </a:p>
          <a:p>
            <a:r>
              <a:rPr lang="en-US" altLang="fr-FR">
                <a:ea typeface="MS PGothic" charset="-128"/>
              </a:rPr>
              <a:t>This can rely on physical phenomenon, not only floating point computations</a:t>
            </a:r>
          </a:p>
        </p:txBody>
      </p:sp>
      <p:sp>
        <p:nvSpPr>
          <p:cNvPr id="49154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sz="2800">
                <a:ea typeface="MS PGothic" charset="-128"/>
              </a:rPr>
              <a:t>Also potential for new learning rules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rebirth of </a:t>
            </a:r>
            <a:r>
              <a:rPr lang="en-US" err="1"/>
              <a:t>neuromorphic</a:t>
            </a:r>
            <a:r>
              <a:rPr lang="en-US"/>
              <a:t> accelerators</a:t>
            </a:r>
            <a:endParaRPr lang="en-US" b="0"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49156" name="Slide Number Placeholder 7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fld id="{10656523-8649-4D4F-B392-EAA88C387F2F}" type="slidenum">
              <a:rPr lang="en-US" altLang="fr-FR" sz="1200"/>
              <a:pPr/>
              <a:t>21</a:t>
            </a:fld>
            <a:endParaRPr lang="en-US" altLang="fr-FR" sz="12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Freeform 353"/>
          <p:cNvSpPr>
            <a:spLocks noChangeAspect="1"/>
          </p:cNvSpPr>
          <p:nvPr/>
        </p:nvSpPr>
        <p:spPr bwMode="auto">
          <a:xfrm>
            <a:off x="5014913" y="1817688"/>
            <a:ext cx="230187" cy="209550"/>
          </a:xfrm>
          <a:custGeom>
            <a:avLst/>
            <a:gdLst>
              <a:gd name="T0" fmla="*/ 0 w 272"/>
              <a:gd name="T1" fmla="*/ 244475 h 248"/>
              <a:gd name="T2" fmla="*/ 144463 w 272"/>
              <a:gd name="T3" fmla="*/ 244475 h 248"/>
              <a:gd name="T4" fmla="*/ 190500 w 272"/>
              <a:gd name="T5" fmla="*/ 203200 h 248"/>
              <a:gd name="T6" fmla="*/ 266700 w 272"/>
              <a:gd name="T7" fmla="*/ 25400 h 248"/>
              <a:gd name="T8" fmla="*/ 309563 w 272"/>
              <a:gd name="T9" fmla="*/ 355600 h 248"/>
              <a:gd name="T10" fmla="*/ 342900 w 272"/>
              <a:gd name="T11" fmla="*/ 254000 h 248"/>
              <a:gd name="T12" fmla="*/ 431800 w 272"/>
              <a:gd name="T13" fmla="*/ 244475 h 2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2" h="248">
                <a:moveTo>
                  <a:pt x="0" y="154"/>
                </a:moveTo>
                <a:cubicBezTo>
                  <a:pt x="34" y="165"/>
                  <a:pt x="71" y="158"/>
                  <a:pt x="91" y="154"/>
                </a:cubicBezTo>
                <a:cubicBezTo>
                  <a:pt x="111" y="150"/>
                  <a:pt x="107" y="151"/>
                  <a:pt x="120" y="128"/>
                </a:cubicBezTo>
                <a:cubicBezTo>
                  <a:pt x="133" y="105"/>
                  <a:pt x="156" y="0"/>
                  <a:pt x="168" y="16"/>
                </a:cubicBezTo>
                <a:cubicBezTo>
                  <a:pt x="180" y="32"/>
                  <a:pt x="187" y="200"/>
                  <a:pt x="195" y="224"/>
                </a:cubicBezTo>
                <a:cubicBezTo>
                  <a:pt x="203" y="248"/>
                  <a:pt x="203" y="172"/>
                  <a:pt x="216" y="160"/>
                </a:cubicBezTo>
                <a:cubicBezTo>
                  <a:pt x="229" y="148"/>
                  <a:pt x="260" y="155"/>
                  <a:pt x="272" y="154"/>
                </a:cubicBezTo>
              </a:path>
            </a:pathLst>
          </a:custGeom>
          <a:noFill/>
          <a:ln w="19050" cap="flat" cmpd="sng">
            <a:solidFill>
              <a:schemeClr val="accent4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sp>
        <p:nvSpPr>
          <p:cNvPr id="50178" name="Titre 1"/>
          <p:cNvSpPr>
            <a:spLocks noGrp="1"/>
          </p:cNvSpPr>
          <p:nvPr>
            <p:ph type="title"/>
          </p:nvPr>
        </p:nvSpPr>
        <p:spPr>
          <a:xfrm>
            <a:off x="144771" y="207636"/>
            <a:ext cx="8867157" cy="592137"/>
          </a:xfrm>
        </p:spPr>
        <p:txBody>
          <a:bodyPr/>
          <a:lstStyle/>
          <a:p>
            <a:r>
              <a:rPr lang="en-US" altLang="fr-FR" sz="2800">
                <a:ea typeface="MS PGothic" charset="-128"/>
              </a:rPr>
              <a:t>Learning from neuroscience: a STDP Primer</a:t>
            </a:r>
          </a:p>
        </p:txBody>
      </p:sp>
      <p:pic>
        <p:nvPicPr>
          <p:cNvPr id="50179" name="Picture 5" descr="Screenshot-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0" t="23375" r="51418" b="32033"/>
          <a:stretch>
            <a:fillRect/>
          </a:stretch>
        </p:blipFill>
        <p:spPr bwMode="auto">
          <a:xfrm>
            <a:off x="2762250" y="2754313"/>
            <a:ext cx="3695700" cy="320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35"/>
          <p:cNvSpPr txBox="1">
            <a:spLocks noChangeAspect="1" noChangeArrowheads="1"/>
          </p:cNvSpPr>
          <p:nvPr/>
        </p:nvSpPr>
        <p:spPr bwMode="auto">
          <a:xfrm>
            <a:off x="4819650" y="2093913"/>
            <a:ext cx="1244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pPr algn="ctr"/>
            <a:r>
              <a:rPr lang="en-US" altLang="fr-FR" sz="1400">
                <a:latin typeface="Calibri" charset="0"/>
              </a:rPr>
              <a:t>post-synaptic Neuron </a:t>
            </a:r>
          </a:p>
        </p:txBody>
      </p:sp>
      <p:sp>
        <p:nvSpPr>
          <p:cNvPr id="50181" name="Text Box 35"/>
          <p:cNvSpPr txBox="1">
            <a:spLocks noChangeAspect="1" noChangeArrowheads="1"/>
          </p:cNvSpPr>
          <p:nvPr/>
        </p:nvSpPr>
        <p:spPr bwMode="auto">
          <a:xfrm>
            <a:off x="3557588" y="2093913"/>
            <a:ext cx="11906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pPr algn="ctr"/>
            <a:r>
              <a:rPr lang="en-US" altLang="fr-FR" sz="1400">
                <a:latin typeface="Calibri" charset="0"/>
              </a:rPr>
              <a:t>pre-synaptic Neuron</a:t>
            </a:r>
          </a:p>
        </p:txBody>
      </p:sp>
      <p:grpSp>
        <p:nvGrpSpPr>
          <p:cNvPr id="50182" name="Groupe 2"/>
          <p:cNvGrpSpPr>
            <a:grpSpLocks noChangeAspect="1"/>
          </p:cNvGrpSpPr>
          <p:nvPr/>
        </p:nvGrpSpPr>
        <p:grpSpPr bwMode="auto">
          <a:xfrm>
            <a:off x="273050" y="1352550"/>
            <a:ext cx="3143250" cy="1724025"/>
            <a:chOff x="653804" y="1494700"/>
            <a:chExt cx="2159048" cy="1185648"/>
          </a:xfrm>
        </p:grpSpPr>
        <p:pic>
          <p:nvPicPr>
            <p:cNvPr id="50226" name="Picture 328" descr="Derived_Neuron_schema_with_no_label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987"/>
            <a:stretch>
              <a:fillRect/>
            </a:stretch>
          </p:blipFill>
          <p:spPr bwMode="auto">
            <a:xfrm rot="-4021165">
              <a:off x="2053233" y="1664777"/>
              <a:ext cx="692150" cy="827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227" name="Picture 329" descr="Derived_Neuron_schema_with_no_label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452" y="1740183"/>
              <a:ext cx="1536700" cy="827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228" name="Oval 330"/>
            <p:cNvSpPr>
              <a:spLocks noChangeAspect="1" noChangeArrowheads="1"/>
            </p:cNvSpPr>
            <p:nvPr/>
          </p:nvSpPr>
          <p:spPr bwMode="auto">
            <a:xfrm>
              <a:off x="2047677" y="2138646"/>
              <a:ext cx="111125" cy="11906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pPr eaLnBrk="1" hangingPunct="1"/>
              <a:endParaRPr lang="fr-FR" altLang="fr-FR">
                <a:latin typeface="Calibri" charset="0"/>
              </a:endParaRPr>
            </a:p>
          </p:txBody>
        </p:sp>
        <p:sp>
          <p:nvSpPr>
            <p:cNvPr id="50229" name="Text Box 35"/>
            <p:cNvSpPr txBox="1">
              <a:spLocks noChangeAspect="1" noChangeArrowheads="1"/>
            </p:cNvSpPr>
            <p:nvPr/>
          </p:nvSpPr>
          <p:spPr bwMode="auto">
            <a:xfrm>
              <a:off x="653804" y="1494700"/>
              <a:ext cx="1617662" cy="211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pPr algn="ctr" eaLnBrk="1" hangingPunct="1"/>
              <a:r>
                <a:rPr lang="en-US" altLang="fr-FR" sz="1400">
                  <a:latin typeface="Calibri" charset="0"/>
                </a:rPr>
                <a:t>Neuron</a:t>
              </a:r>
            </a:p>
          </p:txBody>
        </p:sp>
        <p:sp>
          <p:nvSpPr>
            <p:cNvPr id="50230" name="Text Box 35"/>
            <p:cNvSpPr txBox="1">
              <a:spLocks noChangeAspect="1" noChangeArrowheads="1"/>
            </p:cNvSpPr>
            <p:nvPr/>
          </p:nvSpPr>
          <p:spPr bwMode="auto">
            <a:xfrm>
              <a:off x="1346922" y="2345021"/>
              <a:ext cx="379160" cy="211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pPr algn="ctr" eaLnBrk="1" hangingPunct="1"/>
              <a:r>
                <a:rPr lang="en-US" altLang="fr-FR" sz="1400">
                  <a:latin typeface="Calibri" charset="0"/>
                </a:rPr>
                <a:t>Axon</a:t>
              </a:r>
            </a:p>
          </p:txBody>
        </p:sp>
        <p:sp>
          <p:nvSpPr>
            <p:cNvPr id="50231" name="Text Box 35"/>
            <p:cNvSpPr txBox="1">
              <a:spLocks noChangeAspect="1" noChangeArrowheads="1"/>
            </p:cNvSpPr>
            <p:nvPr/>
          </p:nvSpPr>
          <p:spPr bwMode="auto">
            <a:xfrm>
              <a:off x="666509" y="2468846"/>
              <a:ext cx="568410" cy="211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pPr algn="ctr" eaLnBrk="1" hangingPunct="1"/>
              <a:r>
                <a:rPr lang="en-US" altLang="fr-FR" sz="1400">
                  <a:latin typeface="Calibri" charset="0"/>
                </a:rPr>
                <a:t>Dendrite</a:t>
              </a:r>
            </a:p>
          </p:txBody>
        </p:sp>
        <p:sp>
          <p:nvSpPr>
            <p:cNvPr id="50232" name="Freeform 334"/>
            <p:cNvSpPr>
              <a:spLocks noChangeAspect="1"/>
            </p:cNvSpPr>
            <p:nvPr/>
          </p:nvSpPr>
          <p:spPr bwMode="auto">
            <a:xfrm>
              <a:off x="1409502" y="2113246"/>
              <a:ext cx="382587" cy="127000"/>
            </a:xfrm>
            <a:custGeom>
              <a:avLst/>
              <a:gdLst>
                <a:gd name="T0" fmla="*/ 0 w 454"/>
                <a:gd name="T1" fmla="*/ 2147483647 h 151"/>
                <a:gd name="T2" fmla="*/ 2147483647 w 454"/>
                <a:gd name="T3" fmla="*/ 2147483647 h 151"/>
                <a:gd name="T4" fmla="*/ 2147483647 w 454"/>
                <a:gd name="T5" fmla="*/ 0 h 1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54" h="151">
                  <a:moveTo>
                    <a:pt x="0" y="90"/>
                  </a:moveTo>
                  <a:cubicBezTo>
                    <a:pt x="76" y="120"/>
                    <a:pt x="152" y="151"/>
                    <a:pt x="227" y="136"/>
                  </a:cubicBezTo>
                  <a:cubicBezTo>
                    <a:pt x="302" y="121"/>
                    <a:pt x="378" y="60"/>
                    <a:pt x="454" y="0"/>
                  </a:cubicBezTo>
                </a:path>
              </a:pathLst>
            </a:custGeom>
            <a:noFill/>
            <a:ln w="19050" cap="rnd" cmpd="sng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0233" name="Text Box 35"/>
            <p:cNvSpPr txBox="1">
              <a:spLocks noChangeAspect="1" noChangeArrowheads="1"/>
            </p:cNvSpPr>
            <p:nvPr/>
          </p:nvSpPr>
          <p:spPr bwMode="auto">
            <a:xfrm>
              <a:off x="1034384" y="1820595"/>
              <a:ext cx="922635" cy="359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pPr algn="ctr" eaLnBrk="1" hangingPunct="1"/>
              <a:r>
                <a:rPr lang="en-US" altLang="fr-FR" sz="1400">
                  <a:latin typeface="Calibri" charset="0"/>
                </a:rPr>
                <a:t>Electrical </a:t>
              </a:r>
            </a:p>
            <a:p>
              <a:pPr algn="ctr" eaLnBrk="1" hangingPunct="1"/>
              <a:r>
                <a:rPr lang="en-US" altLang="fr-FR" sz="1400">
                  <a:latin typeface="Calibri" charset="0"/>
                </a:rPr>
                <a:t>signal</a:t>
              </a:r>
            </a:p>
          </p:txBody>
        </p:sp>
        <p:sp>
          <p:nvSpPr>
            <p:cNvPr id="50234" name="Text Box 35"/>
            <p:cNvSpPr txBox="1">
              <a:spLocks noChangeAspect="1" noChangeArrowheads="1"/>
            </p:cNvSpPr>
            <p:nvPr/>
          </p:nvSpPr>
          <p:spPr bwMode="auto">
            <a:xfrm>
              <a:off x="1898353" y="2267233"/>
              <a:ext cx="536772" cy="211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pPr algn="ctr" eaLnBrk="1" hangingPunct="1"/>
              <a:r>
                <a:rPr lang="en-US" altLang="fr-FR" sz="1400">
                  <a:latin typeface="Calibri" charset="0"/>
                </a:rPr>
                <a:t>Synapse</a:t>
              </a:r>
            </a:p>
          </p:txBody>
        </p:sp>
        <p:sp>
          <p:nvSpPr>
            <p:cNvPr id="50235" name="AutoShape 362"/>
            <p:cNvSpPr>
              <a:spLocks noChangeAspect="1"/>
            </p:cNvSpPr>
            <p:nvPr/>
          </p:nvSpPr>
          <p:spPr bwMode="auto">
            <a:xfrm rot="5400000">
              <a:off x="1409502" y="1135345"/>
              <a:ext cx="114300" cy="1228725"/>
            </a:xfrm>
            <a:prstGeom prst="leftBrace">
              <a:avLst>
                <a:gd name="adj1" fmla="val 8958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pPr eaLnBrk="1" hangingPunct="1"/>
              <a:endParaRPr lang="fr-FR" altLang="fr-FR">
                <a:latin typeface="Calibri" charset="0"/>
              </a:endParaRPr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3948113" y="5734050"/>
            <a:ext cx="2509837" cy="4000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pPr algn="ctr"/>
            <a:r>
              <a:rPr lang="en-US" altLang="fr-FR"/>
              <a:t>Δt = t</a:t>
            </a:r>
            <a:r>
              <a:rPr lang="en-US" altLang="fr-FR" baseline="-25000"/>
              <a:t>post</a:t>
            </a:r>
            <a:r>
              <a:rPr lang="en-US" altLang="fr-FR"/>
              <a:t> - t</a:t>
            </a:r>
            <a:r>
              <a:rPr lang="en-US" altLang="fr-FR" baseline="-25000"/>
              <a:t>pre</a:t>
            </a:r>
          </a:p>
        </p:txBody>
      </p:sp>
      <p:sp>
        <p:nvSpPr>
          <p:cNvPr id="66" name="ZoneTexte 65"/>
          <p:cNvSpPr txBox="1"/>
          <p:nvPr/>
        </p:nvSpPr>
        <p:spPr>
          <a:xfrm rot="16200000">
            <a:off x="1273969" y="4033044"/>
            <a:ext cx="2841625" cy="6461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>
                <a:latin typeface="+mn-lt"/>
                <a:ea typeface="MS PGothic" charset="0"/>
                <a:cs typeface="MS PGothic" charset="0"/>
              </a:rPr>
              <a:t>Synaptic weight modification (%)</a:t>
            </a:r>
            <a:endParaRPr lang="en-US" baseline="-25000">
              <a:latin typeface="+mn-lt"/>
              <a:ea typeface="MS PGothic" charset="0"/>
              <a:cs typeface="MS PGothic" charset="0"/>
            </a:endParaRPr>
          </a:p>
        </p:txBody>
      </p:sp>
      <p:sp>
        <p:nvSpPr>
          <p:cNvPr id="69" name="Rectangle à coins arrondis 68"/>
          <p:cNvSpPr/>
          <p:nvPr/>
        </p:nvSpPr>
        <p:spPr>
          <a:xfrm>
            <a:off x="6597650" y="1352550"/>
            <a:ext cx="2295525" cy="1714500"/>
          </a:xfrm>
          <a:prstGeom prst="roundRect">
            <a:avLst/>
          </a:prstGeom>
          <a:ln>
            <a:tailEnd type="none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/>
              <a:t>STDP = correlation detector</a:t>
            </a:r>
          </a:p>
          <a:p>
            <a:pPr algn="ctr">
              <a:defRPr/>
            </a:pPr>
            <a:r>
              <a:rPr lang="en-US" sz="1800" dirty="0">
                <a:sym typeface="Wingdings" pitchFamily="2" charset="2"/>
              </a:rPr>
              <a:t> </a:t>
            </a:r>
            <a:r>
              <a:rPr lang="en-US" sz="1800" dirty="0"/>
              <a:t>Possible learning model of the mind?</a:t>
            </a:r>
          </a:p>
        </p:txBody>
      </p:sp>
      <p:sp>
        <p:nvSpPr>
          <p:cNvPr id="64" name="Line 352"/>
          <p:cNvSpPr>
            <a:spLocks noChangeAspect="1" noChangeShapeType="1"/>
          </p:cNvSpPr>
          <p:nvPr/>
        </p:nvSpPr>
        <p:spPr bwMode="auto">
          <a:xfrm>
            <a:off x="7086600" y="3803650"/>
            <a:ext cx="15255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5" name="Freeform 353"/>
          <p:cNvSpPr>
            <a:spLocks noChangeAspect="1"/>
          </p:cNvSpPr>
          <p:nvPr/>
        </p:nvSpPr>
        <p:spPr bwMode="auto">
          <a:xfrm>
            <a:off x="7218363" y="3444875"/>
            <a:ext cx="557212" cy="576263"/>
          </a:xfrm>
          <a:custGeom>
            <a:avLst/>
            <a:gdLst>
              <a:gd name="T0" fmla="*/ 0 w 272"/>
              <a:gd name="T1" fmla="*/ 2147483647 h 248"/>
              <a:gd name="T2" fmla="*/ 2147483647 w 272"/>
              <a:gd name="T3" fmla="*/ 2147483647 h 248"/>
              <a:gd name="T4" fmla="*/ 2147483647 w 272"/>
              <a:gd name="T5" fmla="*/ 2147483647 h 248"/>
              <a:gd name="T6" fmla="*/ 2147483647 w 272"/>
              <a:gd name="T7" fmla="*/ 2147483647 h 248"/>
              <a:gd name="T8" fmla="*/ 2147483647 w 272"/>
              <a:gd name="T9" fmla="*/ 2147483647 h 248"/>
              <a:gd name="T10" fmla="*/ 2147483647 w 272"/>
              <a:gd name="T11" fmla="*/ 2147483647 h 248"/>
              <a:gd name="T12" fmla="*/ 2147483647 w 272"/>
              <a:gd name="T13" fmla="*/ 2147483647 h 2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2" h="248">
                <a:moveTo>
                  <a:pt x="0" y="154"/>
                </a:moveTo>
                <a:cubicBezTo>
                  <a:pt x="34" y="165"/>
                  <a:pt x="71" y="158"/>
                  <a:pt x="91" y="154"/>
                </a:cubicBezTo>
                <a:cubicBezTo>
                  <a:pt x="111" y="150"/>
                  <a:pt x="107" y="151"/>
                  <a:pt x="120" y="128"/>
                </a:cubicBezTo>
                <a:cubicBezTo>
                  <a:pt x="133" y="105"/>
                  <a:pt x="156" y="0"/>
                  <a:pt x="168" y="16"/>
                </a:cubicBezTo>
                <a:cubicBezTo>
                  <a:pt x="180" y="32"/>
                  <a:pt x="187" y="200"/>
                  <a:pt x="195" y="224"/>
                </a:cubicBezTo>
                <a:cubicBezTo>
                  <a:pt x="203" y="248"/>
                  <a:pt x="203" y="172"/>
                  <a:pt x="216" y="160"/>
                </a:cubicBezTo>
                <a:cubicBezTo>
                  <a:pt x="229" y="148"/>
                  <a:pt x="260" y="155"/>
                  <a:pt x="272" y="154"/>
                </a:cubicBezTo>
              </a:path>
            </a:pathLst>
          </a:custGeom>
          <a:noFill/>
          <a:ln w="19050" cap="flat" cmpd="sng">
            <a:solidFill>
              <a:srgbClr val="E60019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2" name="Freeform 353"/>
          <p:cNvSpPr>
            <a:spLocks noChangeAspect="1"/>
          </p:cNvSpPr>
          <p:nvPr/>
        </p:nvSpPr>
        <p:spPr bwMode="auto">
          <a:xfrm>
            <a:off x="7680325" y="4381500"/>
            <a:ext cx="558800" cy="576263"/>
          </a:xfrm>
          <a:custGeom>
            <a:avLst/>
            <a:gdLst>
              <a:gd name="T0" fmla="*/ 0 w 272"/>
              <a:gd name="T1" fmla="*/ 244475 h 248"/>
              <a:gd name="T2" fmla="*/ 144463 w 272"/>
              <a:gd name="T3" fmla="*/ 244475 h 248"/>
              <a:gd name="T4" fmla="*/ 190500 w 272"/>
              <a:gd name="T5" fmla="*/ 203200 h 248"/>
              <a:gd name="T6" fmla="*/ 266700 w 272"/>
              <a:gd name="T7" fmla="*/ 25400 h 248"/>
              <a:gd name="T8" fmla="*/ 309563 w 272"/>
              <a:gd name="T9" fmla="*/ 355600 h 248"/>
              <a:gd name="T10" fmla="*/ 342900 w 272"/>
              <a:gd name="T11" fmla="*/ 254000 h 248"/>
              <a:gd name="T12" fmla="*/ 431800 w 272"/>
              <a:gd name="T13" fmla="*/ 244475 h 2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2" h="248">
                <a:moveTo>
                  <a:pt x="0" y="154"/>
                </a:moveTo>
                <a:cubicBezTo>
                  <a:pt x="34" y="165"/>
                  <a:pt x="71" y="158"/>
                  <a:pt x="91" y="154"/>
                </a:cubicBezTo>
                <a:cubicBezTo>
                  <a:pt x="111" y="150"/>
                  <a:pt x="107" y="151"/>
                  <a:pt x="120" y="128"/>
                </a:cubicBezTo>
                <a:cubicBezTo>
                  <a:pt x="133" y="105"/>
                  <a:pt x="156" y="0"/>
                  <a:pt x="168" y="16"/>
                </a:cubicBezTo>
                <a:cubicBezTo>
                  <a:pt x="180" y="32"/>
                  <a:pt x="187" y="200"/>
                  <a:pt x="195" y="224"/>
                </a:cubicBezTo>
                <a:cubicBezTo>
                  <a:pt x="203" y="248"/>
                  <a:pt x="203" y="172"/>
                  <a:pt x="216" y="160"/>
                </a:cubicBezTo>
                <a:cubicBezTo>
                  <a:pt x="229" y="148"/>
                  <a:pt x="260" y="155"/>
                  <a:pt x="272" y="154"/>
                </a:cubicBezTo>
              </a:path>
            </a:pathLst>
          </a:custGeom>
          <a:noFill/>
          <a:ln w="19050" cap="flat" cmpd="sng">
            <a:solidFill>
              <a:schemeClr val="accent4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sp>
        <p:nvSpPr>
          <p:cNvPr id="73" name="Line 352"/>
          <p:cNvSpPr>
            <a:spLocks noChangeAspect="1" noChangeShapeType="1"/>
          </p:cNvSpPr>
          <p:nvPr/>
        </p:nvSpPr>
        <p:spPr bwMode="auto">
          <a:xfrm>
            <a:off x="7038975" y="4741863"/>
            <a:ext cx="15255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0190" name="AutoShape 336"/>
          <p:cNvSpPr>
            <a:spLocks noChangeAspect="1" noChangeArrowheads="1"/>
          </p:cNvSpPr>
          <p:nvPr/>
        </p:nvSpPr>
        <p:spPr bwMode="auto">
          <a:xfrm>
            <a:off x="4078288" y="1844675"/>
            <a:ext cx="307975" cy="346075"/>
          </a:xfrm>
          <a:prstGeom prst="irregularSeal1">
            <a:avLst/>
          </a:prstGeom>
          <a:solidFill>
            <a:schemeClr val="bg1"/>
          </a:solidFill>
          <a:ln w="19050">
            <a:solidFill>
              <a:srgbClr val="0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pPr eaLnBrk="1" hangingPunct="1"/>
            <a:endParaRPr lang="fr-FR" altLang="fr-FR">
              <a:latin typeface="Calibri" charset="0"/>
            </a:endParaRPr>
          </a:p>
        </p:txBody>
      </p:sp>
      <p:sp>
        <p:nvSpPr>
          <p:cNvPr id="50191" name="AutoShape 337"/>
          <p:cNvSpPr>
            <a:spLocks noChangeAspect="1" noChangeArrowheads="1"/>
          </p:cNvSpPr>
          <p:nvPr/>
        </p:nvSpPr>
        <p:spPr bwMode="auto">
          <a:xfrm>
            <a:off x="5211763" y="1844675"/>
            <a:ext cx="307975" cy="346075"/>
          </a:xfrm>
          <a:prstGeom prst="irregularSeal1">
            <a:avLst/>
          </a:prstGeom>
          <a:noFill/>
          <a:ln w="19050">
            <a:solidFill>
              <a:srgbClr val="CC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pPr eaLnBrk="1" hangingPunct="1"/>
            <a:endParaRPr lang="fr-FR" altLang="fr-FR">
              <a:latin typeface="Calibri" charset="0"/>
            </a:endParaRPr>
          </a:p>
        </p:txBody>
      </p:sp>
      <p:grpSp>
        <p:nvGrpSpPr>
          <p:cNvPr id="9" name="Groupe 8"/>
          <p:cNvGrpSpPr>
            <a:grpSpLocks/>
          </p:cNvGrpSpPr>
          <p:nvPr/>
        </p:nvGrpSpPr>
        <p:grpSpPr bwMode="auto">
          <a:xfrm>
            <a:off x="4306888" y="1722438"/>
            <a:ext cx="915987" cy="53975"/>
            <a:chOff x="736219" y="3727004"/>
            <a:chExt cx="915605" cy="53975"/>
          </a:xfrm>
        </p:grpSpPr>
        <p:sp>
          <p:nvSpPr>
            <p:cNvPr id="50216" name="Line 5"/>
            <p:cNvSpPr>
              <a:spLocks noChangeAspect="1" noChangeShapeType="1"/>
            </p:cNvSpPr>
            <p:nvPr/>
          </p:nvSpPr>
          <p:spPr bwMode="auto">
            <a:xfrm flipH="1">
              <a:off x="736219" y="3753991"/>
              <a:ext cx="37382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217" name="Line 6"/>
            <p:cNvSpPr>
              <a:spLocks noChangeAspect="1" noChangeShapeType="1"/>
            </p:cNvSpPr>
            <p:nvPr/>
          </p:nvSpPr>
          <p:spPr bwMode="auto">
            <a:xfrm>
              <a:off x="1098935" y="3741291"/>
              <a:ext cx="0" cy="254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218" name="Line 7"/>
            <p:cNvSpPr>
              <a:spLocks noChangeAspect="1" noChangeShapeType="1"/>
            </p:cNvSpPr>
            <p:nvPr/>
          </p:nvSpPr>
          <p:spPr bwMode="auto">
            <a:xfrm>
              <a:off x="1178310" y="3727004"/>
              <a:ext cx="28575" cy="539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219" name="Line 8"/>
            <p:cNvSpPr>
              <a:spLocks noChangeAspect="1" noChangeShapeType="1"/>
            </p:cNvSpPr>
            <p:nvPr/>
          </p:nvSpPr>
          <p:spPr bwMode="auto">
            <a:xfrm flipV="1">
              <a:off x="1110047" y="3727004"/>
              <a:ext cx="14288" cy="269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220" name="Line 9"/>
            <p:cNvSpPr>
              <a:spLocks noChangeAspect="1" noChangeShapeType="1"/>
            </p:cNvSpPr>
            <p:nvPr/>
          </p:nvSpPr>
          <p:spPr bwMode="auto">
            <a:xfrm>
              <a:off x="1124335" y="3727004"/>
              <a:ext cx="26987" cy="539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221" name="Line 10"/>
            <p:cNvSpPr>
              <a:spLocks noChangeAspect="1" noChangeShapeType="1"/>
            </p:cNvSpPr>
            <p:nvPr/>
          </p:nvSpPr>
          <p:spPr bwMode="auto">
            <a:xfrm flipV="1">
              <a:off x="1151322" y="3727004"/>
              <a:ext cx="26988" cy="539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222" name="Line 11"/>
            <p:cNvSpPr>
              <a:spLocks noChangeAspect="1" noChangeShapeType="1"/>
            </p:cNvSpPr>
            <p:nvPr/>
          </p:nvSpPr>
          <p:spPr bwMode="auto">
            <a:xfrm flipV="1">
              <a:off x="1205297" y="3727004"/>
              <a:ext cx="26988" cy="539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223" name="Line 12"/>
            <p:cNvSpPr>
              <a:spLocks noChangeAspect="1" noChangeShapeType="1"/>
            </p:cNvSpPr>
            <p:nvPr/>
          </p:nvSpPr>
          <p:spPr bwMode="auto">
            <a:xfrm>
              <a:off x="1232285" y="3727004"/>
              <a:ext cx="26987" cy="539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224" name="Line 13"/>
            <p:cNvSpPr>
              <a:spLocks noChangeAspect="1" noChangeShapeType="1"/>
            </p:cNvSpPr>
            <p:nvPr/>
          </p:nvSpPr>
          <p:spPr bwMode="auto">
            <a:xfrm flipV="1">
              <a:off x="1259272" y="3753991"/>
              <a:ext cx="12700" cy="269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225" name="Line 14"/>
            <p:cNvSpPr>
              <a:spLocks noChangeAspect="1" noChangeShapeType="1"/>
            </p:cNvSpPr>
            <p:nvPr/>
          </p:nvSpPr>
          <p:spPr bwMode="auto">
            <a:xfrm flipH="1">
              <a:off x="1271970" y="3753991"/>
              <a:ext cx="37985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86" name="Freeform 353"/>
          <p:cNvSpPr>
            <a:spLocks noChangeAspect="1"/>
          </p:cNvSpPr>
          <p:nvPr/>
        </p:nvSpPr>
        <p:spPr bwMode="auto">
          <a:xfrm>
            <a:off x="4352925" y="1779588"/>
            <a:ext cx="230188" cy="209550"/>
          </a:xfrm>
          <a:custGeom>
            <a:avLst/>
            <a:gdLst>
              <a:gd name="T0" fmla="*/ 0 w 272"/>
              <a:gd name="T1" fmla="*/ 2147483647 h 248"/>
              <a:gd name="T2" fmla="*/ 2147483647 w 272"/>
              <a:gd name="T3" fmla="*/ 2147483647 h 248"/>
              <a:gd name="T4" fmla="*/ 2147483647 w 272"/>
              <a:gd name="T5" fmla="*/ 2147483647 h 248"/>
              <a:gd name="T6" fmla="*/ 2147483647 w 272"/>
              <a:gd name="T7" fmla="*/ 2147483647 h 248"/>
              <a:gd name="T8" fmla="*/ 2147483647 w 272"/>
              <a:gd name="T9" fmla="*/ 2147483647 h 248"/>
              <a:gd name="T10" fmla="*/ 2147483647 w 272"/>
              <a:gd name="T11" fmla="*/ 2147483647 h 248"/>
              <a:gd name="T12" fmla="*/ 2147483647 w 272"/>
              <a:gd name="T13" fmla="*/ 2147483647 h 2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2" h="248">
                <a:moveTo>
                  <a:pt x="0" y="154"/>
                </a:moveTo>
                <a:cubicBezTo>
                  <a:pt x="34" y="165"/>
                  <a:pt x="71" y="158"/>
                  <a:pt x="91" y="154"/>
                </a:cubicBezTo>
                <a:cubicBezTo>
                  <a:pt x="111" y="150"/>
                  <a:pt x="107" y="151"/>
                  <a:pt x="120" y="128"/>
                </a:cubicBezTo>
                <a:cubicBezTo>
                  <a:pt x="133" y="105"/>
                  <a:pt x="156" y="0"/>
                  <a:pt x="168" y="16"/>
                </a:cubicBezTo>
                <a:cubicBezTo>
                  <a:pt x="180" y="32"/>
                  <a:pt x="187" y="200"/>
                  <a:pt x="195" y="224"/>
                </a:cubicBezTo>
                <a:cubicBezTo>
                  <a:pt x="203" y="248"/>
                  <a:pt x="203" y="172"/>
                  <a:pt x="216" y="160"/>
                </a:cubicBezTo>
                <a:cubicBezTo>
                  <a:pt x="229" y="148"/>
                  <a:pt x="260" y="155"/>
                  <a:pt x="272" y="154"/>
                </a:cubicBezTo>
              </a:path>
            </a:pathLst>
          </a:custGeom>
          <a:noFill/>
          <a:ln w="19050" cap="flat" cmpd="sng">
            <a:solidFill>
              <a:srgbClr val="E60019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7" name="Text Box 35"/>
          <p:cNvSpPr txBox="1">
            <a:spLocks noChangeAspect="1" noChangeArrowheads="1"/>
          </p:cNvSpPr>
          <p:nvPr/>
        </p:nvSpPr>
        <p:spPr bwMode="auto">
          <a:xfrm>
            <a:off x="6940550" y="3995738"/>
            <a:ext cx="11906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pPr algn="ctr" eaLnBrk="1" hangingPunct="1"/>
            <a:r>
              <a:rPr lang="en-US" altLang="fr-FR" sz="1400">
                <a:latin typeface="Calibri" charset="0"/>
              </a:rPr>
              <a:t>t</a:t>
            </a:r>
            <a:r>
              <a:rPr lang="en-US" altLang="fr-FR" sz="1400" baseline="-25000">
                <a:latin typeface="Calibri" charset="0"/>
              </a:rPr>
              <a:t>pre</a:t>
            </a:r>
          </a:p>
        </p:txBody>
      </p:sp>
      <p:sp>
        <p:nvSpPr>
          <p:cNvPr id="89" name="Text Box 35"/>
          <p:cNvSpPr txBox="1">
            <a:spLocks noChangeAspect="1" noChangeArrowheads="1"/>
          </p:cNvSpPr>
          <p:nvPr/>
        </p:nvSpPr>
        <p:spPr bwMode="auto">
          <a:xfrm>
            <a:off x="7589838" y="3995738"/>
            <a:ext cx="11906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pPr algn="ctr" eaLnBrk="1" hangingPunct="1"/>
            <a:r>
              <a:rPr lang="en-US" altLang="fr-FR" sz="1400">
                <a:latin typeface="Calibri" charset="0"/>
              </a:rPr>
              <a:t>t</a:t>
            </a:r>
            <a:r>
              <a:rPr lang="en-US" altLang="fr-FR" sz="1400" baseline="-25000">
                <a:latin typeface="Calibri" charset="0"/>
              </a:rPr>
              <a:t>post</a:t>
            </a:r>
          </a:p>
        </p:txBody>
      </p:sp>
      <p:sp>
        <p:nvSpPr>
          <p:cNvPr id="90" name="Text Box 35"/>
          <p:cNvSpPr txBox="1">
            <a:spLocks noChangeAspect="1" noChangeArrowheads="1"/>
          </p:cNvSpPr>
          <p:nvPr/>
        </p:nvSpPr>
        <p:spPr bwMode="auto">
          <a:xfrm>
            <a:off x="7229475" y="3949700"/>
            <a:ext cx="11906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pPr algn="ctr" eaLnBrk="1" hangingPunct="1"/>
            <a:r>
              <a:rPr lang="en-US" altLang="fr-FR" b="1">
                <a:latin typeface="Calibri" charset="0"/>
              </a:rPr>
              <a:t>&lt;</a:t>
            </a:r>
            <a:endParaRPr lang="en-US" altLang="fr-FR" b="1" baseline="-25000">
              <a:latin typeface="Calibri" charset="0"/>
            </a:endParaRPr>
          </a:p>
        </p:txBody>
      </p:sp>
      <p:sp>
        <p:nvSpPr>
          <p:cNvPr id="8" name="Forme libre 7"/>
          <p:cNvSpPr/>
          <p:nvPr/>
        </p:nvSpPr>
        <p:spPr>
          <a:xfrm>
            <a:off x="4913313" y="3260725"/>
            <a:ext cx="1419225" cy="1381125"/>
          </a:xfrm>
          <a:custGeom>
            <a:avLst/>
            <a:gdLst>
              <a:gd name="connsiteX0" fmla="*/ 960 w 1418280"/>
              <a:gd name="connsiteY0" fmla="*/ 0 h 1380744"/>
              <a:gd name="connsiteX1" fmla="*/ 229560 w 1418280"/>
              <a:gd name="connsiteY1" fmla="*/ 923544 h 1380744"/>
              <a:gd name="connsiteX2" fmla="*/ 1418280 w 1418280"/>
              <a:gd name="connsiteY2" fmla="*/ 1380744 h 1380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18280" h="1380744">
                <a:moveTo>
                  <a:pt x="960" y="0"/>
                </a:moveTo>
                <a:cubicBezTo>
                  <a:pt x="-2850" y="346710"/>
                  <a:pt x="-6660" y="693420"/>
                  <a:pt x="229560" y="923544"/>
                </a:cubicBezTo>
                <a:cubicBezTo>
                  <a:pt x="465780" y="1153668"/>
                  <a:pt x="942030" y="1267206"/>
                  <a:pt x="1418280" y="1380744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1" name="Freeform 353"/>
          <p:cNvSpPr>
            <a:spLocks noChangeAspect="1"/>
          </p:cNvSpPr>
          <p:nvPr/>
        </p:nvSpPr>
        <p:spPr bwMode="auto">
          <a:xfrm>
            <a:off x="5021263" y="1806575"/>
            <a:ext cx="230187" cy="209550"/>
          </a:xfrm>
          <a:custGeom>
            <a:avLst/>
            <a:gdLst>
              <a:gd name="T0" fmla="*/ 0 w 272"/>
              <a:gd name="T1" fmla="*/ 244475 h 248"/>
              <a:gd name="T2" fmla="*/ 144463 w 272"/>
              <a:gd name="T3" fmla="*/ 244475 h 248"/>
              <a:gd name="T4" fmla="*/ 190500 w 272"/>
              <a:gd name="T5" fmla="*/ 203200 h 248"/>
              <a:gd name="T6" fmla="*/ 266700 w 272"/>
              <a:gd name="T7" fmla="*/ 25400 h 248"/>
              <a:gd name="T8" fmla="*/ 309563 w 272"/>
              <a:gd name="T9" fmla="*/ 355600 h 248"/>
              <a:gd name="T10" fmla="*/ 342900 w 272"/>
              <a:gd name="T11" fmla="*/ 254000 h 248"/>
              <a:gd name="T12" fmla="*/ 431800 w 272"/>
              <a:gd name="T13" fmla="*/ 244475 h 2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2" h="248">
                <a:moveTo>
                  <a:pt x="0" y="154"/>
                </a:moveTo>
                <a:cubicBezTo>
                  <a:pt x="34" y="165"/>
                  <a:pt x="71" y="158"/>
                  <a:pt x="91" y="154"/>
                </a:cubicBezTo>
                <a:cubicBezTo>
                  <a:pt x="111" y="150"/>
                  <a:pt x="107" y="151"/>
                  <a:pt x="120" y="128"/>
                </a:cubicBezTo>
                <a:cubicBezTo>
                  <a:pt x="133" y="105"/>
                  <a:pt x="156" y="0"/>
                  <a:pt x="168" y="16"/>
                </a:cubicBezTo>
                <a:cubicBezTo>
                  <a:pt x="180" y="32"/>
                  <a:pt x="187" y="200"/>
                  <a:pt x="195" y="224"/>
                </a:cubicBezTo>
                <a:cubicBezTo>
                  <a:pt x="203" y="248"/>
                  <a:pt x="203" y="172"/>
                  <a:pt x="216" y="160"/>
                </a:cubicBezTo>
                <a:cubicBezTo>
                  <a:pt x="229" y="148"/>
                  <a:pt x="260" y="155"/>
                  <a:pt x="272" y="154"/>
                </a:cubicBezTo>
              </a:path>
            </a:pathLst>
          </a:custGeom>
          <a:noFill/>
          <a:ln w="19050" cap="flat" cmpd="sng">
            <a:solidFill>
              <a:schemeClr val="accent4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sp>
        <p:nvSpPr>
          <p:cNvPr id="93" name="Line 352"/>
          <p:cNvSpPr>
            <a:spLocks noChangeAspect="1" noChangeShapeType="1"/>
          </p:cNvSpPr>
          <p:nvPr/>
        </p:nvSpPr>
        <p:spPr bwMode="auto">
          <a:xfrm>
            <a:off x="487363" y="3870325"/>
            <a:ext cx="15255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4" name="Freeform 353"/>
          <p:cNvSpPr>
            <a:spLocks noChangeAspect="1"/>
          </p:cNvSpPr>
          <p:nvPr/>
        </p:nvSpPr>
        <p:spPr bwMode="auto">
          <a:xfrm>
            <a:off x="1127125" y="3511550"/>
            <a:ext cx="558800" cy="576263"/>
          </a:xfrm>
          <a:custGeom>
            <a:avLst/>
            <a:gdLst>
              <a:gd name="T0" fmla="*/ 0 w 272"/>
              <a:gd name="T1" fmla="*/ 2147483647 h 248"/>
              <a:gd name="T2" fmla="*/ 2147483647 w 272"/>
              <a:gd name="T3" fmla="*/ 2147483647 h 248"/>
              <a:gd name="T4" fmla="*/ 2147483647 w 272"/>
              <a:gd name="T5" fmla="*/ 2147483647 h 248"/>
              <a:gd name="T6" fmla="*/ 2147483647 w 272"/>
              <a:gd name="T7" fmla="*/ 2147483647 h 248"/>
              <a:gd name="T8" fmla="*/ 2147483647 w 272"/>
              <a:gd name="T9" fmla="*/ 2147483647 h 248"/>
              <a:gd name="T10" fmla="*/ 2147483647 w 272"/>
              <a:gd name="T11" fmla="*/ 2147483647 h 248"/>
              <a:gd name="T12" fmla="*/ 2147483647 w 272"/>
              <a:gd name="T13" fmla="*/ 2147483647 h 2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2" h="248">
                <a:moveTo>
                  <a:pt x="0" y="154"/>
                </a:moveTo>
                <a:cubicBezTo>
                  <a:pt x="34" y="165"/>
                  <a:pt x="71" y="158"/>
                  <a:pt x="91" y="154"/>
                </a:cubicBezTo>
                <a:cubicBezTo>
                  <a:pt x="111" y="150"/>
                  <a:pt x="107" y="151"/>
                  <a:pt x="120" y="128"/>
                </a:cubicBezTo>
                <a:cubicBezTo>
                  <a:pt x="133" y="105"/>
                  <a:pt x="156" y="0"/>
                  <a:pt x="168" y="16"/>
                </a:cubicBezTo>
                <a:cubicBezTo>
                  <a:pt x="180" y="32"/>
                  <a:pt x="187" y="200"/>
                  <a:pt x="195" y="224"/>
                </a:cubicBezTo>
                <a:cubicBezTo>
                  <a:pt x="203" y="248"/>
                  <a:pt x="203" y="172"/>
                  <a:pt x="216" y="160"/>
                </a:cubicBezTo>
                <a:cubicBezTo>
                  <a:pt x="229" y="148"/>
                  <a:pt x="260" y="155"/>
                  <a:pt x="272" y="154"/>
                </a:cubicBezTo>
              </a:path>
            </a:pathLst>
          </a:custGeom>
          <a:noFill/>
          <a:ln w="19050" cap="flat" cmpd="sng">
            <a:solidFill>
              <a:srgbClr val="E60019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5" name="Freeform 353"/>
          <p:cNvSpPr>
            <a:spLocks noChangeAspect="1"/>
          </p:cNvSpPr>
          <p:nvPr/>
        </p:nvSpPr>
        <p:spPr bwMode="auto">
          <a:xfrm>
            <a:off x="604838" y="4448175"/>
            <a:ext cx="558800" cy="576263"/>
          </a:xfrm>
          <a:custGeom>
            <a:avLst/>
            <a:gdLst>
              <a:gd name="T0" fmla="*/ 0 w 272"/>
              <a:gd name="T1" fmla="*/ 244475 h 248"/>
              <a:gd name="T2" fmla="*/ 144463 w 272"/>
              <a:gd name="T3" fmla="*/ 244475 h 248"/>
              <a:gd name="T4" fmla="*/ 190500 w 272"/>
              <a:gd name="T5" fmla="*/ 203200 h 248"/>
              <a:gd name="T6" fmla="*/ 266700 w 272"/>
              <a:gd name="T7" fmla="*/ 25400 h 248"/>
              <a:gd name="T8" fmla="*/ 309563 w 272"/>
              <a:gd name="T9" fmla="*/ 355600 h 248"/>
              <a:gd name="T10" fmla="*/ 342900 w 272"/>
              <a:gd name="T11" fmla="*/ 254000 h 248"/>
              <a:gd name="T12" fmla="*/ 431800 w 272"/>
              <a:gd name="T13" fmla="*/ 244475 h 2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2" h="248">
                <a:moveTo>
                  <a:pt x="0" y="154"/>
                </a:moveTo>
                <a:cubicBezTo>
                  <a:pt x="34" y="165"/>
                  <a:pt x="71" y="158"/>
                  <a:pt x="91" y="154"/>
                </a:cubicBezTo>
                <a:cubicBezTo>
                  <a:pt x="111" y="150"/>
                  <a:pt x="107" y="151"/>
                  <a:pt x="120" y="128"/>
                </a:cubicBezTo>
                <a:cubicBezTo>
                  <a:pt x="133" y="105"/>
                  <a:pt x="156" y="0"/>
                  <a:pt x="168" y="16"/>
                </a:cubicBezTo>
                <a:cubicBezTo>
                  <a:pt x="180" y="32"/>
                  <a:pt x="187" y="200"/>
                  <a:pt x="195" y="224"/>
                </a:cubicBezTo>
                <a:cubicBezTo>
                  <a:pt x="203" y="248"/>
                  <a:pt x="203" y="172"/>
                  <a:pt x="216" y="160"/>
                </a:cubicBezTo>
                <a:cubicBezTo>
                  <a:pt x="229" y="148"/>
                  <a:pt x="260" y="155"/>
                  <a:pt x="272" y="154"/>
                </a:cubicBezTo>
              </a:path>
            </a:pathLst>
          </a:custGeom>
          <a:noFill/>
          <a:ln w="19050" cap="flat" cmpd="sng">
            <a:solidFill>
              <a:schemeClr val="accent4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sp>
        <p:nvSpPr>
          <p:cNvPr id="96" name="Line 352"/>
          <p:cNvSpPr>
            <a:spLocks noChangeAspect="1" noChangeShapeType="1"/>
          </p:cNvSpPr>
          <p:nvPr/>
        </p:nvSpPr>
        <p:spPr bwMode="auto">
          <a:xfrm>
            <a:off x="441325" y="4808538"/>
            <a:ext cx="15255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7" name="Text Box 35"/>
          <p:cNvSpPr txBox="1">
            <a:spLocks noChangeAspect="1" noChangeArrowheads="1"/>
          </p:cNvSpPr>
          <p:nvPr/>
        </p:nvSpPr>
        <p:spPr bwMode="auto">
          <a:xfrm>
            <a:off x="965200" y="4062413"/>
            <a:ext cx="11906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pPr algn="ctr" eaLnBrk="1" hangingPunct="1"/>
            <a:r>
              <a:rPr lang="en-US" altLang="fr-FR" sz="1400">
                <a:latin typeface="Calibri" charset="0"/>
              </a:rPr>
              <a:t>t</a:t>
            </a:r>
            <a:r>
              <a:rPr lang="en-US" altLang="fr-FR" sz="1400" baseline="-25000">
                <a:latin typeface="Calibri" charset="0"/>
              </a:rPr>
              <a:t>pre</a:t>
            </a:r>
          </a:p>
        </p:txBody>
      </p:sp>
      <p:sp>
        <p:nvSpPr>
          <p:cNvPr id="98" name="Text Box 35"/>
          <p:cNvSpPr txBox="1">
            <a:spLocks noChangeAspect="1" noChangeArrowheads="1"/>
          </p:cNvSpPr>
          <p:nvPr/>
        </p:nvSpPr>
        <p:spPr bwMode="auto">
          <a:xfrm>
            <a:off x="317500" y="4062413"/>
            <a:ext cx="11906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pPr algn="ctr" eaLnBrk="1" hangingPunct="1"/>
            <a:r>
              <a:rPr lang="en-US" altLang="fr-FR" sz="1400">
                <a:latin typeface="Calibri" charset="0"/>
              </a:rPr>
              <a:t>t</a:t>
            </a:r>
            <a:r>
              <a:rPr lang="en-US" altLang="fr-FR" sz="1400" baseline="-25000">
                <a:latin typeface="Calibri" charset="0"/>
              </a:rPr>
              <a:t>post</a:t>
            </a:r>
          </a:p>
        </p:txBody>
      </p:sp>
      <p:sp>
        <p:nvSpPr>
          <p:cNvPr id="99" name="Text Box 35"/>
          <p:cNvSpPr txBox="1">
            <a:spLocks noChangeAspect="1" noChangeArrowheads="1"/>
          </p:cNvSpPr>
          <p:nvPr/>
        </p:nvSpPr>
        <p:spPr bwMode="auto">
          <a:xfrm>
            <a:off x="638175" y="4016375"/>
            <a:ext cx="11906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pPr algn="ctr" eaLnBrk="1" hangingPunct="1"/>
            <a:r>
              <a:rPr lang="en-US" altLang="fr-FR" b="1">
                <a:latin typeface="Calibri" charset="0"/>
              </a:rPr>
              <a:t>&lt;</a:t>
            </a:r>
            <a:endParaRPr lang="en-US" altLang="fr-FR" b="1" baseline="-25000">
              <a:latin typeface="Calibri" charset="0"/>
            </a:endParaRPr>
          </a:p>
        </p:txBody>
      </p:sp>
      <p:sp>
        <p:nvSpPr>
          <p:cNvPr id="10" name="Forme libre 9"/>
          <p:cNvSpPr/>
          <p:nvPr/>
        </p:nvSpPr>
        <p:spPr>
          <a:xfrm>
            <a:off x="3386138" y="4678363"/>
            <a:ext cx="1454150" cy="668337"/>
          </a:xfrm>
          <a:custGeom>
            <a:avLst/>
            <a:gdLst>
              <a:gd name="connsiteX0" fmla="*/ 0 w 1453896"/>
              <a:gd name="connsiteY0" fmla="*/ 0 h 667512"/>
              <a:gd name="connsiteX1" fmla="*/ 1014984 w 1453896"/>
              <a:gd name="connsiteY1" fmla="*/ 118872 h 667512"/>
              <a:gd name="connsiteX2" fmla="*/ 1453896 w 1453896"/>
              <a:gd name="connsiteY2" fmla="*/ 667512 h 667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3896" h="667512">
                <a:moveTo>
                  <a:pt x="0" y="0"/>
                </a:moveTo>
                <a:cubicBezTo>
                  <a:pt x="386334" y="3810"/>
                  <a:pt x="772668" y="7620"/>
                  <a:pt x="1014984" y="118872"/>
                </a:cubicBezTo>
                <a:cubicBezTo>
                  <a:pt x="1257300" y="230124"/>
                  <a:pt x="1355598" y="448818"/>
                  <a:pt x="1453896" y="667512"/>
                </a:cubicBezTo>
              </a:path>
            </a:pathLst>
          </a:custGeom>
          <a:noFill/>
          <a:ln w="38100">
            <a:solidFill>
              <a:srgbClr val="00B0F0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Connecteur droit 11"/>
          <p:cNvCxnSpPr>
            <a:stCxn id="50228" idx="0"/>
          </p:cNvCxnSpPr>
          <p:nvPr/>
        </p:nvCxnSpPr>
        <p:spPr>
          <a:xfrm flipV="1">
            <a:off x="2382838" y="1501775"/>
            <a:ext cx="1965325" cy="787400"/>
          </a:xfrm>
          <a:prstGeom prst="line">
            <a:avLst/>
          </a:prstGeom>
          <a:ln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087938" y="2647950"/>
            <a:ext cx="1171575" cy="1085850"/>
          </a:xfrm>
          <a:prstGeom prst="rect">
            <a:avLst/>
          </a:prstGeom>
          <a:solidFill>
            <a:schemeClr val="bg1"/>
          </a:solidFill>
          <a:ln>
            <a:noFill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3436938" y="2717800"/>
            <a:ext cx="1173162" cy="1087438"/>
          </a:xfrm>
          <a:prstGeom prst="rect">
            <a:avLst/>
          </a:prstGeom>
          <a:solidFill>
            <a:schemeClr val="bg1"/>
          </a:solidFill>
          <a:ln>
            <a:noFill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ZoneTexte 21"/>
          <p:cNvSpPr txBox="1">
            <a:spLocks noChangeArrowheads="1"/>
          </p:cNvSpPr>
          <p:nvPr/>
        </p:nvSpPr>
        <p:spPr bwMode="auto">
          <a:xfrm>
            <a:off x="4892675" y="3278188"/>
            <a:ext cx="17732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pPr algn="ctr"/>
            <a:r>
              <a:rPr lang="en-US" altLang="fr-FR" sz="1400">
                <a:solidFill>
                  <a:srgbClr val="FF0000"/>
                </a:solidFill>
              </a:rPr>
              <a:t>Causality</a:t>
            </a:r>
          </a:p>
          <a:p>
            <a:pPr algn="ctr"/>
            <a:r>
              <a:rPr lang="en-US" altLang="fr-FR" sz="1400">
                <a:solidFill>
                  <a:srgbClr val="FF0000"/>
                </a:solidFill>
              </a:rPr>
              <a:t>Potentiation (LTP)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3152775" y="4946650"/>
            <a:ext cx="17732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chemeClr val="accent6">
                    <a:lumMod val="60000"/>
                    <a:lumOff val="40000"/>
                  </a:schemeClr>
                </a:solidFill>
                <a:ea typeface="MS PGothic" charset="0"/>
                <a:cs typeface="MS PGothic" charset="0"/>
              </a:rPr>
              <a:t>Anti-Causality</a:t>
            </a:r>
          </a:p>
          <a:p>
            <a:pPr algn="ctr">
              <a:defRPr/>
            </a:pPr>
            <a:r>
              <a:rPr lang="en-US" sz="1400" dirty="0">
                <a:solidFill>
                  <a:schemeClr val="accent6">
                    <a:lumMod val="60000"/>
                    <a:lumOff val="40000"/>
                  </a:schemeClr>
                </a:solidFill>
                <a:ea typeface="MS PGothic" charset="0"/>
                <a:cs typeface="MS PGothic" charset="0"/>
              </a:rPr>
              <a:t>Depression (LTD)</a:t>
            </a:r>
          </a:p>
        </p:txBody>
      </p:sp>
      <p:sp>
        <p:nvSpPr>
          <p:cNvPr id="61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rebirth of </a:t>
            </a:r>
            <a:r>
              <a:rPr lang="en-US" err="1"/>
              <a:t>neuromorphic</a:t>
            </a:r>
            <a:r>
              <a:rPr lang="en-US"/>
              <a:t> accelerators</a:t>
            </a:r>
            <a:endParaRPr lang="en-US" b="0"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5021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fld id="{5A154CA6-861C-044F-8528-BFF697675741}" type="slidenum">
              <a:rPr lang="en-US" altLang="fr-FR" sz="1200"/>
              <a:pPr/>
              <a:t>22</a:t>
            </a:fld>
            <a:r>
              <a:rPr lang="en-US" altLang="fr-FR" sz="1200"/>
              <a:t> </a:t>
            </a:r>
          </a:p>
        </p:txBody>
      </p:sp>
      <p:cxnSp>
        <p:nvCxnSpPr>
          <p:cNvPr id="14" name="Connecteur droit 13"/>
          <p:cNvCxnSpPr/>
          <p:nvPr/>
        </p:nvCxnSpPr>
        <p:spPr>
          <a:xfrm>
            <a:off x="2343150" y="2436813"/>
            <a:ext cx="1809750" cy="574675"/>
          </a:xfrm>
          <a:prstGeom prst="line">
            <a:avLst/>
          </a:prstGeom>
          <a:ln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Freeform 353"/>
          <p:cNvSpPr>
            <a:spLocks noChangeAspect="1"/>
          </p:cNvSpPr>
          <p:nvPr/>
        </p:nvSpPr>
        <p:spPr bwMode="auto">
          <a:xfrm>
            <a:off x="4348163" y="1782763"/>
            <a:ext cx="230187" cy="209550"/>
          </a:xfrm>
          <a:custGeom>
            <a:avLst/>
            <a:gdLst>
              <a:gd name="T0" fmla="*/ 0 w 272"/>
              <a:gd name="T1" fmla="*/ 2147483647 h 248"/>
              <a:gd name="T2" fmla="*/ 2147483647 w 272"/>
              <a:gd name="T3" fmla="*/ 2147483647 h 248"/>
              <a:gd name="T4" fmla="*/ 2147483647 w 272"/>
              <a:gd name="T5" fmla="*/ 2147483647 h 248"/>
              <a:gd name="T6" fmla="*/ 2147483647 w 272"/>
              <a:gd name="T7" fmla="*/ 2147483647 h 248"/>
              <a:gd name="T8" fmla="*/ 2147483647 w 272"/>
              <a:gd name="T9" fmla="*/ 2147483647 h 248"/>
              <a:gd name="T10" fmla="*/ 2147483647 w 272"/>
              <a:gd name="T11" fmla="*/ 2147483647 h 248"/>
              <a:gd name="T12" fmla="*/ 2147483647 w 272"/>
              <a:gd name="T13" fmla="*/ 2147483647 h 2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2" h="248">
                <a:moveTo>
                  <a:pt x="0" y="154"/>
                </a:moveTo>
                <a:cubicBezTo>
                  <a:pt x="34" y="165"/>
                  <a:pt x="71" y="158"/>
                  <a:pt x="91" y="154"/>
                </a:cubicBezTo>
                <a:cubicBezTo>
                  <a:pt x="111" y="150"/>
                  <a:pt x="107" y="151"/>
                  <a:pt x="120" y="128"/>
                </a:cubicBezTo>
                <a:cubicBezTo>
                  <a:pt x="133" y="105"/>
                  <a:pt x="156" y="0"/>
                  <a:pt x="168" y="16"/>
                </a:cubicBezTo>
                <a:cubicBezTo>
                  <a:pt x="180" y="32"/>
                  <a:pt x="187" y="200"/>
                  <a:pt x="195" y="224"/>
                </a:cubicBezTo>
                <a:cubicBezTo>
                  <a:pt x="203" y="248"/>
                  <a:pt x="203" y="172"/>
                  <a:pt x="216" y="160"/>
                </a:cubicBezTo>
                <a:cubicBezTo>
                  <a:pt x="229" y="148"/>
                  <a:pt x="260" y="155"/>
                  <a:pt x="272" y="154"/>
                </a:cubicBezTo>
              </a:path>
            </a:pathLst>
          </a:custGeom>
          <a:noFill/>
          <a:ln w="19050" cap="flat" cmpd="sng">
            <a:solidFill>
              <a:srgbClr val="E60019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48148E-6 L 0.09149 -1.48148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9254 3.7037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9254 3.7037E-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48148E-6 L 0.09149 -1.48148E-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64" grpId="0" animBg="1"/>
      <p:bldP spid="65" grpId="0" animBg="1"/>
      <p:bldP spid="73" grpId="0" animBg="1"/>
      <p:bldP spid="86" grpId="0" animBg="1"/>
      <p:bldP spid="86" grpId="1" animBg="1"/>
      <p:bldP spid="86" grpId="2" animBg="1"/>
      <p:bldP spid="87" grpId="0"/>
      <p:bldP spid="89" grpId="0"/>
      <p:bldP spid="90" grpId="0"/>
      <p:bldP spid="93" grpId="0" animBg="1"/>
      <p:bldP spid="94" grpId="0" animBg="1"/>
      <p:bldP spid="96" grpId="0" animBg="1"/>
      <p:bldP spid="97" grpId="0"/>
      <p:bldP spid="98" grpId="0"/>
      <p:bldP spid="99" grpId="0"/>
      <p:bldP spid="22" grpId="0"/>
      <p:bldP spid="59" grpId="0"/>
      <p:bldP spid="92" grpId="0" animBg="1"/>
      <p:bldP spid="92" grpId="1" animBg="1"/>
      <p:bldP spid="92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33350"/>
            <a:ext cx="8639175" cy="531813"/>
          </a:xfrm>
        </p:spPr>
        <p:txBody>
          <a:bodyPr lIns="80147" tIns="40074" rIns="80147" bIns="40074"/>
          <a:lstStyle/>
          <a:p>
            <a:r>
              <a:rPr lang="en-US" altLang="fr-FR" sz="2800">
                <a:ea typeface="MS PGothic" charset="-128"/>
              </a:rPr>
              <a:t>Principle of STDP on Crossbars of Memristors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320675" y="1260475"/>
            <a:ext cx="7459663" cy="4113213"/>
          </a:xfrm>
        </p:spPr>
        <p:txBody>
          <a:bodyPr lIns="80147" tIns="40074" rIns="80147" bIns="40074"/>
          <a:lstStyle/>
          <a:p>
            <a:pPr>
              <a:buFont typeface="Wingdings" charset="0"/>
              <a:buChar char="o"/>
              <a:defRPr/>
            </a:pPr>
            <a:r>
              <a:rPr lang="en-US" sz="2000" dirty="0" smtClean="0"/>
              <a:t>First Proposed by Snider</a:t>
            </a:r>
            <a:r>
              <a:rPr lang="en-US" sz="1400" dirty="0"/>
              <a:t>(1</a:t>
            </a:r>
            <a:r>
              <a:rPr lang="en-US" sz="1800" dirty="0" smtClean="0">
                <a:solidFill>
                  <a:schemeClr val="accent6"/>
                </a:solidFill>
              </a:rPr>
              <a:t>)</a:t>
            </a:r>
          </a:p>
        </p:txBody>
      </p:sp>
      <p:grpSp>
        <p:nvGrpSpPr>
          <p:cNvPr id="52227" name="Group 4"/>
          <p:cNvGrpSpPr>
            <a:grpSpLocks noChangeAspect="1"/>
          </p:cNvGrpSpPr>
          <p:nvPr/>
        </p:nvGrpSpPr>
        <p:grpSpPr bwMode="auto">
          <a:xfrm>
            <a:off x="1862138" y="1927225"/>
            <a:ext cx="1209675" cy="204788"/>
            <a:chOff x="1201" y="1026"/>
            <a:chExt cx="1134" cy="182"/>
          </a:xfrm>
        </p:grpSpPr>
        <p:sp>
          <p:nvSpPr>
            <p:cNvPr id="52601" name="Line 5"/>
            <p:cNvSpPr>
              <a:spLocks noChangeAspect="1" noChangeShapeType="1"/>
            </p:cNvSpPr>
            <p:nvPr/>
          </p:nvSpPr>
          <p:spPr bwMode="auto">
            <a:xfrm flipH="1">
              <a:off x="1201" y="1117"/>
              <a:ext cx="318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602" name="Line 6"/>
            <p:cNvSpPr>
              <a:spLocks noChangeAspect="1" noChangeShapeType="1"/>
            </p:cNvSpPr>
            <p:nvPr/>
          </p:nvSpPr>
          <p:spPr bwMode="auto">
            <a:xfrm>
              <a:off x="1474" y="1071"/>
              <a:ext cx="0" cy="9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603" name="Line 7"/>
            <p:cNvSpPr>
              <a:spLocks noChangeAspect="1" noChangeShapeType="1"/>
            </p:cNvSpPr>
            <p:nvPr/>
          </p:nvSpPr>
          <p:spPr bwMode="auto">
            <a:xfrm>
              <a:off x="1746" y="1026"/>
              <a:ext cx="91" cy="18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604" name="Line 8"/>
            <p:cNvSpPr>
              <a:spLocks noChangeAspect="1" noChangeShapeType="1"/>
            </p:cNvSpPr>
            <p:nvPr/>
          </p:nvSpPr>
          <p:spPr bwMode="auto">
            <a:xfrm flipV="1">
              <a:off x="1519" y="1026"/>
              <a:ext cx="45" cy="9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605" name="Line 9"/>
            <p:cNvSpPr>
              <a:spLocks noChangeAspect="1" noChangeShapeType="1"/>
            </p:cNvSpPr>
            <p:nvPr/>
          </p:nvSpPr>
          <p:spPr bwMode="auto">
            <a:xfrm>
              <a:off x="1564" y="1026"/>
              <a:ext cx="91" cy="18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606" name="Line 10"/>
            <p:cNvSpPr>
              <a:spLocks noChangeAspect="1" noChangeShapeType="1"/>
            </p:cNvSpPr>
            <p:nvPr/>
          </p:nvSpPr>
          <p:spPr bwMode="auto">
            <a:xfrm flipV="1">
              <a:off x="1655" y="1026"/>
              <a:ext cx="90" cy="18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607" name="Line 11"/>
            <p:cNvSpPr>
              <a:spLocks noChangeAspect="1" noChangeShapeType="1"/>
            </p:cNvSpPr>
            <p:nvPr/>
          </p:nvSpPr>
          <p:spPr bwMode="auto">
            <a:xfrm flipV="1">
              <a:off x="1836" y="1026"/>
              <a:ext cx="90" cy="18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608" name="Line 12"/>
            <p:cNvSpPr>
              <a:spLocks noChangeAspect="1" noChangeShapeType="1"/>
            </p:cNvSpPr>
            <p:nvPr/>
          </p:nvSpPr>
          <p:spPr bwMode="auto">
            <a:xfrm>
              <a:off x="1927" y="1026"/>
              <a:ext cx="91" cy="18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609" name="Line 13"/>
            <p:cNvSpPr>
              <a:spLocks noChangeAspect="1" noChangeShapeType="1"/>
            </p:cNvSpPr>
            <p:nvPr/>
          </p:nvSpPr>
          <p:spPr bwMode="auto">
            <a:xfrm flipV="1">
              <a:off x="2018" y="1117"/>
              <a:ext cx="45" cy="9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610" name="Line 14"/>
            <p:cNvSpPr>
              <a:spLocks noChangeAspect="1" noChangeShapeType="1"/>
            </p:cNvSpPr>
            <p:nvPr/>
          </p:nvSpPr>
          <p:spPr bwMode="auto">
            <a:xfrm flipH="1">
              <a:off x="2063" y="1117"/>
              <a:ext cx="272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2228" name="Group 177"/>
          <p:cNvGrpSpPr>
            <a:grpSpLocks noChangeAspect="1"/>
          </p:cNvGrpSpPr>
          <p:nvPr/>
        </p:nvGrpSpPr>
        <p:grpSpPr bwMode="auto">
          <a:xfrm>
            <a:off x="944563" y="1624013"/>
            <a:ext cx="239712" cy="307975"/>
            <a:chOff x="1611" y="709"/>
            <a:chExt cx="453" cy="544"/>
          </a:xfrm>
        </p:grpSpPr>
        <p:sp>
          <p:nvSpPr>
            <p:cNvPr id="52593" name="Line 18"/>
            <p:cNvSpPr>
              <a:spLocks noChangeAspect="1" noChangeShapeType="1"/>
            </p:cNvSpPr>
            <p:nvPr/>
          </p:nvSpPr>
          <p:spPr bwMode="auto">
            <a:xfrm>
              <a:off x="1611" y="981"/>
              <a:ext cx="136" cy="0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94" name="Line 19"/>
            <p:cNvSpPr>
              <a:spLocks noChangeAspect="1" noChangeShapeType="1"/>
            </p:cNvSpPr>
            <p:nvPr/>
          </p:nvSpPr>
          <p:spPr bwMode="auto">
            <a:xfrm flipV="1">
              <a:off x="1747" y="709"/>
              <a:ext cx="0" cy="272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95" name="Line 20"/>
            <p:cNvSpPr>
              <a:spLocks noChangeAspect="1" noChangeShapeType="1"/>
            </p:cNvSpPr>
            <p:nvPr/>
          </p:nvSpPr>
          <p:spPr bwMode="auto">
            <a:xfrm>
              <a:off x="1747" y="709"/>
              <a:ext cx="91" cy="0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96" name="Line 21"/>
            <p:cNvSpPr>
              <a:spLocks noChangeAspect="1" noChangeShapeType="1"/>
            </p:cNvSpPr>
            <p:nvPr/>
          </p:nvSpPr>
          <p:spPr bwMode="auto">
            <a:xfrm flipV="1">
              <a:off x="1838" y="709"/>
              <a:ext cx="0" cy="272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97" name="Line 22"/>
            <p:cNvSpPr>
              <a:spLocks noChangeAspect="1" noChangeShapeType="1"/>
            </p:cNvSpPr>
            <p:nvPr/>
          </p:nvSpPr>
          <p:spPr bwMode="auto">
            <a:xfrm flipV="1">
              <a:off x="1838" y="981"/>
              <a:ext cx="0" cy="272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98" name="Line 23"/>
            <p:cNvSpPr>
              <a:spLocks noChangeAspect="1" noChangeShapeType="1"/>
            </p:cNvSpPr>
            <p:nvPr/>
          </p:nvSpPr>
          <p:spPr bwMode="auto">
            <a:xfrm flipV="1">
              <a:off x="1928" y="981"/>
              <a:ext cx="0" cy="272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99" name="Line 24"/>
            <p:cNvSpPr>
              <a:spLocks noChangeAspect="1" noChangeShapeType="1"/>
            </p:cNvSpPr>
            <p:nvPr/>
          </p:nvSpPr>
          <p:spPr bwMode="auto">
            <a:xfrm>
              <a:off x="1838" y="1253"/>
              <a:ext cx="91" cy="0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600" name="Line 25"/>
            <p:cNvSpPr>
              <a:spLocks noChangeAspect="1" noChangeShapeType="1"/>
            </p:cNvSpPr>
            <p:nvPr/>
          </p:nvSpPr>
          <p:spPr bwMode="auto">
            <a:xfrm>
              <a:off x="1928" y="981"/>
              <a:ext cx="136" cy="0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2229" name="Line 34"/>
          <p:cNvSpPr>
            <a:spLocks noChangeAspect="1" noChangeShapeType="1"/>
          </p:cNvSpPr>
          <p:nvPr/>
        </p:nvSpPr>
        <p:spPr bwMode="auto">
          <a:xfrm>
            <a:off x="1282700" y="1776413"/>
            <a:ext cx="387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30" name="Line 35"/>
          <p:cNvSpPr>
            <a:spLocks noChangeAspect="1" noChangeShapeType="1"/>
          </p:cNvSpPr>
          <p:nvPr/>
        </p:nvSpPr>
        <p:spPr bwMode="auto">
          <a:xfrm flipH="1">
            <a:off x="3313113" y="1776413"/>
            <a:ext cx="387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31" name="Text Box 36"/>
          <p:cNvSpPr txBox="1">
            <a:spLocks noChangeAspect="1" noChangeArrowheads="1"/>
          </p:cNvSpPr>
          <p:nvPr/>
        </p:nvSpPr>
        <p:spPr bwMode="auto">
          <a:xfrm>
            <a:off x="3117850" y="1876425"/>
            <a:ext cx="54292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19" tIns="40060" rIns="80119" bIns="40060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 sz="1400"/>
              <a:t>V</a:t>
            </a:r>
            <a:r>
              <a:rPr lang="en-US" altLang="fr-FR" sz="1400" baseline="-25000"/>
              <a:t>post</a:t>
            </a:r>
          </a:p>
        </p:txBody>
      </p:sp>
      <p:sp>
        <p:nvSpPr>
          <p:cNvPr id="52232" name="Text Box 37"/>
          <p:cNvSpPr txBox="1">
            <a:spLocks noChangeAspect="1" noChangeArrowheads="1"/>
          </p:cNvSpPr>
          <p:nvPr/>
        </p:nvSpPr>
        <p:spPr bwMode="auto">
          <a:xfrm>
            <a:off x="1441450" y="1876425"/>
            <a:ext cx="48260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19" tIns="40060" rIns="80119" bIns="40060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 sz="1400"/>
              <a:t>V</a:t>
            </a:r>
            <a:r>
              <a:rPr lang="en-US" altLang="fr-FR" sz="1400" baseline="-25000"/>
              <a:t>pre</a:t>
            </a:r>
          </a:p>
        </p:txBody>
      </p:sp>
      <p:sp>
        <p:nvSpPr>
          <p:cNvPr id="52233" name="Rectangle 109" descr="noir)"/>
          <p:cNvSpPr>
            <a:spLocks noChangeAspect="1" noChangeArrowheads="1"/>
          </p:cNvSpPr>
          <p:nvPr/>
        </p:nvSpPr>
        <p:spPr bwMode="auto">
          <a:xfrm>
            <a:off x="1252538" y="4889500"/>
            <a:ext cx="77787" cy="180975"/>
          </a:xfrm>
          <a:prstGeom prst="rect">
            <a:avLst/>
          </a:prstGeom>
          <a:pattFill prst="ltUpDiag">
            <a:fgClr>
              <a:srgbClr val="FF0000"/>
            </a:fgClr>
            <a:bgClr>
              <a:schemeClr val="bg1"/>
            </a:bgClr>
          </a:patt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80119" tIns="40060" rIns="80119" bIns="40060" anchor="ctr"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endParaRPr lang="fr-FR" altLang="fr-FR"/>
          </a:p>
        </p:txBody>
      </p:sp>
      <p:sp>
        <p:nvSpPr>
          <p:cNvPr id="52234" name="Line 54"/>
          <p:cNvSpPr>
            <a:spLocks noChangeAspect="1" noChangeShapeType="1"/>
          </p:cNvSpPr>
          <p:nvPr/>
        </p:nvSpPr>
        <p:spPr bwMode="auto">
          <a:xfrm>
            <a:off x="787400" y="3138488"/>
            <a:ext cx="12779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35" name="Line 55"/>
          <p:cNvSpPr>
            <a:spLocks noChangeAspect="1" noChangeShapeType="1"/>
          </p:cNvSpPr>
          <p:nvPr/>
        </p:nvSpPr>
        <p:spPr bwMode="auto">
          <a:xfrm flipV="1">
            <a:off x="727075" y="2851150"/>
            <a:ext cx="0" cy="534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36" name="Line 56"/>
          <p:cNvSpPr>
            <a:spLocks noChangeAspect="1" noChangeShapeType="1"/>
          </p:cNvSpPr>
          <p:nvPr/>
        </p:nvSpPr>
        <p:spPr bwMode="auto">
          <a:xfrm>
            <a:off x="787400" y="3138488"/>
            <a:ext cx="387350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37" name="Line 57"/>
          <p:cNvSpPr>
            <a:spLocks noChangeAspect="1" noChangeShapeType="1"/>
          </p:cNvSpPr>
          <p:nvPr/>
        </p:nvSpPr>
        <p:spPr bwMode="auto">
          <a:xfrm flipV="1">
            <a:off x="1174750" y="2890838"/>
            <a:ext cx="0" cy="24765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38" name="Line 58"/>
          <p:cNvSpPr>
            <a:spLocks noChangeAspect="1" noChangeShapeType="1"/>
          </p:cNvSpPr>
          <p:nvPr/>
        </p:nvSpPr>
        <p:spPr bwMode="auto">
          <a:xfrm>
            <a:off x="1174750" y="2890838"/>
            <a:ext cx="77788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39" name="Line 59"/>
          <p:cNvSpPr>
            <a:spLocks noChangeAspect="1" noChangeShapeType="1"/>
          </p:cNvSpPr>
          <p:nvPr/>
        </p:nvSpPr>
        <p:spPr bwMode="auto">
          <a:xfrm flipV="1">
            <a:off x="1252538" y="2890838"/>
            <a:ext cx="0" cy="24765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40" name="Line 60"/>
          <p:cNvSpPr>
            <a:spLocks noChangeAspect="1" noChangeShapeType="1"/>
          </p:cNvSpPr>
          <p:nvPr/>
        </p:nvSpPr>
        <p:spPr bwMode="auto">
          <a:xfrm flipV="1">
            <a:off x="1252538" y="3138488"/>
            <a:ext cx="0" cy="24765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41" name="Line 61"/>
          <p:cNvSpPr>
            <a:spLocks noChangeAspect="1" noChangeShapeType="1"/>
          </p:cNvSpPr>
          <p:nvPr/>
        </p:nvSpPr>
        <p:spPr bwMode="auto">
          <a:xfrm flipV="1">
            <a:off x="1327150" y="3138488"/>
            <a:ext cx="0" cy="24765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42" name="Line 62"/>
          <p:cNvSpPr>
            <a:spLocks noChangeAspect="1" noChangeShapeType="1"/>
          </p:cNvSpPr>
          <p:nvPr/>
        </p:nvSpPr>
        <p:spPr bwMode="auto">
          <a:xfrm>
            <a:off x="1252538" y="3386138"/>
            <a:ext cx="77787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43" name="Line 63"/>
          <p:cNvSpPr>
            <a:spLocks noChangeAspect="1" noChangeShapeType="1"/>
          </p:cNvSpPr>
          <p:nvPr/>
        </p:nvSpPr>
        <p:spPr bwMode="auto">
          <a:xfrm>
            <a:off x="1327150" y="3138488"/>
            <a:ext cx="542925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44" name="Line 64"/>
          <p:cNvSpPr>
            <a:spLocks noChangeAspect="1" noChangeShapeType="1"/>
          </p:cNvSpPr>
          <p:nvPr/>
        </p:nvSpPr>
        <p:spPr bwMode="auto">
          <a:xfrm flipH="1">
            <a:off x="1252538" y="2973388"/>
            <a:ext cx="15240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45" name="Text Box 65"/>
          <p:cNvSpPr txBox="1">
            <a:spLocks noChangeAspect="1" noChangeArrowheads="1"/>
          </p:cNvSpPr>
          <p:nvPr/>
        </p:nvSpPr>
        <p:spPr bwMode="auto">
          <a:xfrm>
            <a:off x="1433513" y="2798763"/>
            <a:ext cx="430212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19" tIns="40060" rIns="80119" bIns="40060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 sz="1400"/>
              <a:t>t</a:t>
            </a:r>
            <a:r>
              <a:rPr lang="en-US" altLang="fr-FR" sz="1400" baseline="-25000"/>
              <a:t>pre</a:t>
            </a:r>
          </a:p>
        </p:txBody>
      </p:sp>
      <p:sp>
        <p:nvSpPr>
          <p:cNvPr id="52246" name="Text Box 66"/>
          <p:cNvSpPr txBox="1">
            <a:spLocks noChangeAspect="1" noChangeArrowheads="1"/>
          </p:cNvSpPr>
          <p:nvPr/>
        </p:nvSpPr>
        <p:spPr bwMode="auto">
          <a:xfrm>
            <a:off x="2084388" y="2995613"/>
            <a:ext cx="2317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19" tIns="40060" rIns="80119" bIns="40060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 sz="1400"/>
              <a:t>t</a:t>
            </a:r>
          </a:p>
        </p:txBody>
      </p:sp>
      <p:sp>
        <p:nvSpPr>
          <p:cNvPr id="52247" name="Text Box 67"/>
          <p:cNvSpPr txBox="1">
            <a:spLocks noChangeAspect="1" noChangeArrowheads="1"/>
          </p:cNvSpPr>
          <p:nvPr/>
        </p:nvSpPr>
        <p:spPr bwMode="auto">
          <a:xfrm>
            <a:off x="187325" y="2752725"/>
            <a:ext cx="48260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19" tIns="40060" rIns="80119" bIns="40060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 sz="1400"/>
              <a:t>V</a:t>
            </a:r>
            <a:r>
              <a:rPr lang="en-US" altLang="fr-FR" sz="1400" baseline="-25000"/>
              <a:t>pre</a:t>
            </a:r>
          </a:p>
        </p:txBody>
      </p:sp>
      <p:sp>
        <p:nvSpPr>
          <p:cNvPr id="52248" name="Line 76"/>
          <p:cNvSpPr>
            <a:spLocks noChangeAspect="1" noChangeShapeType="1"/>
          </p:cNvSpPr>
          <p:nvPr/>
        </p:nvSpPr>
        <p:spPr bwMode="auto">
          <a:xfrm>
            <a:off x="798513" y="3810000"/>
            <a:ext cx="12747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49" name="Line 77"/>
          <p:cNvSpPr>
            <a:spLocks noChangeAspect="1" noChangeShapeType="1"/>
          </p:cNvSpPr>
          <p:nvPr/>
        </p:nvSpPr>
        <p:spPr bwMode="auto">
          <a:xfrm flipV="1">
            <a:off x="738188" y="3522663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50" name="Line 78"/>
          <p:cNvSpPr>
            <a:spLocks noChangeAspect="1" noChangeShapeType="1"/>
          </p:cNvSpPr>
          <p:nvPr/>
        </p:nvSpPr>
        <p:spPr bwMode="auto">
          <a:xfrm>
            <a:off x="787400" y="3810000"/>
            <a:ext cx="465138" cy="0"/>
          </a:xfrm>
          <a:prstGeom prst="line">
            <a:avLst/>
          </a:prstGeom>
          <a:noFill/>
          <a:ln w="254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51" name="Line 79"/>
          <p:cNvSpPr>
            <a:spLocks noChangeAspect="1" noChangeShapeType="1"/>
          </p:cNvSpPr>
          <p:nvPr/>
        </p:nvSpPr>
        <p:spPr bwMode="auto">
          <a:xfrm flipV="1">
            <a:off x="1252538" y="3562350"/>
            <a:ext cx="0" cy="247650"/>
          </a:xfrm>
          <a:prstGeom prst="line">
            <a:avLst/>
          </a:prstGeom>
          <a:noFill/>
          <a:ln w="254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52" name="Line 80"/>
          <p:cNvSpPr>
            <a:spLocks noChangeAspect="1" noChangeShapeType="1"/>
          </p:cNvSpPr>
          <p:nvPr/>
        </p:nvSpPr>
        <p:spPr bwMode="auto">
          <a:xfrm>
            <a:off x="1252538" y="3562350"/>
            <a:ext cx="77787" cy="0"/>
          </a:xfrm>
          <a:prstGeom prst="line">
            <a:avLst/>
          </a:prstGeom>
          <a:noFill/>
          <a:ln w="254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53" name="Line 81"/>
          <p:cNvSpPr>
            <a:spLocks noChangeAspect="1" noChangeShapeType="1"/>
          </p:cNvSpPr>
          <p:nvPr/>
        </p:nvSpPr>
        <p:spPr bwMode="auto">
          <a:xfrm flipV="1">
            <a:off x="1330325" y="3562350"/>
            <a:ext cx="0" cy="247650"/>
          </a:xfrm>
          <a:prstGeom prst="line">
            <a:avLst/>
          </a:prstGeom>
          <a:noFill/>
          <a:ln w="254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54" name="Line 82"/>
          <p:cNvSpPr>
            <a:spLocks noChangeAspect="1" noChangeShapeType="1"/>
          </p:cNvSpPr>
          <p:nvPr/>
        </p:nvSpPr>
        <p:spPr bwMode="auto">
          <a:xfrm flipV="1">
            <a:off x="1330325" y="3810000"/>
            <a:ext cx="0" cy="246063"/>
          </a:xfrm>
          <a:prstGeom prst="line">
            <a:avLst/>
          </a:prstGeom>
          <a:noFill/>
          <a:ln w="254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55" name="Line 83"/>
          <p:cNvSpPr>
            <a:spLocks noChangeAspect="1" noChangeShapeType="1"/>
          </p:cNvSpPr>
          <p:nvPr/>
        </p:nvSpPr>
        <p:spPr bwMode="auto">
          <a:xfrm flipV="1">
            <a:off x="1404938" y="3810000"/>
            <a:ext cx="0" cy="246063"/>
          </a:xfrm>
          <a:prstGeom prst="line">
            <a:avLst/>
          </a:prstGeom>
          <a:noFill/>
          <a:ln w="254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56" name="Line 84"/>
          <p:cNvSpPr>
            <a:spLocks noChangeAspect="1" noChangeShapeType="1"/>
          </p:cNvSpPr>
          <p:nvPr/>
        </p:nvSpPr>
        <p:spPr bwMode="auto">
          <a:xfrm>
            <a:off x="1330325" y="4056063"/>
            <a:ext cx="77788" cy="0"/>
          </a:xfrm>
          <a:prstGeom prst="line">
            <a:avLst/>
          </a:prstGeom>
          <a:noFill/>
          <a:ln w="254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57" name="Line 85"/>
          <p:cNvSpPr>
            <a:spLocks noChangeAspect="1" noChangeShapeType="1"/>
          </p:cNvSpPr>
          <p:nvPr/>
        </p:nvSpPr>
        <p:spPr bwMode="auto">
          <a:xfrm>
            <a:off x="1404938" y="3810000"/>
            <a:ext cx="465137" cy="0"/>
          </a:xfrm>
          <a:prstGeom prst="line">
            <a:avLst/>
          </a:prstGeom>
          <a:noFill/>
          <a:ln w="254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58" name="Line 86"/>
          <p:cNvSpPr>
            <a:spLocks noChangeAspect="1" noChangeShapeType="1"/>
          </p:cNvSpPr>
          <p:nvPr/>
        </p:nvSpPr>
        <p:spPr bwMode="auto">
          <a:xfrm flipH="1">
            <a:off x="1330325" y="3646488"/>
            <a:ext cx="152400" cy="163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59" name="Text Box 87"/>
          <p:cNvSpPr txBox="1">
            <a:spLocks noChangeAspect="1" noChangeArrowheads="1"/>
          </p:cNvSpPr>
          <p:nvPr/>
        </p:nvSpPr>
        <p:spPr bwMode="auto">
          <a:xfrm>
            <a:off x="1517650" y="3452813"/>
            <a:ext cx="48895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19" tIns="40060" rIns="80119" bIns="40060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 sz="1400"/>
              <a:t>t</a:t>
            </a:r>
            <a:r>
              <a:rPr lang="en-US" altLang="fr-FR" sz="1400" baseline="-25000"/>
              <a:t>post</a:t>
            </a:r>
          </a:p>
        </p:txBody>
      </p:sp>
      <p:sp>
        <p:nvSpPr>
          <p:cNvPr id="52260" name="Text Box 88"/>
          <p:cNvSpPr txBox="1">
            <a:spLocks noChangeAspect="1" noChangeArrowheads="1"/>
          </p:cNvSpPr>
          <p:nvPr/>
        </p:nvSpPr>
        <p:spPr bwMode="auto">
          <a:xfrm>
            <a:off x="2095500" y="3668713"/>
            <a:ext cx="23177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19" tIns="40060" rIns="80119" bIns="40060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 sz="1400"/>
              <a:t>t</a:t>
            </a:r>
          </a:p>
        </p:txBody>
      </p:sp>
      <p:sp>
        <p:nvSpPr>
          <p:cNvPr id="52261" name="Text Box 89"/>
          <p:cNvSpPr txBox="1">
            <a:spLocks noChangeAspect="1" noChangeArrowheads="1"/>
          </p:cNvSpPr>
          <p:nvPr/>
        </p:nvSpPr>
        <p:spPr bwMode="auto">
          <a:xfrm>
            <a:off x="187325" y="3448050"/>
            <a:ext cx="541338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19" tIns="40060" rIns="80119" bIns="40060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 sz="1400"/>
              <a:t>V</a:t>
            </a:r>
            <a:r>
              <a:rPr lang="en-US" altLang="fr-FR" sz="1400" baseline="-25000"/>
              <a:t>post</a:t>
            </a:r>
          </a:p>
        </p:txBody>
      </p:sp>
      <p:sp>
        <p:nvSpPr>
          <p:cNvPr id="52262" name="Line 90"/>
          <p:cNvSpPr>
            <a:spLocks noChangeAspect="1" noChangeShapeType="1"/>
          </p:cNvSpPr>
          <p:nvPr/>
        </p:nvSpPr>
        <p:spPr bwMode="auto">
          <a:xfrm>
            <a:off x="798513" y="4576763"/>
            <a:ext cx="12747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63" name="Line 91"/>
          <p:cNvSpPr>
            <a:spLocks noChangeAspect="1" noChangeShapeType="1"/>
          </p:cNvSpPr>
          <p:nvPr/>
        </p:nvSpPr>
        <p:spPr bwMode="auto">
          <a:xfrm flipV="1">
            <a:off x="787400" y="4273550"/>
            <a:ext cx="0" cy="822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64" name="Line 92"/>
          <p:cNvSpPr>
            <a:spLocks noChangeAspect="1" noChangeShapeType="1"/>
          </p:cNvSpPr>
          <p:nvPr/>
        </p:nvSpPr>
        <p:spPr bwMode="auto">
          <a:xfrm>
            <a:off x="787400" y="4576763"/>
            <a:ext cx="3873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65" name="Line 93"/>
          <p:cNvSpPr>
            <a:spLocks noChangeAspect="1" noChangeShapeType="1"/>
          </p:cNvSpPr>
          <p:nvPr/>
        </p:nvSpPr>
        <p:spPr bwMode="auto">
          <a:xfrm flipV="1">
            <a:off x="1174750" y="4330700"/>
            <a:ext cx="0" cy="246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66" name="Line 94"/>
          <p:cNvSpPr>
            <a:spLocks noChangeAspect="1" noChangeShapeType="1"/>
          </p:cNvSpPr>
          <p:nvPr/>
        </p:nvSpPr>
        <p:spPr bwMode="auto">
          <a:xfrm>
            <a:off x="1174750" y="4330700"/>
            <a:ext cx="7778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67" name="Line 95"/>
          <p:cNvSpPr>
            <a:spLocks noChangeAspect="1" noChangeShapeType="1"/>
          </p:cNvSpPr>
          <p:nvPr/>
        </p:nvSpPr>
        <p:spPr bwMode="auto">
          <a:xfrm flipV="1">
            <a:off x="1252538" y="4330700"/>
            <a:ext cx="0" cy="246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68" name="Line 97"/>
          <p:cNvSpPr>
            <a:spLocks noChangeAspect="1" noChangeShapeType="1"/>
          </p:cNvSpPr>
          <p:nvPr/>
        </p:nvSpPr>
        <p:spPr bwMode="auto">
          <a:xfrm flipV="1">
            <a:off x="1327150" y="4576763"/>
            <a:ext cx="0" cy="4937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69" name="Line 98"/>
          <p:cNvSpPr>
            <a:spLocks noChangeAspect="1" noChangeShapeType="1"/>
          </p:cNvSpPr>
          <p:nvPr/>
        </p:nvSpPr>
        <p:spPr bwMode="auto">
          <a:xfrm>
            <a:off x="1252538" y="5070475"/>
            <a:ext cx="7778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70" name="Line 99"/>
          <p:cNvSpPr>
            <a:spLocks noChangeAspect="1" noChangeShapeType="1"/>
          </p:cNvSpPr>
          <p:nvPr/>
        </p:nvSpPr>
        <p:spPr bwMode="auto">
          <a:xfrm>
            <a:off x="1404938" y="4576763"/>
            <a:ext cx="4651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71" name="Text Box 102"/>
          <p:cNvSpPr txBox="1">
            <a:spLocks noChangeAspect="1" noChangeArrowheads="1"/>
          </p:cNvSpPr>
          <p:nvPr/>
        </p:nvSpPr>
        <p:spPr bwMode="auto">
          <a:xfrm>
            <a:off x="2095500" y="4435475"/>
            <a:ext cx="2317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19" tIns="40060" rIns="80119" bIns="40060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 sz="1400"/>
              <a:t>t</a:t>
            </a:r>
          </a:p>
        </p:txBody>
      </p:sp>
      <p:sp>
        <p:nvSpPr>
          <p:cNvPr id="52272" name="Text Box 103"/>
          <p:cNvSpPr txBox="1">
            <a:spLocks noChangeAspect="1" noChangeArrowheads="1"/>
          </p:cNvSpPr>
          <p:nvPr/>
        </p:nvSpPr>
        <p:spPr bwMode="auto">
          <a:xfrm>
            <a:off x="190500" y="4191000"/>
            <a:ext cx="61912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19" tIns="40060" rIns="80119" bIns="40060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 sz="1400"/>
              <a:t>V</a:t>
            </a:r>
            <a:r>
              <a:rPr lang="en-US" altLang="fr-FR" sz="1400" baseline="-25000"/>
              <a:t>pre</a:t>
            </a:r>
          </a:p>
          <a:p>
            <a:r>
              <a:rPr lang="en-US" altLang="fr-FR" sz="1400"/>
              <a:t>-V</a:t>
            </a:r>
            <a:r>
              <a:rPr lang="en-US" altLang="fr-FR" sz="1400" baseline="-25000"/>
              <a:t>post</a:t>
            </a:r>
          </a:p>
        </p:txBody>
      </p:sp>
      <p:sp>
        <p:nvSpPr>
          <p:cNvPr id="52273" name="Line 105"/>
          <p:cNvSpPr>
            <a:spLocks noChangeAspect="1" noChangeShapeType="1"/>
          </p:cNvSpPr>
          <p:nvPr/>
        </p:nvSpPr>
        <p:spPr bwMode="auto">
          <a:xfrm flipV="1">
            <a:off x="1252538" y="4576763"/>
            <a:ext cx="0" cy="4937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74" name="Line 106"/>
          <p:cNvSpPr>
            <a:spLocks noChangeAspect="1" noChangeShapeType="1"/>
          </p:cNvSpPr>
          <p:nvPr/>
        </p:nvSpPr>
        <p:spPr bwMode="auto">
          <a:xfrm flipV="1">
            <a:off x="1327150" y="4330700"/>
            <a:ext cx="0" cy="246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75" name="Line 107"/>
          <p:cNvSpPr>
            <a:spLocks noChangeAspect="1" noChangeShapeType="1"/>
          </p:cNvSpPr>
          <p:nvPr/>
        </p:nvSpPr>
        <p:spPr bwMode="auto">
          <a:xfrm flipV="1">
            <a:off x="1404938" y="4330700"/>
            <a:ext cx="0" cy="246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76" name="Line 108"/>
          <p:cNvSpPr>
            <a:spLocks noChangeAspect="1" noChangeShapeType="1"/>
          </p:cNvSpPr>
          <p:nvPr/>
        </p:nvSpPr>
        <p:spPr bwMode="auto">
          <a:xfrm>
            <a:off x="1327150" y="4330700"/>
            <a:ext cx="7778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77" name="Text Box 155"/>
          <p:cNvSpPr txBox="1">
            <a:spLocks noChangeAspect="1" noChangeArrowheads="1"/>
          </p:cNvSpPr>
          <p:nvPr/>
        </p:nvSpPr>
        <p:spPr bwMode="auto">
          <a:xfrm>
            <a:off x="803275" y="5070475"/>
            <a:ext cx="155733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19" tIns="40060" rIns="80119" bIns="40060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>
                <a:solidFill>
                  <a:srgbClr val="3366CC"/>
                </a:solidFill>
              </a:rPr>
              <a:t>R decreases</a:t>
            </a:r>
          </a:p>
        </p:txBody>
      </p:sp>
      <p:sp>
        <p:nvSpPr>
          <p:cNvPr id="52278" name="Line 157"/>
          <p:cNvSpPr>
            <a:spLocks noChangeAspect="1" noChangeShapeType="1"/>
          </p:cNvSpPr>
          <p:nvPr/>
        </p:nvSpPr>
        <p:spPr bwMode="auto">
          <a:xfrm>
            <a:off x="787400" y="4889500"/>
            <a:ext cx="127793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79" name="Line 158"/>
          <p:cNvSpPr>
            <a:spLocks noChangeAspect="1" noChangeShapeType="1"/>
          </p:cNvSpPr>
          <p:nvPr/>
        </p:nvSpPr>
        <p:spPr bwMode="auto">
          <a:xfrm>
            <a:off x="1793875" y="4602163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80" name="Text Box 159"/>
          <p:cNvSpPr txBox="1">
            <a:spLocks noChangeAspect="1" noChangeArrowheads="1"/>
          </p:cNvSpPr>
          <p:nvPr/>
        </p:nvSpPr>
        <p:spPr bwMode="auto">
          <a:xfrm>
            <a:off x="1831975" y="4562475"/>
            <a:ext cx="515938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19" tIns="40060" rIns="80119" bIns="40060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 sz="1400"/>
              <a:t>-V</a:t>
            </a:r>
            <a:r>
              <a:rPr lang="en-US" altLang="fr-FR" sz="1400" baseline="-25000"/>
              <a:t>th’</a:t>
            </a:r>
          </a:p>
        </p:txBody>
      </p:sp>
      <p:sp>
        <p:nvSpPr>
          <p:cNvPr id="52281" name="Rectangle 110" descr="noir)"/>
          <p:cNvSpPr>
            <a:spLocks noChangeAspect="1" noChangeArrowheads="1"/>
          </p:cNvSpPr>
          <p:nvPr/>
        </p:nvSpPr>
        <p:spPr bwMode="auto">
          <a:xfrm>
            <a:off x="3500438" y="4283075"/>
            <a:ext cx="76200" cy="165100"/>
          </a:xfrm>
          <a:prstGeom prst="rect">
            <a:avLst/>
          </a:prstGeom>
          <a:pattFill prst="ltUpDiag">
            <a:fgClr>
              <a:srgbClr val="FF0000"/>
            </a:fgClr>
            <a:bgClr>
              <a:schemeClr val="bg1"/>
            </a:bgClr>
          </a:patt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80119" tIns="40060" rIns="80119" bIns="40060" anchor="ctr"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endParaRPr lang="fr-FR" altLang="fr-FR"/>
          </a:p>
        </p:txBody>
      </p:sp>
      <p:sp>
        <p:nvSpPr>
          <p:cNvPr id="52282" name="Line 111"/>
          <p:cNvSpPr>
            <a:spLocks noChangeAspect="1" noChangeShapeType="1"/>
          </p:cNvSpPr>
          <p:nvPr/>
        </p:nvSpPr>
        <p:spPr bwMode="auto">
          <a:xfrm>
            <a:off x="2957513" y="3146425"/>
            <a:ext cx="1277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83" name="Line 112"/>
          <p:cNvSpPr>
            <a:spLocks noChangeAspect="1" noChangeShapeType="1"/>
          </p:cNvSpPr>
          <p:nvPr/>
        </p:nvSpPr>
        <p:spPr bwMode="auto">
          <a:xfrm flipV="1">
            <a:off x="2957513" y="2859088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84" name="Line 113"/>
          <p:cNvSpPr>
            <a:spLocks noChangeAspect="1" noChangeShapeType="1"/>
          </p:cNvSpPr>
          <p:nvPr/>
        </p:nvSpPr>
        <p:spPr bwMode="auto">
          <a:xfrm>
            <a:off x="2957513" y="3146425"/>
            <a:ext cx="542925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85" name="Line 114"/>
          <p:cNvSpPr>
            <a:spLocks noChangeAspect="1" noChangeShapeType="1"/>
          </p:cNvSpPr>
          <p:nvPr/>
        </p:nvSpPr>
        <p:spPr bwMode="auto">
          <a:xfrm flipV="1">
            <a:off x="3500438" y="2898775"/>
            <a:ext cx="0" cy="24765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86" name="Line 115"/>
          <p:cNvSpPr>
            <a:spLocks noChangeAspect="1" noChangeShapeType="1"/>
          </p:cNvSpPr>
          <p:nvPr/>
        </p:nvSpPr>
        <p:spPr bwMode="auto">
          <a:xfrm>
            <a:off x="3500438" y="2898775"/>
            <a:ext cx="77787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87" name="Line 116"/>
          <p:cNvSpPr>
            <a:spLocks noChangeAspect="1" noChangeShapeType="1"/>
          </p:cNvSpPr>
          <p:nvPr/>
        </p:nvSpPr>
        <p:spPr bwMode="auto">
          <a:xfrm flipV="1">
            <a:off x="3578225" y="2898775"/>
            <a:ext cx="0" cy="24765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88" name="Line 117"/>
          <p:cNvSpPr>
            <a:spLocks noChangeAspect="1" noChangeShapeType="1"/>
          </p:cNvSpPr>
          <p:nvPr/>
        </p:nvSpPr>
        <p:spPr bwMode="auto">
          <a:xfrm flipV="1">
            <a:off x="3578225" y="3146425"/>
            <a:ext cx="0" cy="246063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89" name="Line 118"/>
          <p:cNvSpPr>
            <a:spLocks noChangeAspect="1" noChangeShapeType="1"/>
          </p:cNvSpPr>
          <p:nvPr/>
        </p:nvSpPr>
        <p:spPr bwMode="auto">
          <a:xfrm flipV="1">
            <a:off x="3656013" y="3146425"/>
            <a:ext cx="0" cy="246063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90" name="Line 119"/>
          <p:cNvSpPr>
            <a:spLocks noChangeAspect="1" noChangeShapeType="1"/>
          </p:cNvSpPr>
          <p:nvPr/>
        </p:nvSpPr>
        <p:spPr bwMode="auto">
          <a:xfrm>
            <a:off x="3578225" y="3392488"/>
            <a:ext cx="77788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91" name="Line 120"/>
          <p:cNvSpPr>
            <a:spLocks noChangeAspect="1" noChangeShapeType="1"/>
          </p:cNvSpPr>
          <p:nvPr/>
        </p:nvSpPr>
        <p:spPr bwMode="auto">
          <a:xfrm>
            <a:off x="3656013" y="3146425"/>
            <a:ext cx="385762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92" name="Line 121"/>
          <p:cNvSpPr>
            <a:spLocks noChangeAspect="1" noChangeShapeType="1"/>
          </p:cNvSpPr>
          <p:nvPr/>
        </p:nvSpPr>
        <p:spPr bwMode="auto">
          <a:xfrm flipH="1">
            <a:off x="3578225" y="2981325"/>
            <a:ext cx="155575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93" name="Text Box 122"/>
          <p:cNvSpPr txBox="1">
            <a:spLocks noChangeAspect="1" noChangeArrowheads="1"/>
          </p:cNvSpPr>
          <p:nvPr/>
        </p:nvSpPr>
        <p:spPr bwMode="auto">
          <a:xfrm>
            <a:off x="3762375" y="2798763"/>
            <a:ext cx="4286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19" tIns="40060" rIns="80119" bIns="40060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 sz="1400"/>
              <a:t>t</a:t>
            </a:r>
            <a:r>
              <a:rPr lang="en-US" altLang="fr-FR" sz="1400" baseline="-25000"/>
              <a:t>pre</a:t>
            </a:r>
          </a:p>
        </p:txBody>
      </p:sp>
      <p:sp>
        <p:nvSpPr>
          <p:cNvPr id="52294" name="Text Box 123"/>
          <p:cNvSpPr txBox="1">
            <a:spLocks noChangeAspect="1" noChangeArrowheads="1"/>
          </p:cNvSpPr>
          <p:nvPr/>
        </p:nvSpPr>
        <p:spPr bwMode="auto">
          <a:xfrm>
            <a:off x="4252913" y="2995613"/>
            <a:ext cx="233362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19" tIns="40060" rIns="80119" bIns="40060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 sz="1400"/>
              <a:t>t</a:t>
            </a:r>
          </a:p>
        </p:txBody>
      </p:sp>
      <p:sp>
        <p:nvSpPr>
          <p:cNvPr id="52295" name="Line 125"/>
          <p:cNvSpPr>
            <a:spLocks noChangeAspect="1" noChangeShapeType="1"/>
          </p:cNvSpPr>
          <p:nvPr/>
        </p:nvSpPr>
        <p:spPr bwMode="auto">
          <a:xfrm>
            <a:off x="2968625" y="3819525"/>
            <a:ext cx="1276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96" name="Line 126"/>
          <p:cNvSpPr>
            <a:spLocks noChangeAspect="1" noChangeShapeType="1"/>
          </p:cNvSpPr>
          <p:nvPr/>
        </p:nvSpPr>
        <p:spPr bwMode="auto">
          <a:xfrm flipV="1">
            <a:off x="2968625" y="3530600"/>
            <a:ext cx="0" cy="534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97" name="Line 127"/>
          <p:cNvSpPr>
            <a:spLocks noChangeAspect="1" noChangeShapeType="1"/>
          </p:cNvSpPr>
          <p:nvPr/>
        </p:nvSpPr>
        <p:spPr bwMode="auto">
          <a:xfrm>
            <a:off x="2957513" y="3819525"/>
            <a:ext cx="466725" cy="0"/>
          </a:xfrm>
          <a:prstGeom prst="line">
            <a:avLst/>
          </a:prstGeom>
          <a:noFill/>
          <a:ln w="254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98" name="Line 128"/>
          <p:cNvSpPr>
            <a:spLocks noChangeAspect="1" noChangeShapeType="1"/>
          </p:cNvSpPr>
          <p:nvPr/>
        </p:nvSpPr>
        <p:spPr bwMode="auto">
          <a:xfrm flipV="1">
            <a:off x="3424238" y="3571875"/>
            <a:ext cx="0" cy="247650"/>
          </a:xfrm>
          <a:prstGeom prst="line">
            <a:avLst/>
          </a:prstGeom>
          <a:noFill/>
          <a:ln w="254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299" name="Line 129"/>
          <p:cNvSpPr>
            <a:spLocks noChangeAspect="1" noChangeShapeType="1"/>
          </p:cNvSpPr>
          <p:nvPr/>
        </p:nvSpPr>
        <p:spPr bwMode="auto">
          <a:xfrm>
            <a:off x="3424238" y="3571875"/>
            <a:ext cx="76200" cy="0"/>
          </a:xfrm>
          <a:prstGeom prst="line">
            <a:avLst/>
          </a:prstGeom>
          <a:noFill/>
          <a:ln w="254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300" name="Line 130"/>
          <p:cNvSpPr>
            <a:spLocks noChangeAspect="1" noChangeShapeType="1"/>
          </p:cNvSpPr>
          <p:nvPr/>
        </p:nvSpPr>
        <p:spPr bwMode="auto">
          <a:xfrm flipV="1">
            <a:off x="3500438" y="3571875"/>
            <a:ext cx="0" cy="247650"/>
          </a:xfrm>
          <a:prstGeom prst="line">
            <a:avLst/>
          </a:prstGeom>
          <a:noFill/>
          <a:ln w="254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301" name="Line 131"/>
          <p:cNvSpPr>
            <a:spLocks noChangeAspect="1" noChangeShapeType="1"/>
          </p:cNvSpPr>
          <p:nvPr/>
        </p:nvSpPr>
        <p:spPr bwMode="auto">
          <a:xfrm flipV="1">
            <a:off x="3500438" y="3819525"/>
            <a:ext cx="0" cy="246063"/>
          </a:xfrm>
          <a:prstGeom prst="line">
            <a:avLst/>
          </a:prstGeom>
          <a:noFill/>
          <a:ln w="254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302" name="Line 132"/>
          <p:cNvSpPr>
            <a:spLocks noChangeAspect="1" noChangeShapeType="1"/>
          </p:cNvSpPr>
          <p:nvPr/>
        </p:nvSpPr>
        <p:spPr bwMode="auto">
          <a:xfrm flipV="1">
            <a:off x="3576638" y="3819525"/>
            <a:ext cx="0" cy="246063"/>
          </a:xfrm>
          <a:prstGeom prst="line">
            <a:avLst/>
          </a:prstGeom>
          <a:noFill/>
          <a:ln w="254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303" name="Line 133"/>
          <p:cNvSpPr>
            <a:spLocks noChangeAspect="1" noChangeShapeType="1"/>
          </p:cNvSpPr>
          <p:nvPr/>
        </p:nvSpPr>
        <p:spPr bwMode="auto">
          <a:xfrm>
            <a:off x="3500438" y="4065588"/>
            <a:ext cx="76200" cy="0"/>
          </a:xfrm>
          <a:prstGeom prst="line">
            <a:avLst/>
          </a:prstGeom>
          <a:noFill/>
          <a:ln w="254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304" name="Line 134"/>
          <p:cNvSpPr>
            <a:spLocks noChangeAspect="1" noChangeShapeType="1"/>
          </p:cNvSpPr>
          <p:nvPr/>
        </p:nvSpPr>
        <p:spPr bwMode="auto">
          <a:xfrm>
            <a:off x="3576638" y="3819525"/>
            <a:ext cx="465137" cy="0"/>
          </a:xfrm>
          <a:prstGeom prst="line">
            <a:avLst/>
          </a:prstGeom>
          <a:noFill/>
          <a:ln w="254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305" name="Line 135"/>
          <p:cNvSpPr>
            <a:spLocks noChangeAspect="1" noChangeShapeType="1"/>
          </p:cNvSpPr>
          <p:nvPr/>
        </p:nvSpPr>
        <p:spPr bwMode="auto">
          <a:xfrm flipH="1">
            <a:off x="3500438" y="3652838"/>
            <a:ext cx="155575" cy="166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306" name="Text Box 136"/>
          <p:cNvSpPr txBox="1">
            <a:spLocks noChangeAspect="1" noChangeArrowheads="1"/>
          </p:cNvSpPr>
          <p:nvPr/>
        </p:nvSpPr>
        <p:spPr bwMode="auto">
          <a:xfrm>
            <a:off x="3689350" y="3452813"/>
            <a:ext cx="48895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19" tIns="40060" rIns="80119" bIns="40060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 sz="1400"/>
              <a:t>t</a:t>
            </a:r>
            <a:r>
              <a:rPr lang="en-US" altLang="fr-FR" sz="1400" baseline="-25000"/>
              <a:t>post</a:t>
            </a:r>
          </a:p>
        </p:txBody>
      </p:sp>
      <p:sp>
        <p:nvSpPr>
          <p:cNvPr id="52307" name="Text Box 137"/>
          <p:cNvSpPr txBox="1">
            <a:spLocks noChangeAspect="1" noChangeArrowheads="1"/>
          </p:cNvSpPr>
          <p:nvPr/>
        </p:nvSpPr>
        <p:spPr bwMode="auto">
          <a:xfrm>
            <a:off x="4265613" y="3665538"/>
            <a:ext cx="23177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19" tIns="40060" rIns="80119" bIns="40060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 sz="1400"/>
              <a:t>t</a:t>
            </a:r>
          </a:p>
        </p:txBody>
      </p:sp>
      <p:sp>
        <p:nvSpPr>
          <p:cNvPr id="52308" name="Line 139"/>
          <p:cNvSpPr>
            <a:spLocks noChangeAspect="1" noChangeShapeType="1"/>
          </p:cNvSpPr>
          <p:nvPr/>
        </p:nvSpPr>
        <p:spPr bwMode="auto">
          <a:xfrm>
            <a:off x="2968625" y="4776788"/>
            <a:ext cx="1276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309" name="Line 140"/>
          <p:cNvSpPr>
            <a:spLocks noChangeAspect="1" noChangeShapeType="1"/>
          </p:cNvSpPr>
          <p:nvPr/>
        </p:nvSpPr>
        <p:spPr bwMode="auto">
          <a:xfrm flipH="1" flipV="1">
            <a:off x="2957513" y="4283075"/>
            <a:ext cx="0" cy="781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310" name="Line 141"/>
          <p:cNvSpPr>
            <a:spLocks noChangeAspect="1" noChangeShapeType="1"/>
          </p:cNvSpPr>
          <p:nvPr/>
        </p:nvSpPr>
        <p:spPr bwMode="auto">
          <a:xfrm>
            <a:off x="2957513" y="4776788"/>
            <a:ext cx="4667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311" name="Line 142"/>
          <p:cNvSpPr>
            <a:spLocks noChangeAspect="1" noChangeShapeType="1"/>
          </p:cNvSpPr>
          <p:nvPr/>
        </p:nvSpPr>
        <p:spPr bwMode="auto">
          <a:xfrm flipV="1">
            <a:off x="3424238" y="4776788"/>
            <a:ext cx="0" cy="247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312" name="Line 143"/>
          <p:cNvSpPr>
            <a:spLocks noChangeAspect="1" noChangeShapeType="1"/>
          </p:cNvSpPr>
          <p:nvPr/>
        </p:nvSpPr>
        <p:spPr bwMode="auto">
          <a:xfrm>
            <a:off x="3424238" y="5024438"/>
            <a:ext cx="76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313" name="Line 144"/>
          <p:cNvSpPr>
            <a:spLocks noChangeAspect="1" noChangeShapeType="1"/>
          </p:cNvSpPr>
          <p:nvPr/>
        </p:nvSpPr>
        <p:spPr bwMode="auto">
          <a:xfrm flipV="1">
            <a:off x="3500438" y="4776788"/>
            <a:ext cx="0" cy="247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314" name="Line 145"/>
          <p:cNvSpPr>
            <a:spLocks noChangeAspect="1" noChangeShapeType="1"/>
          </p:cNvSpPr>
          <p:nvPr/>
        </p:nvSpPr>
        <p:spPr bwMode="auto">
          <a:xfrm flipV="1">
            <a:off x="3576638" y="4283075"/>
            <a:ext cx="0" cy="4937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315" name="Line 146"/>
          <p:cNvSpPr>
            <a:spLocks noChangeAspect="1" noChangeShapeType="1"/>
          </p:cNvSpPr>
          <p:nvPr/>
        </p:nvSpPr>
        <p:spPr bwMode="auto">
          <a:xfrm>
            <a:off x="3500438" y="4283075"/>
            <a:ext cx="76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316" name="Line 147"/>
          <p:cNvSpPr>
            <a:spLocks noChangeAspect="1" noChangeShapeType="1"/>
          </p:cNvSpPr>
          <p:nvPr/>
        </p:nvSpPr>
        <p:spPr bwMode="auto">
          <a:xfrm>
            <a:off x="3656013" y="4776788"/>
            <a:ext cx="3857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317" name="Text Box 148"/>
          <p:cNvSpPr txBox="1">
            <a:spLocks noChangeAspect="1" noChangeArrowheads="1"/>
          </p:cNvSpPr>
          <p:nvPr/>
        </p:nvSpPr>
        <p:spPr bwMode="auto">
          <a:xfrm>
            <a:off x="4265613" y="4624388"/>
            <a:ext cx="23177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19" tIns="40060" rIns="80119" bIns="40060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 sz="1400"/>
              <a:t>t</a:t>
            </a:r>
          </a:p>
        </p:txBody>
      </p:sp>
      <p:sp>
        <p:nvSpPr>
          <p:cNvPr id="52318" name="Line 150"/>
          <p:cNvSpPr>
            <a:spLocks noChangeAspect="1" noChangeShapeType="1"/>
          </p:cNvSpPr>
          <p:nvPr/>
        </p:nvSpPr>
        <p:spPr bwMode="auto">
          <a:xfrm flipV="1">
            <a:off x="3500438" y="4283075"/>
            <a:ext cx="0" cy="4937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319" name="Line 151"/>
          <p:cNvSpPr>
            <a:spLocks noChangeAspect="1" noChangeShapeType="1"/>
          </p:cNvSpPr>
          <p:nvPr/>
        </p:nvSpPr>
        <p:spPr bwMode="auto">
          <a:xfrm flipV="1">
            <a:off x="3576638" y="4776788"/>
            <a:ext cx="0" cy="247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320" name="Line 152"/>
          <p:cNvSpPr>
            <a:spLocks noChangeAspect="1" noChangeShapeType="1"/>
          </p:cNvSpPr>
          <p:nvPr/>
        </p:nvSpPr>
        <p:spPr bwMode="auto">
          <a:xfrm flipV="1">
            <a:off x="3656013" y="4776788"/>
            <a:ext cx="0" cy="247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321" name="Line 153"/>
          <p:cNvSpPr>
            <a:spLocks noChangeAspect="1" noChangeShapeType="1"/>
          </p:cNvSpPr>
          <p:nvPr/>
        </p:nvSpPr>
        <p:spPr bwMode="auto">
          <a:xfrm>
            <a:off x="3576638" y="5024438"/>
            <a:ext cx="793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322" name="Text Box 154"/>
          <p:cNvSpPr txBox="1">
            <a:spLocks noChangeAspect="1" noChangeArrowheads="1"/>
          </p:cNvSpPr>
          <p:nvPr/>
        </p:nvSpPr>
        <p:spPr bwMode="auto">
          <a:xfrm>
            <a:off x="2970213" y="5024438"/>
            <a:ext cx="14859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19" tIns="40060" rIns="80119" bIns="40060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>
                <a:solidFill>
                  <a:srgbClr val="F31B3A"/>
                </a:solidFill>
              </a:rPr>
              <a:t>R increases</a:t>
            </a:r>
          </a:p>
        </p:txBody>
      </p:sp>
      <p:sp>
        <p:nvSpPr>
          <p:cNvPr id="52323" name="Line 160"/>
          <p:cNvSpPr>
            <a:spLocks noChangeAspect="1" noChangeShapeType="1"/>
          </p:cNvSpPr>
          <p:nvPr/>
        </p:nvSpPr>
        <p:spPr bwMode="auto">
          <a:xfrm>
            <a:off x="2957513" y="4448175"/>
            <a:ext cx="1277937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324" name="Line 161"/>
          <p:cNvSpPr>
            <a:spLocks noChangeAspect="1" noChangeShapeType="1"/>
          </p:cNvSpPr>
          <p:nvPr/>
        </p:nvSpPr>
        <p:spPr bwMode="auto">
          <a:xfrm flipV="1">
            <a:off x="3810000" y="4448175"/>
            <a:ext cx="0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325" name="Text Box 162"/>
          <p:cNvSpPr txBox="1">
            <a:spLocks noChangeAspect="1" noChangeArrowheads="1"/>
          </p:cNvSpPr>
          <p:nvPr/>
        </p:nvSpPr>
        <p:spPr bwMode="auto">
          <a:xfrm>
            <a:off x="3849688" y="4432300"/>
            <a:ext cx="407987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19" tIns="40060" rIns="80119" bIns="40060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 sz="1400"/>
              <a:t>V</a:t>
            </a:r>
            <a:r>
              <a:rPr lang="en-US" altLang="fr-FR" sz="1400" baseline="-25000"/>
              <a:t>th</a:t>
            </a:r>
          </a:p>
        </p:txBody>
      </p:sp>
      <p:grpSp>
        <p:nvGrpSpPr>
          <p:cNvPr id="52326" name="Group 178"/>
          <p:cNvGrpSpPr>
            <a:grpSpLocks noChangeAspect="1"/>
          </p:cNvGrpSpPr>
          <p:nvPr/>
        </p:nvGrpSpPr>
        <p:grpSpPr bwMode="auto">
          <a:xfrm>
            <a:off x="3798888" y="1624013"/>
            <a:ext cx="238125" cy="307975"/>
            <a:chOff x="1611" y="709"/>
            <a:chExt cx="453" cy="544"/>
          </a:xfrm>
        </p:grpSpPr>
        <p:sp>
          <p:nvSpPr>
            <p:cNvPr id="52585" name="Line 179"/>
            <p:cNvSpPr>
              <a:spLocks noChangeAspect="1" noChangeShapeType="1"/>
            </p:cNvSpPr>
            <p:nvPr/>
          </p:nvSpPr>
          <p:spPr bwMode="auto">
            <a:xfrm>
              <a:off x="1611" y="981"/>
              <a:ext cx="136" cy="0"/>
            </a:xfrm>
            <a:prstGeom prst="line">
              <a:avLst/>
            </a:prstGeom>
            <a:noFill/>
            <a:ln w="9525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86" name="Line 180"/>
            <p:cNvSpPr>
              <a:spLocks noChangeAspect="1" noChangeShapeType="1"/>
            </p:cNvSpPr>
            <p:nvPr/>
          </p:nvSpPr>
          <p:spPr bwMode="auto">
            <a:xfrm flipV="1">
              <a:off x="1747" y="709"/>
              <a:ext cx="0" cy="272"/>
            </a:xfrm>
            <a:prstGeom prst="line">
              <a:avLst/>
            </a:prstGeom>
            <a:noFill/>
            <a:ln w="9525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87" name="Line 181"/>
            <p:cNvSpPr>
              <a:spLocks noChangeAspect="1" noChangeShapeType="1"/>
            </p:cNvSpPr>
            <p:nvPr/>
          </p:nvSpPr>
          <p:spPr bwMode="auto">
            <a:xfrm>
              <a:off x="1747" y="709"/>
              <a:ext cx="91" cy="0"/>
            </a:xfrm>
            <a:prstGeom prst="line">
              <a:avLst/>
            </a:prstGeom>
            <a:noFill/>
            <a:ln w="9525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88" name="Line 182"/>
            <p:cNvSpPr>
              <a:spLocks noChangeAspect="1" noChangeShapeType="1"/>
            </p:cNvSpPr>
            <p:nvPr/>
          </p:nvSpPr>
          <p:spPr bwMode="auto">
            <a:xfrm flipV="1">
              <a:off x="1838" y="709"/>
              <a:ext cx="0" cy="272"/>
            </a:xfrm>
            <a:prstGeom prst="line">
              <a:avLst/>
            </a:prstGeom>
            <a:noFill/>
            <a:ln w="9525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89" name="Line 183"/>
            <p:cNvSpPr>
              <a:spLocks noChangeAspect="1" noChangeShapeType="1"/>
            </p:cNvSpPr>
            <p:nvPr/>
          </p:nvSpPr>
          <p:spPr bwMode="auto">
            <a:xfrm flipV="1">
              <a:off x="1838" y="981"/>
              <a:ext cx="0" cy="272"/>
            </a:xfrm>
            <a:prstGeom prst="line">
              <a:avLst/>
            </a:prstGeom>
            <a:noFill/>
            <a:ln w="9525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90" name="Line 184"/>
            <p:cNvSpPr>
              <a:spLocks noChangeAspect="1" noChangeShapeType="1"/>
            </p:cNvSpPr>
            <p:nvPr/>
          </p:nvSpPr>
          <p:spPr bwMode="auto">
            <a:xfrm flipV="1">
              <a:off x="1928" y="981"/>
              <a:ext cx="0" cy="272"/>
            </a:xfrm>
            <a:prstGeom prst="line">
              <a:avLst/>
            </a:prstGeom>
            <a:noFill/>
            <a:ln w="9525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91" name="Line 185"/>
            <p:cNvSpPr>
              <a:spLocks noChangeAspect="1" noChangeShapeType="1"/>
            </p:cNvSpPr>
            <p:nvPr/>
          </p:nvSpPr>
          <p:spPr bwMode="auto">
            <a:xfrm>
              <a:off x="1838" y="1253"/>
              <a:ext cx="91" cy="0"/>
            </a:xfrm>
            <a:prstGeom prst="line">
              <a:avLst/>
            </a:prstGeom>
            <a:noFill/>
            <a:ln w="9525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92" name="Line 186"/>
            <p:cNvSpPr>
              <a:spLocks noChangeAspect="1" noChangeShapeType="1"/>
            </p:cNvSpPr>
            <p:nvPr/>
          </p:nvSpPr>
          <p:spPr bwMode="auto">
            <a:xfrm>
              <a:off x="1928" y="981"/>
              <a:ext cx="136" cy="0"/>
            </a:xfrm>
            <a:prstGeom prst="line">
              <a:avLst/>
            </a:prstGeom>
            <a:noFill/>
            <a:ln w="9525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2327" name="Text Box 190"/>
          <p:cNvSpPr txBox="1">
            <a:spLocks noChangeAspect="1" noChangeArrowheads="1"/>
          </p:cNvSpPr>
          <p:nvPr/>
        </p:nvSpPr>
        <p:spPr bwMode="auto">
          <a:xfrm>
            <a:off x="1127125" y="2357438"/>
            <a:ext cx="127952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19" tIns="40060" rIns="80119" bIns="40060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>
                <a:solidFill>
                  <a:srgbClr val="3366CC"/>
                </a:solidFill>
              </a:rPr>
              <a:t>t</a:t>
            </a:r>
            <a:r>
              <a:rPr lang="en-US" altLang="fr-FR" baseline="-25000">
                <a:solidFill>
                  <a:srgbClr val="3366CC"/>
                </a:solidFill>
              </a:rPr>
              <a:t>pre</a:t>
            </a:r>
            <a:r>
              <a:rPr lang="en-US" altLang="fr-FR">
                <a:solidFill>
                  <a:srgbClr val="3366CC"/>
                </a:solidFill>
              </a:rPr>
              <a:t> &lt; t</a:t>
            </a:r>
            <a:r>
              <a:rPr lang="en-US" altLang="fr-FR" baseline="-25000">
                <a:solidFill>
                  <a:srgbClr val="3366CC"/>
                </a:solidFill>
              </a:rPr>
              <a:t>post</a:t>
            </a:r>
          </a:p>
        </p:txBody>
      </p:sp>
      <p:sp>
        <p:nvSpPr>
          <p:cNvPr id="52328" name="Text Box 191"/>
          <p:cNvSpPr txBox="1">
            <a:spLocks noChangeAspect="1" noChangeArrowheads="1"/>
          </p:cNvSpPr>
          <p:nvPr/>
        </p:nvSpPr>
        <p:spPr bwMode="auto">
          <a:xfrm>
            <a:off x="3152775" y="2395538"/>
            <a:ext cx="1279525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19" tIns="40060" rIns="80119" bIns="40060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>
                <a:solidFill>
                  <a:srgbClr val="F31B3A"/>
                </a:solidFill>
              </a:rPr>
              <a:t>t</a:t>
            </a:r>
            <a:r>
              <a:rPr lang="en-US" altLang="fr-FR" baseline="-25000">
                <a:solidFill>
                  <a:srgbClr val="F31B3A"/>
                </a:solidFill>
              </a:rPr>
              <a:t>pre</a:t>
            </a:r>
            <a:r>
              <a:rPr lang="en-US" altLang="fr-FR">
                <a:solidFill>
                  <a:srgbClr val="F31B3A"/>
                </a:solidFill>
              </a:rPr>
              <a:t> &gt; t</a:t>
            </a:r>
            <a:r>
              <a:rPr lang="en-US" altLang="fr-FR" baseline="-25000">
                <a:solidFill>
                  <a:srgbClr val="F31B3A"/>
                </a:solidFill>
              </a:rPr>
              <a:t>post</a:t>
            </a:r>
          </a:p>
        </p:txBody>
      </p:sp>
      <p:grpSp>
        <p:nvGrpSpPr>
          <p:cNvPr id="52329" name="Group 139"/>
          <p:cNvGrpSpPr>
            <a:grpSpLocks noChangeAspect="1"/>
          </p:cNvGrpSpPr>
          <p:nvPr/>
        </p:nvGrpSpPr>
        <p:grpSpPr bwMode="auto">
          <a:xfrm>
            <a:off x="7312025" y="1546225"/>
            <a:ext cx="409575" cy="150813"/>
            <a:chOff x="4176" y="1832"/>
            <a:chExt cx="679" cy="272"/>
          </a:xfrm>
        </p:grpSpPr>
        <p:sp>
          <p:nvSpPr>
            <p:cNvPr id="52575" name="Line 35"/>
            <p:cNvSpPr>
              <a:spLocks noChangeAspect="1" noChangeShapeType="1"/>
            </p:cNvSpPr>
            <p:nvPr/>
          </p:nvSpPr>
          <p:spPr bwMode="auto">
            <a:xfrm flipH="1">
              <a:off x="4176" y="1968"/>
              <a:ext cx="363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52576" name="Group 178"/>
            <p:cNvGrpSpPr>
              <a:grpSpLocks noChangeAspect="1"/>
            </p:cNvGrpSpPr>
            <p:nvPr/>
          </p:nvGrpSpPr>
          <p:grpSpPr bwMode="auto">
            <a:xfrm>
              <a:off x="4629" y="1832"/>
              <a:ext cx="226" cy="272"/>
              <a:chOff x="1611" y="709"/>
              <a:chExt cx="453" cy="544"/>
            </a:xfrm>
          </p:grpSpPr>
          <p:sp>
            <p:nvSpPr>
              <p:cNvPr id="52577" name="Line 179"/>
              <p:cNvSpPr>
                <a:spLocks noChangeAspect="1" noChangeShapeType="1"/>
              </p:cNvSpPr>
              <p:nvPr/>
            </p:nvSpPr>
            <p:spPr bwMode="auto">
              <a:xfrm>
                <a:off x="1611" y="981"/>
                <a:ext cx="136" cy="0"/>
              </a:xfrm>
              <a:prstGeom prst="line">
                <a:avLst/>
              </a:prstGeom>
              <a:noFill/>
              <a:ln w="1905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578" name="Line 180"/>
              <p:cNvSpPr>
                <a:spLocks noChangeAspect="1" noChangeShapeType="1"/>
              </p:cNvSpPr>
              <p:nvPr/>
            </p:nvSpPr>
            <p:spPr bwMode="auto">
              <a:xfrm flipV="1">
                <a:off x="1747" y="709"/>
                <a:ext cx="0" cy="272"/>
              </a:xfrm>
              <a:prstGeom prst="line">
                <a:avLst/>
              </a:prstGeom>
              <a:noFill/>
              <a:ln w="1905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579" name="Line 181"/>
              <p:cNvSpPr>
                <a:spLocks noChangeAspect="1" noChangeShapeType="1"/>
              </p:cNvSpPr>
              <p:nvPr/>
            </p:nvSpPr>
            <p:spPr bwMode="auto">
              <a:xfrm>
                <a:off x="1747" y="709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580" name="Line 182"/>
              <p:cNvSpPr>
                <a:spLocks noChangeAspect="1" noChangeShapeType="1"/>
              </p:cNvSpPr>
              <p:nvPr/>
            </p:nvSpPr>
            <p:spPr bwMode="auto">
              <a:xfrm flipV="1">
                <a:off x="1838" y="709"/>
                <a:ext cx="0" cy="272"/>
              </a:xfrm>
              <a:prstGeom prst="line">
                <a:avLst/>
              </a:prstGeom>
              <a:noFill/>
              <a:ln w="1905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581" name="Line 183"/>
              <p:cNvSpPr>
                <a:spLocks noChangeAspect="1" noChangeShapeType="1"/>
              </p:cNvSpPr>
              <p:nvPr/>
            </p:nvSpPr>
            <p:spPr bwMode="auto">
              <a:xfrm flipV="1">
                <a:off x="1838" y="981"/>
                <a:ext cx="0" cy="272"/>
              </a:xfrm>
              <a:prstGeom prst="line">
                <a:avLst/>
              </a:prstGeom>
              <a:noFill/>
              <a:ln w="1905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582" name="Line 184"/>
              <p:cNvSpPr>
                <a:spLocks noChangeAspect="1" noChangeShapeType="1"/>
              </p:cNvSpPr>
              <p:nvPr/>
            </p:nvSpPr>
            <p:spPr bwMode="auto">
              <a:xfrm flipV="1">
                <a:off x="1928" y="981"/>
                <a:ext cx="0" cy="272"/>
              </a:xfrm>
              <a:prstGeom prst="line">
                <a:avLst/>
              </a:prstGeom>
              <a:noFill/>
              <a:ln w="1905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583" name="Line 185"/>
              <p:cNvSpPr>
                <a:spLocks noChangeAspect="1" noChangeShapeType="1"/>
              </p:cNvSpPr>
              <p:nvPr/>
            </p:nvSpPr>
            <p:spPr bwMode="auto">
              <a:xfrm>
                <a:off x="1838" y="1253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584" name="Line 186"/>
              <p:cNvSpPr>
                <a:spLocks noChangeAspect="1" noChangeShapeType="1"/>
              </p:cNvSpPr>
              <p:nvPr/>
            </p:nvSpPr>
            <p:spPr bwMode="auto">
              <a:xfrm>
                <a:off x="1928" y="981"/>
                <a:ext cx="136" cy="0"/>
              </a:xfrm>
              <a:prstGeom prst="line">
                <a:avLst/>
              </a:prstGeom>
              <a:noFill/>
              <a:ln w="1905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grpSp>
        <p:nvGrpSpPr>
          <p:cNvPr id="52330" name="Group 150"/>
          <p:cNvGrpSpPr>
            <a:grpSpLocks noChangeAspect="1"/>
          </p:cNvGrpSpPr>
          <p:nvPr/>
        </p:nvGrpSpPr>
        <p:grpSpPr bwMode="auto">
          <a:xfrm rot="5400000">
            <a:off x="6274594" y="3072607"/>
            <a:ext cx="434975" cy="141287"/>
            <a:chOff x="4464" y="2592"/>
            <a:chExt cx="528" cy="184"/>
          </a:xfrm>
        </p:grpSpPr>
        <p:sp>
          <p:nvSpPr>
            <p:cNvPr id="52565" name="Line 35"/>
            <p:cNvSpPr>
              <a:spLocks noChangeAspect="1" noChangeShapeType="1"/>
            </p:cNvSpPr>
            <p:nvPr/>
          </p:nvSpPr>
          <p:spPr bwMode="auto">
            <a:xfrm flipH="1">
              <a:off x="4464" y="2684"/>
              <a:ext cx="282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52566" name="Group 178"/>
            <p:cNvGrpSpPr>
              <a:grpSpLocks noChangeAspect="1"/>
            </p:cNvGrpSpPr>
            <p:nvPr/>
          </p:nvGrpSpPr>
          <p:grpSpPr bwMode="auto">
            <a:xfrm>
              <a:off x="4816" y="2592"/>
              <a:ext cx="176" cy="184"/>
              <a:chOff x="1611" y="709"/>
              <a:chExt cx="453" cy="544"/>
            </a:xfrm>
          </p:grpSpPr>
          <p:sp>
            <p:nvSpPr>
              <p:cNvPr id="52567" name="Line 179"/>
              <p:cNvSpPr>
                <a:spLocks noChangeAspect="1" noChangeShapeType="1"/>
              </p:cNvSpPr>
              <p:nvPr/>
            </p:nvSpPr>
            <p:spPr bwMode="auto">
              <a:xfrm>
                <a:off x="1611" y="981"/>
                <a:ext cx="136" cy="0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568" name="Line 180"/>
              <p:cNvSpPr>
                <a:spLocks noChangeAspect="1" noChangeShapeType="1"/>
              </p:cNvSpPr>
              <p:nvPr/>
            </p:nvSpPr>
            <p:spPr bwMode="auto">
              <a:xfrm flipV="1">
                <a:off x="1747" y="709"/>
                <a:ext cx="0" cy="272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569" name="Line 181"/>
              <p:cNvSpPr>
                <a:spLocks noChangeAspect="1" noChangeShapeType="1"/>
              </p:cNvSpPr>
              <p:nvPr/>
            </p:nvSpPr>
            <p:spPr bwMode="auto">
              <a:xfrm>
                <a:off x="1747" y="709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570" name="Line 182"/>
              <p:cNvSpPr>
                <a:spLocks noChangeAspect="1" noChangeShapeType="1"/>
              </p:cNvSpPr>
              <p:nvPr/>
            </p:nvSpPr>
            <p:spPr bwMode="auto">
              <a:xfrm flipV="1">
                <a:off x="1838" y="709"/>
                <a:ext cx="0" cy="272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571" name="Line 183"/>
              <p:cNvSpPr>
                <a:spLocks noChangeAspect="1" noChangeShapeType="1"/>
              </p:cNvSpPr>
              <p:nvPr/>
            </p:nvSpPr>
            <p:spPr bwMode="auto">
              <a:xfrm flipV="1">
                <a:off x="1838" y="981"/>
                <a:ext cx="0" cy="272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572" name="Line 184"/>
              <p:cNvSpPr>
                <a:spLocks noChangeAspect="1" noChangeShapeType="1"/>
              </p:cNvSpPr>
              <p:nvPr/>
            </p:nvSpPr>
            <p:spPr bwMode="auto">
              <a:xfrm flipV="1">
                <a:off x="1928" y="981"/>
                <a:ext cx="0" cy="272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573" name="Line 185"/>
              <p:cNvSpPr>
                <a:spLocks noChangeAspect="1" noChangeShapeType="1"/>
              </p:cNvSpPr>
              <p:nvPr/>
            </p:nvSpPr>
            <p:spPr bwMode="auto">
              <a:xfrm>
                <a:off x="1838" y="1253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574" name="Line 186"/>
              <p:cNvSpPr>
                <a:spLocks noChangeAspect="1" noChangeShapeType="1"/>
              </p:cNvSpPr>
              <p:nvPr/>
            </p:nvSpPr>
            <p:spPr bwMode="auto">
              <a:xfrm>
                <a:off x="1928" y="981"/>
                <a:ext cx="136" cy="0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52331" name="Text Box 161"/>
          <p:cNvSpPr txBox="1">
            <a:spLocks noChangeAspect="1" noChangeArrowheads="1"/>
          </p:cNvSpPr>
          <p:nvPr/>
        </p:nvSpPr>
        <p:spPr bwMode="auto">
          <a:xfrm>
            <a:off x="7723188" y="2571750"/>
            <a:ext cx="1063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19" tIns="40060" rIns="80119" bIns="40060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pPr eaLnBrk="1" hangingPunct="1"/>
            <a:r>
              <a:rPr lang="en-US" altLang="fr-FR" sz="1400"/>
              <a:t>Neurons</a:t>
            </a:r>
          </a:p>
        </p:txBody>
      </p:sp>
      <p:sp>
        <p:nvSpPr>
          <p:cNvPr id="52332" name="Line 162"/>
          <p:cNvSpPr>
            <a:spLocks noChangeShapeType="1"/>
          </p:cNvSpPr>
          <p:nvPr/>
        </p:nvSpPr>
        <p:spPr bwMode="auto">
          <a:xfrm flipH="1">
            <a:off x="7124700" y="2651125"/>
            <a:ext cx="596900" cy="3333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333" name="Line 163"/>
          <p:cNvSpPr>
            <a:spLocks noChangeAspect="1" noChangeShapeType="1"/>
          </p:cNvSpPr>
          <p:nvPr/>
        </p:nvSpPr>
        <p:spPr bwMode="auto">
          <a:xfrm flipH="1" flipV="1">
            <a:off x="7535863" y="2176463"/>
            <a:ext cx="185737" cy="4746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334" name="Line 4"/>
          <p:cNvSpPr>
            <a:spLocks noChangeAspect="1" noChangeShapeType="1"/>
          </p:cNvSpPr>
          <p:nvPr/>
        </p:nvSpPr>
        <p:spPr bwMode="auto">
          <a:xfrm>
            <a:off x="5607050" y="1279525"/>
            <a:ext cx="17891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335" name="Line 8"/>
          <p:cNvSpPr>
            <a:spLocks noChangeAspect="1" noChangeShapeType="1"/>
          </p:cNvSpPr>
          <p:nvPr/>
        </p:nvSpPr>
        <p:spPr bwMode="auto">
          <a:xfrm rot="16200000" flipH="1">
            <a:off x="4834731" y="2043907"/>
            <a:ext cx="17764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336" name="Line 9"/>
          <p:cNvSpPr>
            <a:spLocks noChangeAspect="1" noChangeShapeType="1"/>
          </p:cNvSpPr>
          <p:nvPr/>
        </p:nvSpPr>
        <p:spPr bwMode="auto">
          <a:xfrm rot="5400000">
            <a:off x="5245100" y="2043113"/>
            <a:ext cx="1776413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grpSp>
        <p:nvGrpSpPr>
          <p:cNvPr id="52337" name="Group 10"/>
          <p:cNvGrpSpPr>
            <a:grpSpLocks noChangeAspect="1"/>
          </p:cNvGrpSpPr>
          <p:nvPr/>
        </p:nvGrpSpPr>
        <p:grpSpPr bwMode="auto">
          <a:xfrm rot="-2700000">
            <a:off x="5668963" y="1381125"/>
            <a:ext cx="347662" cy="60325"/>
            <a:chOff x="1201" y="1026"/>
            <a:chExt cx="1134" cy="182"/>
          </a:xfrm>
        </p:grpSpPr>
        <p:sp>
          <p:nvSpPr>
            <p:cNvPr id="52555" name="Line 11"/>
            <p:cNvSpPr>
              <a:spLocks noChangeAspect="1" noChangeShapeType="1"/>
            </p:cNvSpPr>
            <p:nvPr/>
          </p:nvSpPr>
          <p:spPr bwMode="auto">
            <a:xfrm flipH="1">
              <a:off x="1201" y="1117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56" name="Line 12"/>
            <p:cNvSpPr>
              <a:spLocks noChangeAspect="1" noChangeShapeType="1"/>
            </p:cNvSpPr>
            <p:nvPr/>
          </p:nvSpPr>
          <p:spPr bwMode="auto">
            <a:xfrm>
              <a:off x="1474" y="1071"/>
              <a:ext cx="0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57" name="Line 13"/>
            <p:cNvSpPr>
              <a:spLocks noChangeAspect="1" noChangeShapeType="1"/>
            </p:cNvSpPr>
            <p:nvPr/>
          </p:nvSpPr>
          <p:spPr bwMode="auto">
            <a:xfrm>
              <a:off x="1746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58" name="Line 14"/>
            <p:cNvSpPr>
              <a:spLocks noChangeAspect="1" noChangeShapeType="1"/>
            </p:cNvSpPr>
            <p:nvPr/>
          </p:nvSpPr>
          <p:spPr bwMode="auto">
            <a:xfrm flipV="1">
              <a:off x="1519" y="1026"/>
              <a:ext cx="45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59" name="Line 15"/>
            <p:cNvSpPr>
              <a:spLocks noChangeAspect="1" noChangeShapeType="1"/>
            </p:cNvSpPr>
            <p:nvPr/>
          </p:nvSpPr>
          <p:spPr bwMode="auto">
            <a:xfrm>
              <a:off x="1564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60" name="Line 16"/>
            <p:cNvSpPr>
              <a:spLocks noChangeAspect="1" noChangeShapeType="1"/>
            </p:cNvSpPr>
            <p:nvPr/>
          </p:nvSpPr>
          <p:spPr bwMode="auto">
            <a:xfrm flipV="1">
              <a:off x="1655" y="1026"/>
              <a:ext cx="90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61" name="Line 17"/>
            <p:cNvSpPr>
              <a:spLocks noChangeAspect="1" noChangeShapeType="1"/>
            </p:cNvSpPr>
            <p:nvPr/>
          </p:nvSpPr>
          <p:spPr bwMode="auto">
            <a:xfrm flipV="1">
              <a:off x="1836" y="1026"/>
              <a:ext cx="90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62" name="Line 18"/>
            <p:cNvSpPr>
              <a:spLocks noChangeAspect="1" noChangeShapeType="1"/>
            </p:cNvSpPr>
            <p:nvPr/>
          </p:nvSpPr>
          <p:spPr bwMode="auto">
            <a:xfrm>
              <a:off x="1927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63" name="Line 19"/>
            <p:cNvSpPr>
              <a:spLocks noChangeAspect="1" noChangeShapeType="1"/>
            </p:cNvSpPr>
            <p:nvPr/>
          </p:nvSpPr>
          <p:spPr bwMode="auto">
            <a:xfrm flipV="1">
              <a:off x="2018" y="1117"/>
              <a:ext cx="45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64" name="Line 20"/>
            <p:cNvSpPr>
              <a:spLocks noChangeAspect="1" noChangeShapeType="1"/>
            </p:cNvSpPr>
            <p:nvPr/>
          </p:nvSpPr>
          <p:spPr bwMode="auto">
            <a:xfrm flipH="1">
              <a:off x="2063" y="1117"/>
              <a:ext cx="2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2338" name="Line 32"/>
          <p:cNvSpPr>
            <a:spLocks noChangeAspect="1" noChangeShapeType="1"/>
          </p:cNvSpPr>
          <p:nvPr/>
        </p:nvSpPr>
        <p:spPr bwMode="auto">
          <a:xfrm rot="5400000">
            <a:off x="5655468" y="2043907"/>
            <a:ext cx="1776413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339" name="Line 44"/>
          <p:cNvSpPr>
            <a:spLocks noChangeAspect="1" noChangeShapeType="1"/>
          </p:cNvSpPr>
          <p:nvPr/>
        </p:nvSpPr>
        <p:spPr bwMode="auto">
          <a:xfrm rot="5400000">
            <a:off x="6068218" y="2043907"/>
            <a:ext cx="17764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grpSp>
        <p:nvGrpSpPr>
          <p:cNvPr id="52340" name="Group 191"/>
          <p:cNvGrpSpPr>
            <a:grpSpLocks noChangeAspect="1"/>
          </p:cNvGrpSpPr>
          <p:nvPr/>
        </p:nvGrpSpPr>
        <p:grpSpPr bwMode="auto">
          <a:xfrm rot="-2700000">
            <a:off x="6078538" y="1377950"/>
            <a:ext cx="349250" cy="57150"/>
            <a:chOff x="1201" y="1026"/>
            <a:chExt cx="1134" cy="182"/>
          </a:xfrm>
        </p:grpSpPr>
        <p:sp>
          <p:nvSpPr>
            <p:cNvPr id="52545" name="Line 192"/>
            <p:cNvSpPr>
              <a:spLocks noChangeAspect="1" noChangeShapeType="1"/>
            </p:cNvSpPr>
            <p:nvPr/>
          </p:nvSpPr>
          <p:spPr bwMode="auto">
            <a:xfrm flipH="1">
              <a:off x="1201" y="1117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46" name="Line 193"/>
            <p:cNvSpPr>
              <a:spLocks noChangeAspect="1" noChangeShapeType="1"/>
            </p:cNvSpPr>
            <p:nvPr/>
          </p:nvSpPr>
          <p:spPr bwMode="auto">
            <a:xfrm>
              <a:off x="1474" y="1071"/>
              <a:ext cx="0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47" name="Line 194"/>
            <p:cNvSpPr>
              <a:spLocks noChangeAspect="1" noChangeShapeType="1"/>
            </p:cNvSpPr>
            <p:nvPr/>
          </p:nvSpPr>
          <p:spPr bwMode="auto">
            <a:xfrm>
              <a:off x="1746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48" name="Line 195"/>
            <p:cNvSpPr>
              <a:spLocks noChangeAspect="1" noChangeShapeType="1"/>
            </p:cNvSpPr>
            <p:nvPr/>
          </p:nvSpPr>
          <p:spPr bwMode="auto">
            <a:xfrm flipV="1">
              <a:off x="1519" y="1026"/>
              <a:ext cx="45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49" name="Line 196"/>
            <p:cNvSpPr>
              <a:spLocks noChangeAspect="1" noChangeShapeType="1"/>
            </p:cNvSpPr>
            <p:nvPr/>
          </p:nvSpPr>
          <p:spPr bwMode="auto">
            <a:xfrm>
              <a:off x="1564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50" name="Line 197"/>
            <p:cNvSpPr>
              <a:spLocks noChangeAspect="1" noChangeShapeType="1"/>
            </p:cNvSpPr>
            <p:nvPr/>
          </p:nvSpPr>
          <p:spPr bwMode="auto">
            <a:xfrm flipV="1">
              <a:off x="1655" y="1026"/>
              <a:ext cx="90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51" name="Line 198"/>
            <p:cNvSpPr>
              <a:spLocks noChangeAspect="1" noChangeShapeType="1"/>
            </p:cNvSpPr>
            <p:nvPr/>
          </p:nvSpPr>
          <p:spPr bwMode="auto">
            <a:xfrm flipV="1">
              <a:off x="1836" y="1026"/>
              <a:ext cx="90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52" name="Line 199"/>
            <p:cNvSpPr>
              <a:spLocks noChangeAspect="1" noChangeShapeType="1"/>
            </p:cNvSpPr>
            <p:nvPr/>
          </p:nvSpPr>
          <p:spPr bwMode="auto">
            <a:xfrm>
              <a:off x="1927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53" name="Line 200"/>
            <p:cNvSpPr>
              <a:spLocks noChangeAspect="1" noChangeShapeType="1"/>
            </p:cNvSpPr>
            <p:nvPr/>
          </p:nvSpPr>
          <p:spPr bwMode="auto">
            <a:xfrm flipV="1">
              <a:off x="2018" y="1117"/>
              <a:ext cx="45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54" name="Line 201"/>
            <p:cNvSpPr>
              <a:spLocks noChangeAspect="1" noChangeShapeType="1"/>
            </p:cNvSpPr>
            <p:nvPr/>
          </p:nvSpPr>
          <p:spPr bwMode="auto">
            <a:xfrm flipH="1">
              <a:off x="2063" y="1117"/>
              <a:ext cx="2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2341" name="Group 202"/>
          <p:cNvGrpSpPr>
            <a:grpSpLocks noChangeAspect="1"/>
          </p:cNvGrpSpPr>
          <p:nvPr/>
        </p:nvGrpSpPr>
        <p:grpSpPr bwMode="auto">
          <a:xfrm rot="-2700000">
            <a:off x="6491288" y="1377950"/>
            <a:ext cx="347662" cy="57150"/>
            <a:chOff x="1201" y="1026"/>
            <a:chExt cx="1134" cy="182"/>
          </a:xfrm>
        </p:grpSpPr>
        <p:sp>
          <p:nvSpPr>
            <p:cNvPr id="52535" name="Line 203"/>
            <p:cNvSpPr>
              <a:spLocks noChangeAspect="1" noChangeShapeType="1"/>
            </p:cNvSpPr>
            <p:nvPr/>
          </p:nvSpPr>
          <p:spPr bwMode="auto">
            <a:xfrm flipH="1">
              <a:off x="1201" y="1117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36" name="Line 204"/>
            <p:cNvSpPr>
              <a:spLocks noChangeAspect="1" noChangeShapeType="1"/>
            </p:cNvSpPr>
            <p:nvPr/>
          </p:nvSpPr>
          <p:spPr bwMode="auto">
            <a:xfrm>
              <a:off x="1474" y="1071"/>
              <a:ext cx="0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37" name="Line 205"/>
            <p:cNvSpPr>
              <a:spLocks noChangeAspect="1" noChangeShapeType="1"/>
            </p:cNvSpPr>
            <p:nvPr/>
          </p:nvSpPr>
          <p:spPr bwMode="auto">
            <a:xfrm>
              <a:off x="1746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38" name="Line 206"/>
            <p:cNvSpPr>
              <a:spLocks noChangeAspect="1" noChangeShapeType="1"/>
            </p:cNvSpPr>
            <p:nvPr/>
          </p:nvSpPr>
          <p:spPr bwMode="auto">
            <a:xfrm flipV="1">
              <a:off x="1519" y="1026"/>
              <a:ext cx="45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39" name="Line 207"/>
            <p:cNvSpPr>
              <a:spLocks noChangeAspect="1" noChangeShapeType="1"/>
            </p:cNvSpPr>
            <p:nvPr/>
          </p:nvSpPr>
          <p:spPr bwMode="auto">
            <a:xfrm>
              <a:off x="1564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40" name="Line 208"/>
            <p:cNvSpPr>
              <a:spLocks noChangeAspect="1" noChangeShapeType="1"/>
            </p:cNvSpPr>
            <p:nvPr/>
          </p:nvSpPr>
          <p:spPr bwMode="auto">
            <a:xfrm flipV="1">
              <a:off x="1655" y="1026"/>
              <a:ext cx="90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41" name="Line 209"/>
            <p:cNvSpPr>
              <a:spLocks noChangeAspect="1" noChangeShapeType="1"/>
            </p:cNvSpPr>
            <p:nvPr/>
          </p:nvSpPr>
          <p:spPr bwMode="auto">
            <a:xfrm flipV="1">
              <a:off x="1836" y="1026"/>
              <a:ext cx="90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42" name="Line 210"/>
            <p:cNvSpPr>
              <a:spLocks noChangeAspect="1" noChangeShapeType="1"/>
            </p:cNvSpPr>
            <p:nvPr/>
          </p:nvSpPr>
          <p:spPr bwMode="auto">
            <a:xfrm>
              <a:off x="1927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43" name="Line 211"/>
            <p:cNvSpPr>
              <a:spLocks noChangeAspect="1" noChangeShapeType="1"/>
            </p:cNvSpPr>
            <p:nvPr/>
          </p:nvSpPr>
          <p:spPr bwMode="auto">
            <a:xfrm flipV="1">
              <a:off x="2018" y="1117"/>
              <a:ext cx="45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44" name="Line 212"/>
            <p:cNvSpPr>
              <a:spLocks noChangeAspect="1" noChangeShapeType="1"/>
            </p:cNvSpPr>
            <p:nvPr/>
          </p:nvSpPr>
          <p:spPr bwMode="auto">
            <a:xfrm flipH="1">
              <a:off x="2063" y="1117"/>
              <a:ext cx="2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2342" name="Group 213"/>
          <p:cNvGrpSpPr>
            <a:grpSpLocks noChangeAspect="1"/>
          </p:cNvGrpSpPr>
          <p:nvPr/>
        </p:nvGrpSpPr>
        <p:grpSpPr bwMode="auto">
          <a:xfrm rot="-2700000">
            <a:off x="6902450" y="1377950"/>
            <a:ext cx="347663" cy="57150"/>
            <a:chOff x="1201" y="1026"/>
            <a:chExt cx="1134" cy="182"/>
          </a:xfrm>
        </p:grpSpPr>
        <p:sp>
          <p:nvSpPr>
            <p:cNvPr id="52525" name="Line 214"/>
            <p:cNvSpPr>
              <a:spLocks noChangeAspect="1" noChangeShapeType="1"/>
            </p:cNvSpPr>
            <p:nvPr/>
          </p:nvSpPr>
          <p:spPr bwMode="auto">
            <a:xfrm flipH="1">
              <a:off x="1201" y="1117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26" name="Line 215"/>
            <p:cNvSpPr>
              <a:spLocks noChangeAspect="1" noChangeShapeType="1"/>
            </p:cNvSpPr>
            <p:nvPr/>
          </p:nvSpPr>
          <p:spPr bwMode="auto">
            <a:xfrm>
              <a:off x="1474" y="1071"/>
              <a:ext cx="0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27" name="Line 216"/>
            <p:cNvSpPr>
              <a:spLocks noChangeAspect="1" noChangeShapeType="1"/>
            </p:cNvSpPr>
            <p:nvPr/>
          </p:nvSpPr>
          <p:spPr bwMode="auto">
            <a:xfrm>
              <a:off x="1746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28" name="Line 217"/>
            <p:cNvSpPr>
              <a:spLocks noChangeAspect="1" noChangeShapeType="1"/>
            </p:cNvSpPr>
            <p:nvPr/>
          </p:nvSpPr>
          <p:spPr bwMode="auto">
            <a:xfrm flipV="1">
              <a:off x="1519" y="1026"/>
              <a:ext cx="45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29" name="Line 218"/>
            <p:cNvSpPr>
              <a:spLocks noChangeAspect="1" noChangeShapeType="1"/>
            </p:cNvSpPr>
            <p:nvPr/>
          </p:nvSpPr>
          <p:spPr bwMode="auto">
            <a:xfrm>
              <a:off x="1564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30" name="Line 219"/>
            <p:cNvSpPr>
              <a:spLocks noChangeAspect="1" noChangeShapeType="1"/>
            </p:cNvSpPr>
            <p:nvPr/>
          </p:nvSpPr>
          <p:spPr bwMode="auto">
            <a:xfrm flipV="1">
              <a:off x="1655" y="1026"/>
              <a:ext cx="90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31" name="Line 220"/>
            <p:cNvSpPr>
              <a:spLocks noChangeAspect="1" noChangeShapeType="1"/>
            </p:cNvSpPr>
            <p:nvPr/>
          </p:nvSpPr>
          <p:spPr bwMode="auto">
            <a:xfrm flipV="1">
              <a:off x="1836" y="1026"/>
              <a:ext cx="90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32" name="Line 221"/>
            <p:cNvSpPr>
              <a:spLocks noChangeAspect="1" noChangeShapeType="1"/>
            </p:cNvSpPr>
            <p:nvPr/>
          </p:nvSpPr>
          <p:spPr bwMode="auto">
            <a:xfrm>
              <a:off x="1927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33" name="Line 222"/>
            <p:cNvSpPr>
              <a:spLocks noChangeAspect="1" noChangeShapeType="1"/>
            </p:cNvSpPr>
            <p:nvPr/>
          </p:nvSpPr>
          <p:spPr bwMode="auto">
            <a:xfrm flipV="1">
              <a:off x="2018" y="1117"/>
              <a:ext cx="45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34" name="Line 223"/>
            <p:cNvSpPr>
              <a:spLocks noChangeAspect="1" noChangeShapeType="1"/>
            </p:cNvSpPr>
            <p:nvPr/>
          </p:nvSpPr>
          <p:spPr bwMode="auto">
            <a:xfrm flipH="1">
              <a:off x="2063" y="1117"/>
              <a:ext cx="2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2343" name="Line 269"/>
          <p:cNvSpPr>
            <a:spLocks noChangeAspect="1" noChangeShapeType="1"/>
          </p:cNvSpPr>
          <p:nvPr/>
        </p:nvSpPr>
        <p:spPr bwMode="auto">
          <a:xfrm>
            <a:off x="5607050" y="1685925"/>
            <a:ext cx="1789113" cy="0"/>
          </a:xfrm>
          <a:prstGeom prst="line">
            <a:avLst/>
          </a:prstGeom>
          <a:noFill/>
          <a:ln w="2857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grpSp>
        <p:nvGrpSpPr>
          <p:cNvPr id="52344" name="Group 270"/>
          <p:cNvGrpSpPr>
            <a:grpSpLocks noChangeAspect="1"/>
          </p:cNvGrpSpPr>
          <p:nvPr/>
        </p:nvGrpSpPr>
        <p:grpSpPr bwMode="auto">
          <a:xfrm rot="-2700000">
            <a:off x="5668963" y="1787525"/>
            <a:ext cx="347662" cy="58738"/>
            <a:chOff x="1201" y="1026"/>
            <a:chExt cx="1134" cy="182"/>
          </a:xfrm>
        </p:grpSpPr>
        <p:sp>
          <p:nvSpPr>
            <p:cNvPr id="52515" name="Line 271"/>
            <p:cNvSpPr>
              <a:spLocks noChangeAspect="1" noChangeShapeType="1"/>
            </p:cNvSpPr>
            <p:nvPr/>
          </p:nvSpPr>
          <p:spPr bwMode="auto">
            <a:xfrm flipH="1">
              <a:off x="1201" y="1117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16" name="Line 272"/>
            <p:cNvSpPr>
              <a:spLocks noChangeAspect="1" noChangeShapeType="1"/>
            </p:cNvSpPr>
            <p:nvPr/>
          </p:nvSpPr>
          <p:spPr bwMode="auto">
            <a:xfrm>
              <a:off x="1474" y="1071"/>
              <a:ext cx="0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17" name="Line 273"/>
            <p:cNvSpPr>
              <a:spLocks noChangeAspect="1" noChangeShapeType="1"/>
            </p:cNvSpPr>
            <p:nvPr/>
          </p:nvSpPr>
          <p:spPr bwMode="auto">
            <a:xfrm>
              <a:off x="1746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18" name="Line 274"/>
            <p:cNvSpPr>
              <a:spLocks noChangeAspect="1" noChangeShapeType="1"/>
            </p:cNvSpPr>
            <p:nvPr/>
          </p:nvSpPr>
          <p:spPr bwMode="auto">
            <a:xfrm flipV="1">
              <a:off x="1519" y="1026"/>
              <a:ext cx="45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19" name="Line 275"/>
            <p:cNvSpPr>
              <a:spLocks noChangeAspect="1" noChangeShapeType="1"/>
            </p:cNvSpPr>
            <p:nvPr/>
          </p:nvSpPr>
          <p:spPr bwMode="auto">
            <a:xfrm>
              <a:off x="1564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20" name="Line 276"/>
            <p:cNvSpPr>
              <a:spLocks noChangeAspect="1" noChangeShapeType="1"/>
            </p:cNvSpPr>
            <p:nvPr/>
          </p:nvSpPr>
          <p:spPr bwMode="auto">
            <a:xfrm flipV="1">
              <a:off x="1655" y="1026"/>
              <a:ext cx="90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21" name="Line 277"/>
            <p:cNvSpPr>
              <a:spLocks noChangeAspect="1" noChangeShapeType="1"/>
            </p:cNvSpPr>
            <p:nvPr/>
          </p:nvSpPr>
          <p:spPr bwMode="auto">
            <a:xfrm flipV="1">
              <a:off x="1836" y="1026"/>
              <a:ext cx="90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22" name="Line 278"/>
            <p:cNvSpPr>
              <a:spLocks noChangeAspect="1" noChangeShapeType="1"/>
            </p:cNvSpPr>
            <p:nvPr/>
          </p:nvSpPr>
          <p:spPr bwMode="auto">
            <a:xfrm>
              <a:off x="1927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23" name="Line 279"/>
            <p:cNvSpPr>
              <a:spLocks noChangeAspect="1" noChangeShapeType="1"/>
            </p:cNvSpPr>
            <p:nvPr/>
          </p:nvSpPr>
          <p:spPr bwMode="auto">
            <a:xfrm flipV="1">
              <a:off x="2018" y="1117"/>
              <a:ext cx="45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24" name="Line 280"/>
            <p:cNvSpPr>
              <a:spLocks noChangeAspect="1" noChangeShapeType="1"/>
            </p:cNvSpPr>
            <p:nvPr/>
          </p:nvSpPr>
          <p:spPr bwMode="auto">
            <a:xfrm flipH="1">
              <a:off x="2063" y="1117"/>
              <a:ext cx="2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2345" name="Group 281"/>
          <p:cNvGrpSpPr>
            <a:grpSpLocks noChangeAspect="1"/>
          </p:cNvGrpSpPr>
          <p:nvPr/>
        </p:nvGrpSpPr>
        <p:grpSpPr bwMode="auto">
          <a:xfrm rot="-2700000">
            <a:off x="6078538" y="1784350"/>
            <a:ext cx="349250" cy="57150"/>
            <a:chOff x="1201" y="1026"/>
            <a:chExt cx="1134" cy="182"/>
          </a:xfrm>
        </p:grpSpPr>
        <p:sp>
          <p:nvSpPr>
            <p:cNvPr id="52505" name="Line 282"/>
            <p:cNvSpPr>
              <a:spLocks noChangeAspect="1" noChangeShapeType="1"/>
            </p:cNvSpPr>
            <p:nvPr/>
          </p:nvSpPr>
          <p:spPr bwMode="auto">
            <a:xfrm flipH="1">
              <a:off x="1201" y="1117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06" name="Line 283"/>
            <p:cNvSpPr>
              <a:spLocks noChangeAspect="1" noChangeShapeType="1"/>
            </p:cNvSpPr>
            <p:nvPr/>
          </p:nvSpPr>
          <p:spPr bwMode="auto">
            <a:xfrm>
              <a:off x="1474" y="1071"/>
              <a:ext cx="0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07" name="Line 284"/>
            <p:cNvSpPr>
              <a:spLocks noChangeAspect="1" noChangeShapeType="1"/>
            </p:cNvSpPr>
            <p:nvPr/>
          </p:nvSpPr>
          <p:spPr bwMode="auto">
            <a:xfrm>
              <a:off x="1746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08" name="Line 285"/>
            <p:cNvSpPr>
              <a:spLocks noChangeAspect="1" noChangeShapeType="1"/>
            </p:cNvSpPr>
            <p:nvPr/>
          </p:nvSpPr>
          <p:spPr bwMode="auto">
            <a:xfrm flipV="1">
              <a:off x="1519" y="1026"/>
              <a:ext cx="45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09" name="Line 286"/>
            <p:cNvSpPr>
              <a:spLocks noChangeAspect="1" noChangeShapeType="1"/>
            </p:cNvSpPr>
            <p:nvPr/>
          </p:nvSpPr>
          <p:spPr bwMode="auto">
            <a:xfrm>
              <a:off x="1564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10" name="Line 287"/>
            <p:cNvSpPr>
              <a:spLocks noChangeAspect="1" noChangeShapeType="1"/>
            </p:cNvSpPr>
            <p:nvPr/>
          </p:nvSpPr>
          <p:spPr bwMode="auto">
            <a:xfrm flipV="1">
              <a:off x="1655" y="1026"/>
              <a:ext cx="90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11" name="Line 288"/>
            <p:cNvSpPr>
              <a:spLocks noChangeAspect="1" noChangeShapeType="1"/>
            </p:cNvSpPr>
            <p:nvPr/>
          </p:nvSpPr>
          <p:spPr bwMode="auto">
            <a:xfrm flipV="1">
              <a:off x="1836" y="1026"/>
              <a:ext cx="90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12" name="Line 289"/>
            <p:cNvSpPr>
              <a:spLocks noChangeAspect="1" noChangeShapeType="1"/>
            </p:cNvSpPr>
            <p:nvPr/>
          </p:nvSpPr>
          <p:spPr bwMode="auto">
            <a:xfrm>
              <a:off x="1927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13" name="Line 290"/>
            <p:cNvSpPr>
              <a:spLocks noChangeAspect="1" noChangeShapeType="1"/>
            </p:cNvSpPr>
            <p:nvPr/>
          </p:nvSpPr>
          <p:spPr bwMode="auto">
            <a:xfrm flipV="1">
              <a:off x="2018" y="1117"/>
              <a:ext cx="45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14" name="Line 291"/>
            <p:cNvSpPr>
              <a:spLocks noChangeAspect="1" noChangeShapeType="1"/>
            </p:cNvSpPr>
            <p:nvPr/>
          </p:nvSpPr>
          <p:spPr bwMode="auto">
            <a:xfrm flipH="1">
              <a:off x="2063" y="1117"/>
              <a:ext cx="2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2346" name="Group 292"/>
          <p:cNvGrpSpPr>
            <a:grpSpLocks noChangeAspect="1"/>
          </p:cNvGrpSpPr>
          <p:nvPr/>
        </p:nvGrpSpPr>
        <p:grpSpPr bwMode="auto">
          <a:xfrm rot="-2700000">
            <a:off x="6491288" y="1784350"/>
            <a:ext cx="347662" cy="57150"/>
            <a:chOff x="1201" y="1026"/>
            <a:chExt cx="1134" cy="182"/>
          </a:xfrm>
        </p:grpSpPr>
        <p:sp>
          <p:nvSpPr>
            <p:cNvPr id="52495" name="Line 293"/>
            <p:cNvSpPr>
              <a:spLocks noChangeAspect="1" noChangeShapeType="1"/>
            </p:cNvSpPr>
            <p:nvPr/>
          </p:nvSpPr>
          <p:spPr bwMode="auto">
            <a:xfrm flipH="1">
              <a:off x="1201" y="1117"/>
              <a:ext cx="31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96" name="Line 294"/>
            <p:cNvSpPr>
              <a:spLocks noChangeAspect="1" noChangeShapeType="1"/>
            </p:cNvSpPr>
            <p:nvPr/>
          </p:nvSpPr>
          <p:spPr bwMode="auto">
            <a:xfrm>
              <a:off x="1474" y="1071"/>
              <a:ext cx="0" cy="9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97" name="Line 295"/>
            <p:cNvSpPr>
              <a:spLocks noChangeAspect="1" noChangeShapeType="1"/>
            </p:cNvSpPr>
            <p:nvPr/>
          </p:nvSpPr>
          <p:spPr bwMode="auto">
            <a:xfrm>
              <a:off x="1746" y="1026"/>
              <a:ext cx="91" cy="18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98" name="Line 296"/>
            <p:cNvSpPr>
              <a:spLocks noChangeAspect="1" noChangeShapeType="1"/>
            </p:cNvSpPr>
            <p:nvPr/>
          </p:nvSpPr>
          <p:spPr bwMode="auto">
            <a:xfrm flipV="1">
              <a:off x="1519" y="1026"/>
              <a:ext cx="45" cy="9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99" name="Line 297"/>
            <p:cNvSpPr>
              <a:spLocks noChangeAspect="1" noChangeShapeType="1"/>
            </p:cNvSpPr>
            <p:nvPr/>
          </p:nvSpPr>
          <p:spPr bwMode="auto">
            <a:xfrm>
              <a:off x="1564" y="1026"/>
              <a:ext cx="91" cy="18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00" name="Line 298"/>
            <p:cNvSpPr>
              <a:spLocks noChangeAspect="1" noChangeShapeType="1"/>
            </p:cNvSpPr>
            <p:nvPr/>
          </p:nvSpPr>
          <p:spPr bwMode="auto">
            <a:xfrm flipV="1">
              <a:off x="1655" y="1026"/>
              <a:ext cx="90" cy="18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01" name="Line 299"/>
            <p:cNvSpPr>
              <a:spLocks noChangeAspect="1" noChangeShapeType="1"/>
            </p:cNvSpPr>
            <p:nvPr/>
          </p:nvSpPr>
          <p:spPr bwMode="auto">
            <a:xfrm flipV="1">
              <a:off x="1836" y="1026"/>
              <a:ext cx="90" cy="18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02" name="Line 300"/>
            <p:cNvSpPr>
              <a:spLocks noChangeAspect="1" noChangeShapeType="1"/>
            </p:cNvSpPr>
            <p:nvPr/>
          </p:nvSpPr>
          <p:spPr bwMode="auto">
            <a:xfrm>
              <a:off x="1927" y="1026"/>
              <a:ext cx="91" cy="18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03" name="Line 301"/>
            <p:cNvSpPr>
              <a:spLocks noChangeAspect="1" noChangeShapeType="1"/>
            </p:cNvSpPr>
            <p:nvPr/>
          </p:nvSpPr>
          <p:spPr bwMode="auto">
            <a:xfrm flipV="1">
              <a:off x="2018" y="1117"/>
              <a:ext cx="45" cy="9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04" name="Line 302"/>
            <p:cNvSpPr>
              <a:spLocks noChangeAspect="1" noChangeShapeType="1"/>
            </p:cNvSpPr>
            <p:nvPr/>
          </p:nvSpPr>
          <p:spPr bwMode="auto">
            <a:xfrm flipH="1">
              <a:off x="2063" y="1117"/>
              <a:ext cx="2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2347" name="Group 303"/>
          <p:cNvGrpSpPr>
            <a:grpSpLocks noChangeAspect="1"/>
          </p:cNvGrpSpPr>
          <p:nvPr/>
        </p:nvGrpSpPr>
        <p:grpSpPr bwMode="auto">
          <a:xfrm rot="-2700000">
            <a:off x="6902450" y="1784350"/>
            <a:ext cx="347663" cy="57150"/>
            <a:chOff x="1201" y="1026"/>
            <a:chExt cx="1134" cy="182"/>
          </a:xfrm>
        </p:grpSpPr>
        <p:sp>
          <p:nvSpPr>
            <p:cNvPr id="52485" name="Line 304"/>
            <p:cNvSpPr>
              <a:spLocks noChangeAspect="1" noChangeShapeType="1"/>
            </p:cNvSpPr>
            <p:nvPr/>
          </p:nvSpPr>
          <p:spPr bwMode="auto">
            <a:xfrm flipH="1">
              <a:off x="1201" y="1117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86" name="Line 305"/>
            <p:cNvSpPr>
              <a:spLocks noChangeAspect="1" noChangeShapeType="1"/>
            </p:cNvSpPr>
            <p:nvPr/>
          </p:nvSpPr>
          <p:spPr bwMode="auto">
            <a:xfrm>
              <a:off x="1474" y="1071"/>
              <a:ext cx="0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87" name="Line 306"/>
            <p:cNvSpPr>
              <a:spLocks noChangeAspect="1" noChangeShapeType="1"/>
            </p:cNvSpPr>
            <p:nvPr/>
          </p:nvSpPr>
          <p:spPr bwMode="auto">
            <a:xfrm>
              <a:off x="1746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88" name="Line 307"/>
            <p:cNvSpPr>
              <a:spLocks noChangeAspect="1" noChangeShapeType="1"/>
            </p:cNvSpPr>
            <p:nvPr/>
          </p:nvSpPr>
          <p:spPr bwMode="auto">
            <a:xfrm flipV="1">
              <a:off x="1519" y="1026"/>
              <a:ext cx="45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89" name="Line 308"/>
            <p:cNvSpPr>
              <a:spLocks noChangeAspect="1" noChangeShapeType="1"/>
            </p:cNvSpPr>
            <p:nvPr/>
          </p:nvSpPr>
          <p:spPr bwMode="auto">
            <a:xfrm>
              <a:off x="1564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90" name="Line 309"/>
            <p:cNvSpPr>
              <a:spLocks noChangeAspect="1" noChangeShapeType="1"/>
            </p:cNvSpPr>
            <p:nvPr/>
          </p:nvSpPr>
          <p:spPr bwMode="auto">
            <a:xfrm flipV="1">
              <a:off x="1655" y="1026"/>
              <a:ext cx="90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91" name="Line 310"/>
            <p:cNvSpPr>
              <a:spLocks noChangeAspect="1" noChangeShapeType="1"/>
            </p:cNvSpPr>
            <p:nvPr/>
          </p:nvSpPr>
          <p:spPr bwMode="auto">
            <a:xfrm flipV="1">
              <a:off x="1836" y="1026"/>
              <a:ext cx="90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92" name="Line 311"/>
            <p:cNvSpPr>
              <a:spLocks noChangeAspect="1" noChangeShapeType="1"/>
            </p:cNvSpPr>
            <p:nvPr/>
          </p:nvSpPr>
          <p:spPr bwMode="auto">
            <a:xfrm>
              <a:off x="1927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93" name="Line 312"/>
            <p:cNvSpPr>
              <a:spLocks noChangeAspect="1" noChangeShapeType="1"/>
            </p:cNvSpPr>
            <p:nvPr/>
          </p:nvSpPr>
          <p:spPr bwMode="auto">
            <a:xfrm flipV="1">
              <a:off x="2018" y="1117"/>
              <a:ext cx="45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94" name="Line 313"/>
            <p:cNvSpPr>
              <a:spLocks noChangeAspect="1" noChangeShapeType="1"/>
            </p:cNvSpPr>
            <p:nvPr/>
          </p:nvSpPr>
          <p:spPr bwMode="auto">
            <a:xfrm flipH="1">
              <a:off x="2063" y="1117"/>
              <a:ext cx="2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2348" name="Line 314"/>
          <p:cNvSpPr>
            <a:spLocks noChangeAspect="1" noChangeShapeType="1"/>
          </p:cNvSpPr>
          <p:nvPr/>
        </p:nvSpPr>
        <p:spPr bwMode="auto">
          <a:xfrm>
            <a:off x="5607050" y="2092325"/>
            <a:ext cx="17891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grpSp>
        <p:nvGrpSpPr>
          <p:cNvPr id="52349" name="Group 315"/>
          <p:cNvGrpSpPr>
            <a:grpSpLocks noChangeAspect="1"/>
          </p:cNvGrpSpPr>
          <p:nvPr/>
        </p:nvGrpSpPr>
        <p:grpSpPr bwMode="auto">
          <a:xfrm rot="-2700000">
            <a:off x="5668963" y="2192338"/>
            <a:ext cx="347662" cy="58737"/>
            <a:chOff x="1201" y="1026"/>
            <a:chExt cx="1134" cy="182"/>
          </a:xfrm>
        </p:grpSpPr>
        <p:sp>
          <p:nvSpPr>
            <p:cNvPr id="52475" name="Line 316"/>
            <p:cNvSpPr>
              <a:spLocks noChangeAspect="1" noChangeShapeType="1"/>
            </p:cNvSpPr>
            <p:nvPr/>
          </p:nvSpPr>
          <p:spPr bwMode="auto">
            <a:xfrm flipH="1">
              <a:off x="1201" y="1117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76" name="Line 317"/>
            <p:cNvSpPr>
              <a:spLocks noChangeAspect="1" noChangeShapeType="1"/>
            </p:cNvSpPr>
            <p:nvPr/>
          </p:nvSpPr>
          <p:spPr bwMode="auto">
            <a:xfrm>
              <a:off x="1474" y="1071"/>
              <a:ext cx="0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77" name="Line 318"/>
            <p:cNvSpPr>
              <a:spLocks noChangeAspect="1" noChangeShapeType="1"/>
            </p:cNvSpPr>
            <p:nvPr/>
          </p:nvSpPr>
          <p:spPr bwMode="auto">
            <a:xfrm>
              <a:off x="1746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78" name="Line 319"/>
            <p:cNvSpPr>
              <a:spLocks noChangeAspect="1" noChangeShapeType="1"/>
            </p:cNvSpPr>
            <p:nvPr/>
          </p:nvSpPr>
          <p:spPr bwMode="auto">
            <a:xfrm flipV="1">
              <a:off x="1519" y="1026"/>
              <a:ext cx="45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79" name="Line 320"/>
            <p:cNvSpPr>
              <a:spLocks noChangeAspect="1" noChangeShapeType="1"/>
            </p:cNvSpPr>
            <p:nvPr/>
          </p:nvSpPr>
          <p:spPr bwMode="auto">
            <a:xfrm>
              <a:off x="1564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80" name="Line 321"/>
            <p:cNvSpPr>
              <a:spLocks noChangeAspect="1" noChangeShapeType="1"/>
            </p:cNvSpPr>
            <p:nvPr/>
          </p:nvSpPr>
          <p:spPr bwMode="auto">
            <a:xfrm flipV="1">
              <a:off x="1655" y="1026"/>
              <a:ext cx="90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81" name="Line 322"/>
            <p:cNvSpPr>
              <a:spLocks noChangeAspect="1" noChangeShapeType="1"/>
            </p:cNvSpPr>
            <p:nvPr/>
          </p:nvSpPr>
          <p:spPr bwMode="auto">
            <a:xfrm flipV="1">
              <a:off x="1836" y="1026"/>
              <a:ext cx="90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82" name="Line 323"/>
            <p:cNvSpPr>
              <a:spLocks noChangeAspect="1" noChangeShapeType="1"/>
            </p:cNvSpPr>
            <p:nvPr/>
          </p:nvSpPr>
          <p:spPr bwMode="auto">
            <a:xfrm>
              <a:off x="1927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83" name="Line 324"/>
            <p:cNvSpPr>
              <a:spLocks noChangeAspect="1" noChangeShapeType="1"/>
            </p:cNvSpPr>
            <p:nvPr/>
          </p:nvSpPr>
          <p:spPr bwMode="auto">
            <a:xfrm flipV="1">
              <a:off x="2018" y="1117"/>
              <a:ext cx="45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84" name="Line 325"/>
            <p:cNvSpPr>
              <a:spLocks noChangeAspect="1" noChangeShapeType="1"/>
            </p:cNvSpPr>
            <p:nvPr/>
          </p:nvSpPr>
          <p:spPr bwMode="auto">
            <a:xfrm flipH="1">
              <a:off x="2063" y="1117"/>
              <a:ext cx="2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2350" name="Group 326"/>
          <p:cNvGrpSpPr>
            <a:grpSpLocks noChangeAspect="1"/>
          </p:cNvGrpSpPr>
          <p:nvPr/>
        </p:nvGrpSpPr>
        <p:grpSpPr bwMode="auto">
          <a:xfrm rot="-2700000">
            <a:off x="6078538" y="2189163"/>
            <a:ext cx="349250" cy="57150"/>
            <a:chOff x="1201" y="1026"/>
            <a:chExt cx="1134" cy="182"/>
          </a:xfrm>
        </p:grpSpPr>
        <p:sp>
          <p:nvSpPr>
            <p:cNvPr id="52465" name="Line 327"/>
            <p:cNvSpPr>
              <a:spLocks noChangeAspect="1" noChangeShapeType="1"/>
            </p:cNvSpPr>
            <p:nvPr/>
          </p:nvSpPr>
          <p:spPr bwMode="auto">
            <a:xfrm flipH="1">
              <a:off x="1201" y="1117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66" name="Line 328"/>
            <p:cNvSpPr>
              <a:spLocks noChangeAspect="1" noChangeShapeType="1"/>
            </p:cNvSpPr>
            <p:nvPr/>
          </p:nvSpPr>
          <p:spPr bwMode="auto">
            <a:xfrm>
              <a:off x="1474" y="1071"/>
              <a:ext cx="0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67" name="Line 329"/>
            <p:cNvSpPr>
              <a:spLocks noChangeAspect="1" noChangeShapeType="1"/>
            </p:cNvSpPr>
            <p:nvPr/>
          </p:nvSpPr>
          <p:spPr bwMode="auto">
            <a:xfrm>
              <a:off x="1746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68" name="Line 330"/>
            <p:cNvSpPr>
              <a:spLocks noChangeAspect="1" noChangeShapeType="1"/>
            </p:cNvSpPr>
            <p:nvPr/>
          </p:nvSpPr>
          <p:spPr bwMode="auto">
            <a:xfrm flipV="1">
              <a:off x="1519" y="1026"/>
              <a:ext cx="45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69" name="Line 331"/>
            <p:cNvSpPr>
              <a:spLocks noChangeAspect="1" noChangeShapeType="1"/>
            </p:cNvSpPr>
            <p:nvPr/>
          </p:nvSpPr>
          <p:spPr bwMode="auto">
            <a:xfrm>
              <a:off x="1564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70" name="Line 332"/>
            <p:cNvSpPr>
              <a:spLocks noChangeAspect="1" noChangeShapeType="1"/>
            </p:cNvSpPr>
            <p:nvPr/>
          </p:nvSpPr>
          <p:spPr bwMode="auto">
            <a:xfrm flipV="1">
              <a:off x="1655" y="1026"/>
              <a:ext cx="90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71" name="Line 333"/>
            <p:cNvSpPr>
              <a:spLocks noChangeAspect="1" noChangeShapeType="1"/>
            </p:cNvSpPr>
            <p:nvPr/>
          </p:nvSpPr>
          <p:spPr bwMode="auto">
            <a:xfrm flipV="1">
              <a:off x="1836" y="1026"/>
              <a:ext cx="90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72" name="Line 334"/>
            <p:cNvSpPr>
              <a:spLocks noChangeAspect="1" noChangeShapeType="1"/>
            </p:cNvSpPr>
            <p:nvPr/>
          </p:nvSpPr>
          <p:spPr bwMode="auto">
            <a:xfrm>
              <a:off x="1927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73" name="Line 335"/>
            <p:cNvSpPr>
              <a:spLocks noChangeAspect="1" noChangeShapeType="1"/>
            </p:cNvSpPr>
            <p:nvPr/>
          </p:nvSpPr>
          <p:spPr bwMode="auto">
            <a:xfrm flipV="1">
              <a:off x="2018" y="1117"/>
              <a:ext cx="45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74" name="Line 336"/>
            <p:cNvSpPr>
              <a:spLocks noChangeAspect="1" noChangeShapeType="1"/>
            </p:cNvSpPr>
            <p:nvPr/>
          </p:nvSpPr>
          <p:spPr bwMode="auto">
            <a:xfrm flipH="1">
              <a:off x="2063" y="1117"/>
              <a:ext cx="2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2351" name="Group 337"/>
          <p:cNvGrpSpPr>
            <a:grpSpLocks noChangeAspect="1"/>
          </p:cNvGrpSpPr>
          <p:nvPr/>
        </p:nvGrpSpPr>
        <p:grpSpPr bwMode="auto">
          <a:xfrm rot="-2700000">
            <a:off x="6491288" y="2189163"/>
            <a:ext cx="347662" cy="57150"/>
            <a:chOff x="1201" y="1026"/>
            <a:chExt cx="1134" cy="182"/>
          </a:xfrm>
        </p:grpSpPr>
        <p:sp>
          <p:nvSpPr>
            <p:cNvPr id="52455" name="Line 338"/>
            <p:cNvSpPr>
              <a:spLocks noChangeAspect="1" noChangeShapeType="1"/>
            </p:cNvSpPr>
            <p:nvPr/>
          </p:nvSpPr>
          <p:spPr bwMode="auto">
            <a:xfrm flipH="1">
              <a:off x="1201" y="1117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56" name="Line 339"/>
            <p:cNvSpPr>
              <a:spLocks noChangeAspect="1" noChangeShapeType="1"/>
            </p:cNvSpPr>
            <p:nvPr/>
          </p:nvSpPr>
          <p:spPr bwMode="auto">
            <a:xfrm>
              <a:off x="1474" y="1071"/>
              <a:ext cx="0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57" name="Line 340"/>
            <p:cNvSpPr>
              <a:spLocks noChangeAspect="1" noChangeShapeType="1"/>
            </p:cNvSpPr>
            <p:nvPr/>
          </p:nvSpPr>
          <p:spPr bwMode="auto">
            <a:xfrm>
              <a:off x="1746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58" name="Line 341"/>
            <p:cNvSpPr>
              <a:spLocks noChangeAspect="1" noChangeShapeType="1"/>
            </p:cNvSpPr>
            <p:nvPr/>
          </p:nvSpPr>
          <p:spPr bwMode="auto">
            <a:xfrm flipV="1">
              <a:off x="1519" y="1026"/>
              <a:ext cx="45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59" name="Line 342"/>
            <p:cNvSpPr>
              <a:spLocks noChangeAspect="1" noChangeShapeType="1"/>
            </p:cNvSpPr>
            <p:nvPr/>
          </p:nvSpPr>
          <p:spPr bwMode="auto">
            <a:xfrm>
              <a:off x="1564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60" name="Line 343"/>
            <p:cNvSpPr>
              <a:spLocks noChangeAspect="1" noChangeShapeType="1"/>
            </p:cNvSpPr>
            <p:nvPr/>
          </p:nvSpPr>
          <p:spPr bwMode="auto">
            <a:xfrm flipV="1">
              <a:off x="1655" y="1026"/>
              <a:ext cx="90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61" name="Line 344"/>
            <p:cNvSpPr>
              <a:spLocks noChangeAspect="1" noChangeShapeType="1"/>
            </p:cNvSpPr>
            <p:nvPr/>
          </p:nvSpPr>
          <p:spPr bwMode="auto">
            <a:xfrm flipV="1">
              <a:off x="1836" y="1026"/>
              <a:ext cx="90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62" name="Line 345"/>
            <p:cNvSpPr>
              <a:spLocks noChangeAspect="1" noChangeShapeType="1"/>
            </p:cNvSpPr>
            <p:nvPr/>
          </p:nvSpPr>
          <p:spPr bwMode="auto">
            <a:xfrm>
              <a:off x="1927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63" name="Line 346"/>
            <p:cNvSpPr>
              <a:spLocks noChangeAspect="1" noChangeShapeType="1"/>
            </p:cNvSpPr>
            <p:nvPr/>
          </p:nvSpPr>
          <p:spPr bwMode="auto">
            <a:xfrm flipV="1">
              <a:off x="2018" y="1117"/>
              <a:ext cx="45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64" name="Line 347"/>
            <p:cNvSpPr>
              <a:spLocks noChangeAspect="1" noChangeShapeType="1"/>
            </p:cNvSpPr>
            <p:nvPr/>
          </p:nvSpPr>
          <p:spPr bwMode="auto">
            <a:xfrm flipH="1">
              <a:off x="2063" y="1117"/>
              <a:ext cx="2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2352" name="Group 348"/>
          <p:cNvGrpSpPr>
            <a:grpSpLocks noChangeAspect="1"/>
          </p:cNvGrpSpPr>
          <p:nvPr/>
        </p:nvGrpSpPr>
        <p:grpSpPr bwMode="auto">
          <a:xfrm rot="-2700000">
            <a:off x="6902450" y="2189163"/>
            <a:ext cx="347663" cy="57150"/>
            <a:chOff x="1201" y="1026"/>
            <a:chExt cx="1134" cy="182"/>
          </a:xfrm>
        </p:grpSpPr>
        <p:sp>
          <p:nvSpPr>
            <p:cNvPr id="52445" name="Line 349"/>
            <p:cNvSpPr>
              <a:spLocks noChangeAspect="1" noChangeShapeType="1"/>
            </p:cNvSpPr>
            <p:nvPr/>
          </p:nvSpPr>
          <p:spPr bwMode="auto">
            <a:xfrm flipH="1">
              <a:off x="1201" y="1117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46" name="Line 350"/>
            <p:cNvSpPr>
              <a:spLocks noChangeAspect="1" noChangeShapeType="1"/>
            </p:cNvSpPr>
            <p:nvPr/>
          </p:nvSpPr>
          <p:spPr bwMode="auto">
            <a:xfrm>
              <a:off x="1474" y="1071"/>
              <a:ext cx="0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47" name="Line 351"/>
            <p:cNvSpPr>
              <a:spLocks noChangeAspect="1" noChangeShapeType="1"/>
            </p:cNvSpPr>
            <p:nvPr/>
          </p:nvSpPr>
          <p:spPr bwMode="auto">
            <a:xfrm>
              <a:off x="1746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48" name="Line 352"/>
            <p:cNvSpPr>
              <a:spLocks noChangeAspect="1" noChangeShapeType="1"/>
            </p:cNvSpPr>
            <p:nvPr/>
          </p:nvSpPr>
          <p:spPr bwMode="auto">
            <a:xfrm flipV="1">
              <a:off x="1519" y="1026"/>
              <a:ext cx="45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49" name="Line 353"/>
            <p:cNvSpPr>
              <a:spLocks noChangeAspect="1" noChangeShapeType="1"/>
            </p:cNvSpPr>
            <p:nvPr/>
          </p:nvSpPr>
          <p:spPr bwMode="auto">
            <a:xfrm>
              <a:off x="1564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50" name="Line 354"/>
            <p:cNvSpPr>
              <a:spLocks noChangeAspect="1" noChangeShapeType="1"/>
            </p:cNvSpPr>
            <p:nvPr/>
          </p:nvSpPr>
          <p:spPr bwMode="auto">
            <a:xfrm flipV="1">
              <a:off x="1655" y="1026"/>
              <a:ext cx="90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51" name="Line 355"/>
            <p:cNvSpPr>
              <a:spLocks noChangeAspect="1" noChangeShapeType="1"/>
            </p:cNvSpPr>
            <p:nvPr/>
          </p:nvSpPr>
          <p:spPr bwMode="auto">
            <a:xfrm flipV="1">
              <a:off x="1836" y="1026"/>
              <a:ext cx="90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52" name="Line 356"/>
            <p:cNvSpPr>
              <a:spLocks noChangeAspect="1" noChangeShapeType="1"/>
            </p:cNvSpPr>
            <p:nvPr/>
          </p:nvSpPr>
          <p:spPr bwMode="auto">
            <a:xfrm>
              <a:off x="1927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53" name="Line 357"/>
            <p:cNvSpPr>
              <a:spLocks noChangeAspect="1" noChangeShapeType="1"/>
            </p:cNvSpPr>
            <p:nvPr/>
          </p:nvSpPr>
          <p:spPr bwMode="auto">
            <a:xfrm flipV="1">
              <a:off x="2018" y="1117"/>
              <a:ext cx="45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54" name="Line 358"/>
            <p:cNvSpPr>
              <a:spLocks noChangeAspect="1" noChangeShapeType="1"/>
            </p:cNvSpPr>
            <p:nvPr/>
          </p:nvSpPr>
          <p:spPr bwMode="auto">
            <a:xfrm flipH="1">
              <a:off x="2063" y="1117"/>
              <a:ext cx="2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2353" name="Line 359"/>
          <p:cNvSpPr>
            <a:spLocks noChangeAspect="1" noChangeShapeType="1"/>
          </p:cNvSpPr>
          <p:nvPr/>
        </p:nvSpPr>
        <p:spPr bwMode="auto">
          <a:xfrm>
            <a:off x="5607050" y="2495550"/>
            <a:ext cx="17891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grpSp>
        <p:nvGrpSpPr>
          <p:cNvPr id="52354" name="Group 360"/>
          <p:cNvGrpSpPr>
            <a:grpSpLocks noChangeAspect="1"/>
          </p:cNvGrpSpPr>
          <p:nvPr/>
        </p:nvGrpSpPr>
        <p:grpSpPr bwMode="auto">
          <a:xfrm rot="-2700000">
            <a:off x="5668963" y="2595563"/>
            <a:ext cx="347662" cy="60325"/>
            <a:chOff x="1201" y="1026"/>
            <a:chExt cx="1134" cy="182"/>
          </a:xfrm>
        </p:grpSpPr>
        <p:sp>
          <p:nvSpPr>
            <p:cNvPr id="52435" name="Line 361"/>
            <p:cNvSpPr>
              <a:spLocks noChangeAspect="1" noChangeShapeType="1"/>
            </p:cNvSpPr>
            <p:nvPr/>
          </p:nvSpPr>
          <p:spPr bwMode="auto">
            <a:xfrm flipH="1">
              <a:off x="1201" y="1117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36" name="Line 362"/>
            <p:cNvSpPr>
              <a:spLocks noChangeAspect="1" noChangeShapeType="1"/>
            </p:cNvSpPr>
            <p:nvPr/>
          </p:nvSpPr>
          <p:spPr bwMode="auto">
            <a:xfrm>
              <a:off x="1474" y="1071"/>
              <a:ext cx="0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37" name="Line 363"/>
            <p:cNvSpPr>
              <a:spLocks noChangeAspect="1" noChangeShapeType="1"/>
            </p:cNvSpPr>
            <p:nvPr/>
          </p:nvSpPr>
          <p:spPr bwMode="auto">
            <a:xfrm>
              <a:off x="1746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38" name="Line 364"/>
            <p:cNvSpPr>
              <a:spLocks noChangeAspect="1" noChangeShapeType="1"/>
            </p:cNvSpPr>
            <p:nvPr/>
          </p:nvSpPr>
          <p:spPr bwMode="auto">
            <a:xfrm flipV="1">
              <a:off x="1519" y="1026"/>
              <a:ext cx="45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39" name="Line 365"/>
            <p:cNvSpPr>
              <a:spLocks noChangeAspect="1" noChangeShapeType="1"/>
            </p:cNvSpPr>
            <p:nvPr/>
          </p:nvSpPr>
          <p:spPr bwMode="auto">
            <a:xfrm>
              <a:off x="1564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40" name="Line 366"/>
            <p:cNvSpPr>
              <a:spLocks noChangeAspect="1" noChangeShapeType="1"/>
            </p:cNvSpPr>
            <p:nvPr/>
          </p:nvSpPr>
          <p:spPr bwMode="auto">
            <a:xfrm flipV="1">
              <a:off x="1655" y="1026"/>
              <a:ext cx="90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41" name="Line 367"/>
            <p:cNvSpPr>
              <a:spLocks noChangeAspect="1" noChangeShapeType="1"/>
            </p:cNvSpPr>
            <p:nvPr/>
          </p:nvSpPr>
          <p:spPr bwMode="auto">
            <a:xfrm flipV="1">
              <a:off x="1836" y="1026"/>
              <a:ext cx="90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42" name="Line 368"/>
            <p:cNvSpPr>
              <a:spLocks noChangeAspect="1" noChangeShapeType="1"/>
            </p:cNvSpPr>
            <p:nvPr/>
          </p:nvSpPr>
          <p:spPr bwMode="auto">
            <a:xfrm>
              <a:off x="1927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43" name="Line 369"/>
            <p:cNvSpPr>
              <a:spLocks noChangeAspect="1" noChangeShapeType="1"/>
            </p:cNvSpPr>
            <p:nvPr/>
          </p:nvSpPr>
          <p:spPr bwMode="auto">
            <a:xfrm flipV="1">
              <a:off x="2018" y="1117"/>
              <a:ext cx="45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44" name="Line 370"/>
            <p:cNvSpPr>
              <a:spLocks noChangeAspect="1" noChangeShapeType="1"/>
            </p:cNvSpPr>
            <p:nvPr/>
          </p:nvSpPr>
          <p:spPr bwMode="auto">
            <a:xfrm flipH="1">
              <a:off x="2063" y="1117"/>
              <a:ext cx="2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2355" name="Group 371"/>
          <p:cNvGrpSpPr>
            <a:grpSpLocks noChangeAspect="1"/>
          </p:cNvGrpSpPr>
          <p:nvPr/>
        </p:nvGrpSpPr>
        <p:grpSpPr bwMode="auto">
          <a:xfrm rot="-2700000">
            <a:off x="6078538" y="2592388"/>
            <a:ext cx="349250" cy="58737"/>
            <a:chOff x="1201" y="1026"/>
            <a:chExt cx="1134" cy="182"/>
          </a:xfrm>
        </p:grpSpPr>
        <p:sp>
          <p:nvSpPr>
            <p:cNvPr id="52425" name="Line 372"/>
            <p:cNvSpPr>
              <a:spLocks noChangeAspect="1" noChangeShapeType="1"/>
            </p:cNvSpPr>
            <p:nvPr/>
          </p:nvSpPr>
          <p:spPr bwMode="auto">
            <a:xfrm flipH="1">
              <a:off x="1201" y="1117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26" name="Line 373"/>
            <p:cNvSpPr>
              <a:spLocks noChangeAspect="1" noChangeShapeType="1"/>
            </p:cNvSpPr>
            <p:nvPr/>
          </p:nvSpPr>
          <p:spPr bwMode="auto">
            <a:xfrm>
              <a:off x="1474" y="1071"/>
              <a:ext cx="0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27" name="Line 374"/>
            <p:cNvSpPr>
              <a:spLocks noChangeAspect="1" noChangeShapeType="1"/>
            </p:cNvSpPr>
            <p:nvPr/>
          </p:nvSpPr>
          <p:spPr bwMode="auto">
            <a:xfrm>
              <a:off x="1746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28" name="Line 375"/>
            <p:cNvSpPr>
              <a:spLocks noChangeAspect="1" noChangeShapeType="1"/>
            </p:cNvSpPr>
            <p:nvPr/>
          </p:nvSpPr>
          <p:spPr bwMode="auto">
            <a:xfrm flipV="1">
              <a:off x="1519" y="1026"/>
              <a:ext cx="45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29" name="Line 376"/>
            <p:cNvSpPr>
              <a:spLocks noChangeAspect="1" noChangeShapeType="1"/>
            </p:cNvSpPr>
            <p:nvPr/>
          </p:nvSpPr>
          <p:spPr bwMode="auto">
            <a:xfrm>
              <a:off x="1564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30" name="Line 377"/>
            <p:cNvSpPr>
              <a:spLocks noChangeAspect="1" noChangeShapeType="1"/>
            </p:cNvSpPr>
            <p:nvPr/>
          </p:nvSpPr>
          <p:spPr bwMode="auto">
            <a:xfrm flipV="1">
              <a:off x="1655" y="1026"/>
              <a:ext cx="90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31" name="Line 378"/>
            <p:cNvSpPr>
              <a:spLocks noChangeAspect="1" noChangeShapeType="1"/>
            </p:cNvSpPr>
            <p:nvPr/>
          </p:nvSpPr>
          <p:spPr bwMode="auto">
            <a:xfrm flipV="1">
              <a:off x="1836" y="1026"/>
              <a:ext cx="90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32" name="Line 379"/>
            <p:cNvSpPr>
              <a:spLocks noChangeAspect="1" noChangeShapeType="1"/>
            </p:cNvSpPr>
            <p:nvPr/>
          </p:nvSpPr>
          <p:spPr bwMode="auto">
            <a:xfrm>
              <a:off x="1927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33" name="Line 380"/>
            <p:cNvSpPr>
              <a:spLocks noChangeAspect="1" noChangeShapeType="1"/>
            </p:cNvSpPr>
            <p:nvPr/>
          </p:nvSpPr>
          <p:spPr bwMode="auto">
            <a:xfrm flipV="1">
              <a:off x="2018" y="1117"/>
              <a:ext cx="45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34" name="Line 381"/>
            <p:cNvSpPr>
              <a:spLocks noChangeAspect="1" noChangeShapeType="1"/>
            </p:cNvSpPr>
            <p:nvPr/>
          </p:nvSpPr>
          <p:spPr bwMode="auto">
            <a:xfrm flipH="1">
              <a:off x="2063" y="1117"/>
              <a:ext cx="2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2356" name="Group 382"/>
          <p:cNvGrpSpPr>
            <a:grpSpLocks noChangeAspect="1"/>
          </p:cNvGrpSpPr>
          <p:nvPr/>
        </p:nvGrpSpPr>
        <p:grpSpPr bwMode="auto">
          <a:xfrm rot="-2700000">
            <a:off x="6491288" y="2592388"/>
            <a:ext cx="347662" cy="58737"/>
            <a:chOff x="1201" y="1026"/>
            <a:chExt cx="1134" cy="182"/>
          </a:xfrm>
        </p:grpSpPr>
        <p:sp>
          <p:nvSpPr>
            <p:cNvPr id="52415" name="Line 383"/>
            <p:cNvSpPr>
              <a:spLocks noChangeAspect="1" noChangeShapeType="1"/>
            </p:cNvSpPr>
            <p:nvPr/>
          </p:nvSpPr>
          <p:spPr bwMode="auto">
            <a:xfrm flipH="1">
              <a:off x="1201" y="1117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16" name="Line 384"/>
            <p:cNvSpPr>
              <a:spLocks noChangeAspect="1" noChangeShapeType="1"/>
            </p:cNvSpPr>
            <p:nvPr/>
          </p:nvSpPr>
          <p:spPr bwMode="auto">
            <a:xfrm>
              <a:off x="1474" y="1071"/>
              <a:ext cx="0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17" name="Line 385"/>
            <p:cNvSpPr>
              <a:spLocks noChangeAspect="1" noChangeShapeType="1"/>
            </p:cNvSpPr>
            <p:nvPr/>
          </p:nvSpPr>
          <p:spPr bwMode="auto">
            <a:xfrm>
              <a:off x="1746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18" name="Line 386"/>
            <p:cNvSpPr>
              <a:spLocks noChangeAspect="1" noChangeShapeType="1"/>
            </p:cNvSpPr>
            <p:nvPr/>
          </p:nvSpPr>
          <p:spPr bwMode="auto">
            <a:xfrm flipV="1">
              <a:off x="1519" y="1026"/>
              <a:ext cx="45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19" name="Line 387"/>
            <p:cNvSpPr>
              <a:spLocks noChangeAspect="1" noChangeShapeType="1"/>
            </p:cNvSpPr>
            <p:nvPr/>
          </p:nvSpPr>
          <p:spPr bwMode="auto">
            <a:xfrm>
              <a:off x="1564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20" name="Line 388"/>
            <p:cNvSpPr>
              <a:spLocks noChangeAspect="1" noChangeShapeType="1"/>
            </p:cNvSpPr>
            <p:nvPr/>
          </p:nvSpPr>
          <p:spPr bwMode="auto">
            <a:xfrm flipV="1">
              <a:off x="1655" y="1026"/>
              <a:ext cx="90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21" name="Line 389"/>
            <p:cNvSpPr>
              <a:spLocks noChangeAspect="1" noChangeShapeType="1"/>
            </p:cNvSpPr>
            <p:nvPr/>
          </p:nvSpPr>
          <p:spPr bwMode="auto">
            <a:xfrm flipV="1">
              <a:off x="1836" y="1026"/>
              <a:ext cx="90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22" name="Line 390"/>
            <p:cNvSpPr>
              <a:spLocks noChangeAspect="1" noChangeShapeType="1"/>
            </p:cNvSpPr>
            <p:nvPr/>
          </p:nvSpPr>
          <p:spPr bwMode="auto">
            <a:xfrm>
              <a:off x="1927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23" name="Line 391"/>
            <p:cNvSpPr>
              <a:spLocks noChangeAspect="1" noChangeShapeType="1"/>
            </p:cNvSpPr>
            <p:nvPr/>
          </p:nvSpPr>
          <p:spPr bwMode="auto">
            <a:xfrm flipV="1">
              <a:off x="2018" y="1117"/>
              <a:ext cx="45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24" name="Line 392"/>
            <p:cNvSpPr>
              <a:spLocks noChangeAspect="1" noChangeShapeType="1"/>
            </p:cNvSpPr>
            <p:nvPr/>
          </p:nvSpPr>
          <p:spPr bwMode="auto">
            <a:xfrm flipH="1">
              <a:off x="2063" y="1117"/>
              <a:ext cx="2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2357" name="Group 393"/>
          <p:cNvGrpSpPr>
            <a:grpSpLocks noChangeAspect="1"/>
          </p:cNvGrpSpPr>
          <p:nvPr/>
        </p:nvGrpSpPr>
        <p:grpSpPr bwMode="auto">
          <a:xfrm rot="-2700000">
            <a:off x="6902450" y="2592388"/>
            <a:ext cx="347663" cy="58737"/>
            <a:chOff x="1201" y="1026"/>
            <a:chExt cx="1134" cy="182"/>
          </a:xfrm>
        </p:grpSpPr>
        <p:sp>
          <p:nvSpPr>
            <p:cNvPr id="52405" name="Line 394"/>
            <p:cNvSpPr>
              <a:spLocks noChangeAspect="1" noChangeShapeType="1"/>
            </p:cNvSpPr>
            <p:nvPr/>
          </p:nvSpPr>
          <p:spPr bwMode="auto">
            <a:xfrm flipH="1">
              <a:off x="1201" y="1117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06" name="Line 395"/>
            <p:cNvSpPr>
              <a:spLocks noChangeAspect="1" noChangeShapeType="1"/>
            </p:cNvSpPr>
            <p:nvPr/>
          </p:nvSpPr>
          <p:spPr bwMode="auto">
            <a:xfrm>
              <a:off x="1474" y="1071"/>
              <a:ext cx="0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07" name="Line 396"/>
            <p:cNvSpPr>
              <a:spLocks noChangeAspect="1" noChangeShapeType="1"/>
            </p:cNvSpPr>
            <p:nvPr/>
          </p:nvSpPr>
          <p:spPr bwMode="auto">
            <a:xfrm>
              <a:off x="1746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08" name="Line 397"/>
            <p:cNvSpPr>
              <a:spLocks noChangeAspect="1" noChangeShapeType="1"/>
            </p:cNvSpPr>
            <p:nvPr/>
          </p:nvSpPr>
          <p:spPr bwMode="auto">
            <a:xfrm flipV="1">
              <a:off x="1519" y="1026"/>
              <a:ext cx="45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09" name="Line 398"/>
            <p:cNvSpPr>
              <a:spLocks noChangeAspect="1" noChangeShapeType="1"/>
            </p:cNvSpPr>
            <p:nvPr/>
          </p:nvSpPr>
          <p:spPr bwMode="auto">
            <a:xfrm>
              <a:off x="1564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10" name="Line 399"/>
            <p:cNvSpPr>
              <a:spLocks noChangeAspect="1" noChangeShapeType="1"/>
            </p:cNvSpPr>
            <p:nvPr/>
          </p:nvSpPr>
          <p:spPr bwMode="auto">
            <a:xfrm flipV="1">
              <a:off x="1655" y="1026"/>
              <a:ext cx="90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11" name="Line 400"/>
            <p:cNvSpPr>
              <a:spLocks noChangeAspect="1" noChangeShapeType="1"/>
            </p:cNvSpPr>
            <p:nvPr/>
          </p:nvSpPr>
          <p:spPr bwMode="auto">
            <a:xfrm flipV="1">
              <a:off x="1836" y="1026"/>
              <a:ext cx="90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12" name="Line 401"/>
            <p:cNvSpPr>
              <a:spLocks noChangeAspect="1" noChangeShapeType="1"/>
            </p:cNvSpPr>
            <p:nvPr/>
          </p:nvSpPr>
          <p:spPr bwMode="auto">
            <a:xfrm>
              <a:off x="1927" y="1026"/>
              <a:ext cx="91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13" name="Line 402"/>
            <p:cNvSpPr>
              <a:spLocks noChangeAspect="1" noChangeShapeType="1"/>
            </p:cNvSpPr>
            <p:nvPr/>
          </p:nvSpPr>
          <p:spPr bwMode="auto">
            <a:xfrm flipV="1">
              <a:off x="2018" y="1117"/>
              <a:ext cx="45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14" name="Line 403"/>
            <p:cNvSpPr>
              <a:spLocks noChangeAspect="1" noChangeShapeType="1"/>
            </p:cNvSpPr>
            <p:nvPr/>
          </p:nvSpPr>
          <p:spPr bwMode="auto">
            <a:xfrm flipH="1">
              <a:off x="2063" y="1117"/>
              <a:ext cx="2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2358" name="AutoShape 405"/>
          <p:cNvSpPr>
            <a:spLocks noChangeAspect="1" noChangeArrowheads="1"/>
          </p:cNvSpPr>
          <p:nvPr/>
        </p:nvSpPr>
        <p:spPr bwMode="auto">
          <a:xfrm rot="5400000">
            <a:off x="7359650" y="1192213"/>
            <a:ext cx="249238" cy="176212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lIns="80119" tIns="40060" rIns="80119" bIns="40060" anchor="ctr"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endParaRPr lang="fr-FR" altLang="fr-FR" sz="2100"/>
          </a:p>
        </p:txBody>
      </p:sp>
      <p:sp>
        <p:nvSpPr>
          <p:cNvPr id="52359" name="AutoShape 406"/>
          <p:cNvSpPr>
            <a:spLocks noChangeAspect="1" noChangeArrowheads="1"/>
          </p:cNvSpPr>
          <p:nvPr/>
        </p:nvSpPr>
        <p:spPr bwMode="auto">
          <a:xfrm rot="5400000">
            <a:off x="7359650" y="1597026"/>
            <a:ext cx="249237" cy="176212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lIns="80119" tIns="40060" rIns="80119" bIns="40060" anchor="ctr"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endParaRPr lang="fr-FR" altLang="fr-FR" sz="2100"/>
          </a:p>
        </p:txBody>
      </p:sp>
      <p:sp>
        <p:nvSpPr>
          <p:cNvPr id="52360" name="AutoShape 407"/>
          <p:cNvSpPr>
            <a:spLocks noChangeAspect="1" noChangeArrowheads="1"/>
          </p:cNvSpPr>
          <p:nvPr/>
        </p:nvSpPr>
        <p:spPr bwMode="auto">
          <a:xfrm rot="5400000">
            <a:off x="7358856" y="2002632"/>
            <a:ext cx="250825" cy="176212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lIns="80119" tIns="40060" rIns="80119" bIns="40060" anchor="ctr"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endParaRPr lang="fr-FR" altLang="fr-FR" sz="2100"/>
          </a:p>
        </p:txBody>
      </p:sp>
      <p:sp>
        <p:nvSpPr>
          <p:cNvPr id="52361" name="AutoShape 408"/>
          <p:cNvSpPr>
            <a:spLocks noChangeAspect="1" noChangeArrowheads="1"/>
          </p:cNvSpPr>
          <p:nvPr/>
        </p:nvSpPr>
        <p:spPr bwMode="auto">
          <a:xfrm rot="5400000">
            <a:off x="7358856" y="2409032"/>
            <a:ext cx="250825" cy="176212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lIns="80119" tIns="40060" rIns="80119" bIns="40060" anchor="ctr"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endParaRPr lang="fr-FR" altLang="fr-FR" sz="2100"/>
          </a:p>
        </p:txBody>
      </p:sp>
      <p:sp>
        <p:nvSpPr>
          <p:cNvPr id="52362" name="AutoShape 409"/>
          <p:cNvSpPr>
            <a:spLocks noChangeAspect="1" noChangeArrowheads="1"/>
          </p:cNvSpPr>
          <p:nvPr/>
        </p:nvSpPr>
        <p:spPr bwMode="auto">
          <a:xfrm>
            <a:off x="5605463" y="2932113"/>
            <a:ext cx="233362" cy="187325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0119" tIns="40060" rIns="80119" bIns="40060" anchor="ctr"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endParaRPr lang="fr-FR" altLang="fr-FR" sz="2100"/>
          </a:p>
        </p:txBody>
      </p:sp>
      <p:sp>
        <p:nvSpPr>
          <p:cNvPr id="52363" name="AutoShape 411"/>
          <p:cNvSpPr>
            <a:spLocks noChangeAspect="1" noChangeArrowheads="1"/>
          </p:cNvSpPr>
          <p:nvPr/>
        </p:nvSpPr>
        <p:spPr bwMode="auto">
          <a:xfrm>
            <a:off x="6016625" y="2932113"/>
            <a:ext cx="233363" cy="187325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0119" tIns="40060" rIns="80119" bIns="40060" anchor="ctr"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endParaRPr lang="fr-FR" altLang="fr-FR" sz="2100"/>
          </a:p>
        </p:txBody>
      </p:sp>
      <p:sp>
        <p:nvSpPr>
          <p:cNvPr id="52364" name="AutoShape 412"/>
          <p:cNvSpPr>
            <a:spLocks noChangeAspect="1" noChangeArrowheads="1"/>
          </p:cNvSpPr>
          <p:nvPr/>
        </p:nvSpPr>
        <p:spPr bwMode="auto">
          <a:xfrm>
            <a:off x="6426200" y="2932113"/>
            <a:ext cx="234950" cy="187325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0119" tIns="40060" rIns="80119" bIns="40060" anchor="ctr"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endParaRPr lang="fr-FR" altLang="fr-FR" sz="2100"/>
          </a:p>
        </p:txBody>
      </p:sp>
      <p:sp>
        <p:nvSpPr>
          <p:cNvPr id="52365" name="AutoShape 413"/>
          <p:cNvSpPr>
            <a:spLocks noChangeAspect="1" noChangeArrowheads="1"/>
          </p:cNvSpPr>
          <p:nvPr/>
        </p:nvSpPr>
        <p:spPr bwMode="auto">
          <a:xfrm>
            <a:off x="6838950" y="2932113"/>
            <a:ext cx="233363" cy="187325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0119" tIns="40060" rIns="80119" bIns="40060" anchor="ctr"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endParaRPr lang="fr-FR" altLang="fr-FR" sz="2100"/>
          </a:p>
        </p:txBody>
      </p:sp>
      <p:sp>
        <p:nvSpPr>
          <p:cNvPr id="52366" name="Line 356"/>
          <p:cNvSpPr>
            <a:spLocks noChangeShapeType="1"/>
          </p:cNvSpPr>
          <p:nvPr/>
        </p:nvSpPr>
        <p:spPr bwMode="auto">
          <a:xfrm>
            <a:off x="5249863" y="1665288"/>
            <a:ext cx="1196975" cy="2143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19" tIns="40060" rIns="80119" bIns="40060"/>
          <a:lstStyle/>
          <a:p>
            <a:endParaRPr lang="fr-FR"/>
          </a:p>
        </p:txBody>
      </p:sp>
      <p:sp>
        <p:nvSpPr>
          <p:cNvPr id="52367" name="Text Box 357"/>
          <p:cNvSpPr txBox="1">
            <a:spLocks noChangeAspect="1" noChangeArrowheads="1"/>
          </p:cNvSpPr>
          <p:nvPr/>
        </p:nvSpPr>
        <p:spPr bwMode="auto">
          <a:xfrm>
            <a:off x="4264025" y="1470025"/>
            <a:ext cx="1411288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19" tIns="40060" rIns="80119" bIns="40060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pPr eaLnBrk="1" hangingPunct="1"/>
            <a:r>
              <a:rPr lang="en-US" altLang="fr-FR" sz="1400">
                <a:solidFill>
                  <a:srgbClr val="FF0000"/>
                </a:solidFill>
              </a:rPr>
              <a:t>Synaptic weight update through STDP</a:t>
            </a:r>
          </a:p>
        </p:txBody>
      </p:sp>
      <p:sp>
        <p:nvSpPr>
          <p:cNvPr id="52368" name="Text Box 358"/>
          <p:cNvSpPr txBox="1">
            <a:spLocks noChangeAspect="1" noChangeArrowheads="1"/>
          </p:cNvSpPr>
          <p:nvPr/>
        </p:nvSpPr>
        <p:spPr bwMode="auto">
          <a:xfrm>
            <a:off x="6632575" y="3184525"/>
            <a:ext cx="2414588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19" tIns="40060" rIns="80119" bIns="40060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pPr eaLnBrk="1" hangingPunct="1"/>
            <a:r>
              <a:rPr lang="en-US" altLang="fr-FR" sz="1400"/>
              <a:t>Pre-synaptic spike</a:t>
            </a:r>
          </a:p>
        </p:txBody>
      </p:sp>
      <p:sp>
        <p:nvSpPr>
          <p:cNvPr id="52369" name="Text Box 359"/>
          <p:cNvSpPr txBox="1">
            <a:spLocks noChangeAspect="1" noChangeArrowheads="1"/>
          </p:cNvSpPr>
          <p:nvPr/>
        </p:nvSpPr>
        <p:spPr bwMode="auto">
          <a:xfrm>
            <a:off x="7739063" y="1290638"/>
            <a:ext cx="1293812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19" tIns="40060" rIns="80119" bIns="40060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pPr eaLnBrk="1" hangingPunct="1"/>
            <a:r>
              <a:rPr lang="en-US" altLang="fr-FR" sz="1400"/>
              <a:t>Post-synaptic spike</a:t>
            </a:r>
          </a:p>
          <a:p>
            <a:pPr eaLnBrk="1" hangingPunct="1"/>
            <a:r>
              <a:rPr lang="en-US" altLang="fr-FR" sz="1400"/>
              <a:t>(feedback)</a:t>
            </a:r>
          </a:p>
        </p:txBody>
      </p:sp>
      <p:sp>
        <p:nvSpPr>
          <p:cNvPr id="52370" name="Rectangle 355"/>
          <p:cNvSpPr>
            <a:spLocks noChangeArrowheads="1"/>
          </p:cNvSpPr>
          <p:nvPr/>
        </p:nvSpPr>
        <p:spPr bwMode="auto">
          <a:xfrm>
            <a:off x="304800" y="5537200"/>
            <a:ext cx="475773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33" tIns="40067" rIns="80133" bIns="40067">
            <a:spAutoFit/>
          </a:bodyPr>
          <a:lstStyle>
            <a:lvl1pPr marL="300038" indent="-300038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pPr>
              <a:buFontTx/>
              <a:buAutoNum type="arabicPeriod"/>
            </a:pPr>
            <a:r>
              <a:rPr lang="en-US" altLang="fr-FR" sz="1100"/>
              <a:t>G. Snider, </a:t>
            </a:r>
            <a:r>
              <a:rPr lang="en-US" altLang="fr-FR" sz="1100" i="1"/>
              <a:t>Nanoscale Architectures</a:t>
            </a:r>
            <a:r>
              <a:rPr lang="en-US" altLang="fr-FR" sz="1100"/>
              <a:t>, 2008</a:t>
            </a:r>
          </a:p>
          <a:p>
            <a:pPr>
              <a:buFontTx/>
              <a:buAutoNum type="arabicPeriod"/>
            </a:pPr>
            <a:r>
              <a:rPr lang="en-US" altLang="fr-FR" sz="1100"/>
              <a:t>B. Linares-Barranco et al, </a:t>
            </a:r>
            <a:r>
              <a:rPr lang="en-US" altLang="fr-FR" sz="1100" i="1"/>
              <a:t>Nature Precedings</a:t>
            </a:r>
            <a:r>
              <a:rPr lang="en-US" altLang="fr-FR" sz="1100"/>
              <a:t>, 2009</a:t>
            </a:r>
          </a:p>
        </p:txBody>
      </p:sp>
      <p:grpSp>
        <p:nvGrpSpPr>
          <p:cNvPr id="52371" name="Groupe 356"/>
          <p:cNvGrpSpPr>
            <a:grpSpLocks/>
          </p:cNvGrpSpPr>
          <p:nvPr/>
        </p:nvGrpSpPr>
        <p:grpSpPr bwMode="auto">
          <a:xfrm>
            <a:off x="5724525" y="4049713"/>
            <a:ext cx="2752725" cy="1993900"/>
            <a:chOff x="508399" y="3732965"/>
            <a:chExt cx="2751836" cy="1994190"/>
          </a:xfrm>
        </p:grpSpPr>
        <p:sp>
          <p:nvSpPr>
            <p:cNvPr id="52374" name="Rectangle 61"/>
            <p:cNvSpPr>
              <a:spLocks noChangeAspect="1" noChangeArrowheads="1"/>
            </p:cNvSpPr>
            <p:nvPr/>
          </p:nvSpPr>
          <p:spPr bwMode="auto">
            <a:xfrm>
              <a:off x="508399" y="3754563"/>
              <a:ext cx="969242" cy="706966"/>
            </a:xfrm>
            <a:prstGeom prst="rect">
              <a:avLst/>
            </a:prstGeom>
            <a:solidFill>
              <a:srgbClr val="C0C0C0">
                <a:alpha val="30196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80147" tIns="40074" rIns="80147" bIns="40074" anchor="ctr"/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endParaRPr lang="fr-FR" altLang="fr-FR" sz="1400"/>
            </a:p>
          </p:txBody>
        </p:sp>
        <p:sp>
          <p:nvSpPr>
            <p:cNvPr id="52375" name="Line 4"/>
            <p:cNvSpPr>
              <a:spLocks noChangeAspect="1" noChangeShapeType="1"/>
            </p:cNvSpPr>
            <p:nvPr/>
          </p:nvSpPr>
          <p:spPr bwMode="auto">
            <a:xfrm flipV="1">
              <a:off x="591204" y="4873325"/>
              <a:ext cx="246654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0147" tIns="40074" rIns="80147" bIns="40074"/>
            <a:lstStyle/>
            <a:p>
              <a:endParaRPr lang="fr-FR"/>
            </a:p>
          </p:txBody>
        </p:sp>
        <p:sp>
          <p:nvSpPr>
            <p:cNvPr id="52376" name="Line 5"/>
            <p:cNvSpPr>
              <a:spLocks noChangeAspect="1" noChangeShapeType="1"/>
            </p:cNvSpPr>
            <p:nvPr/>
          </p:nvSpPr>
          <p:spPr bwMode="auto">
            <a:xfrm flipV="1">
              <a:off x="1727418" y="4078529"/>
              <a:ext cx="0" cy="16486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0147" tIns="40074" rIns="80147" bIns="40074"/>
            <a:lstStyle/>
            <a:p>
              <a:endParaRPr lang="fr-FR"/>
            </a:p>
          </p:txBody>
        </p:sp>
        <p:sp>
          <p:nvSpPr>
            <p:cNvPr id="52377" name="Text Box 6"/>
            <p:cNvSpPr txBox="1">
              <a:spLocks noChangeAspect="1" noChangeArrowheads="1"/>
            </p:cNvSpPr>
            <p:nvPr/>
          </p:nvSpPr>
          <p:spPr bwMode="auto">
            <a:xfrm>
              <a:off x="2974944" y="4864686"/>
              <a:ext cx="285291" cy="29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147" tIns="40074" rIns="80147" bIns="40074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r>
                <a:rPr lang="en-US" altLang="fr-FR" sz="1400"/>
                <a:t>V</a:t>
              </a:r>
            </a:p>
          </p:txBody>
        </p:sp>
        <p:grpSp>
          <p:nvGrpSpPr>
            <p:cNvPr id="52378" name="Group 40"/>
            <p:cNvGrpSpPr>
              <a:grpSpLocks noChangeAspect="1"/>
            </p:cNvGrpSpPr>
            <p:nvPr/>
          </p:nvGrpSpPr>
          <p:grpSpPr bwMode="auto">
            <a:xfrm>
              <a:off x="646862" y="3990698"/>
              <a:ext cx="692316" cy="118068"/>
              <a:chOff x="1201" y="1026"/>
              <a:chExt cx="1134" cy="182"/>
            </a:xfrm>
          </p:grpSpPr>
          <p:sp>
            <p:nvSpPr>
              <p:cNvPr id="52395" name="Line 8"/>
              <p:cNvSpPr>
                <a:spLocks noChangeAspect="1" noChangeShapeType="1"/>
              </p:cNvSpPr>
              <p:nvPr/>
            </p:nvSpPr>
            <p:spPr bwMode="auto">
              <a:xfrm flipH="1">
                <a:off x="1201" y="1117"/>
                <a:ext cx="318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396" name="Line 9"/>
              <p:cNvSpPr>
                <a:spLocks noChangeAspect="1" noChangeShapeType="1"/>
              </p:cNvSpPr>
              <p:nvPr/>
            </p:nvSpPr>
            <p:spPr bwMode="auto">
              <a:xfrm>
                <a:off x="1474" y="1071"/>
                <a:ext cx="0" cy="91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397" name="Line 11"/>
              <p:cNvSpPr>
                <a:spLocks noChangeAspect="1" noChangeShapeType="1"/>
              </p:cNvSpPr>
              <p:nvPr/>
            </p:nvSpPr>
            <p:spPr bwMode="auto">
              <a:xfrm>
                <a:off x="1746" y="1026"/>
                <a:ext cx="91" cy="182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398" name="Line 12"/>
              <p:cNvSpPr>
                <a:spLocks noChangeAspect="1" noChangeShapeType="1"/>
              </p:cNvSpPr>
              <p:nvPr/>
            </p:nvSpPr>
            <p:spPr bwMode="auto">
              <a:xfrm flipV="1">
                <a:off x="1519" y="1026"/>
                <a:ext cx="45" cy="91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399" name="Line 14"/>
              <p:cNvSpPr>
                <a:spLocks noChangeAspect="1" noChangeShapeType="1"/>
              </p:cNvSpPr>
              <p:nvPr/>
            </p:nvSpPr>
            <p:spPr bwMode="auto">
              <a:xfrm>
                <a:off x="1564" y="1026"/>
                <a:ext cx="91" cy="182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400" name="Line 16"/>
              <p:cNvSpPr>
                <a:spLocks noChangeAspect="1" noChangeShapeType="1"/>
              </p:cNvSpPr>
              <p:nvPr/>
            </p:nvSpPr>
            <p:spPr bwMode="auto">
              <a:xfrm flipV="1">
                <a:off x="1655" y="1026"/>
                <a:ext cx="90" cy="182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401" name="Line 17"/>
              <p:cNvSpPr>
                <a:spLocks noChangeAspect="1" noChangeShapeType="1"/>
              </p:cNvSpPr>
              <p:nvPr/>
            </p:nvSpPr>
            <p:spPr bwMode="auto">
              <a:xfrm flipV="1">
                <a:off x="1836" y="1026"/>
                <a:ext cx="90" cy="182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402" name="Line 18"/>
              <p:cNvSpPr>
                <a:spLocks noChangeAspect="1" noChangeShapeType="1"/>
              </p:cNvSpPr>
              <p:nvPr/>
            </p:nvSpPr>
            <p:spPr bwMode="auto">
              <a:xfrm>
                <a:off x="1927" y="1026"/>
                <a:ext cx="91" cy="182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403" name="Line 19"/>
              <p:cNvSpPr>
                <a:spLocks noChangeAspect="1" noChangeShapeType="1"/>
              </p:cNvSpPr>
              <p:nvPr/>
            </p:nvSpPr>
            <p:spPr bwMode="auto">
              <a:xfrm flipV="1">
                <a:off x="2018" y="1117"/>
                <a:ext cx="45" cy="91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404" name="Line 21"/>
              <p:cNvSpPr>
                <a:spLocks noChangeAspect="1" noChangeShapeType="1"/>
              </p:cNvSpPr>
              <p:nvPr/>
            </p:nvSpPr>
            <p:spPr bwMode="auto">
              <a:xfrm flipH="1">
                <a:off x="2063" y="1117"/>
                <a:ext cx="272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52379" name="Line 22"/>
            <p:cNvSpPr>
              <a:spLocks noChangeAspect="1" noChangeShapeType="1"/>
            </p:cNvSpPr>
            <p:nvPr/>
          </p:nvSpPr>
          <p:spPr bwMode="auto">
            <a:xfrm flipH="1">
              <a:off x="702518" y="4225393"/>
              <a:ext cx="55385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0147" tIns="40074" rIns="80147" bIns="40074"/>
            <a:lstStyle/>
            <a:p>
              <a:endParaRPr lang="fr-FR"/>
            </a:p>
          </p:txBody>
        </p:sp>
        <p:sp>
          <p:nvSpPr>
            <p:cNvPr id="52380" name="Text Box 23"/>
            <p:cNvSpPr txBox="1">
              <a:spLocks noChangeAspect="1" noChangeArrowheads="1"/>
            </p:cNvSpPr>
            <p:nvPr/>
          </p:nvSpPr>
          <p:spPr bwMode="auto">
            <a:xfrm>
              <a:off x="846411" y="4199476"/>
              <a:ext cx="285291" cy="29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147" tIns="40074" rIns="80147" bIns="40074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r>
                <a:rPr lang="en-US" altLang="fr-FR" sz="1400"/>
                <a:t>V</a:t>
              </a:r>
            </a:p>
          </p:txBody>
        </p:sp>
        <p:sp>
          <p:nvSpPr>
            <p:cNvPr id="52381" name="Text Box 24"/>
            <p:cNvSpPr txBox="1">
              <a:spLocks noChangeAspect="1" noChangeArrowheads="1"/>
            </p:cNvSpPr>
            <p:nvPr/>
          </p:nvSpPr>
          <p:spPr bwMode="auto">
            <a:xfrm>
              <a:off x="1719949" y="3907187"/>
              <a:ext cx="399105" cy="511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147" tIns="40074" rIns="80147" bIns="40074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pPr algn="ctr"/>
              <a:r>
                <a:rPr lang="en-US" altLang="fr-FR" sz="1400" u="sng"/>
                <a:t>dR</a:t>
              </a:r>
            </a:p>
            <a:p>
              <a:pPr algn="ctr"/>
              <a:r>
                <a:rPr lang="en-US" altLang="fr-FR" sz="1400"/>
                <a:t>dt</a:t>
              </a:r>
            </a:p>
          </p:txBody>
        </p:sp>
        <p:sp>
          <p:nvSpPr>
            <p:cNvPr id="52382" name="Line 26"/>
            <p:cNvSpPr>
              <a:spLocks noChangeAspect="1" noChangeShapeType="1"/>
            </p:cNvSpPr>
            <p:nvPr/>
          </p:nvSpPr>
          <p:spPr bwMode="auto">
            <a:xfrm>
              <a:off x="1200715" y="4873325"/>
              <a:ext cx="1053406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0147" tIns="40074" rIns="80147" bIns="40074"/>
            <a:lstStyle/>
            <a:p>
              <a:endParaRPr lang="fr-FR"/>
            </a:p>
          </p:txBody>
        </p:sp>
        <p:sp>
          <p:nvSpPr>
            <p:cNvPr id="52383" name="Line 27"/>
            <p:cNvSpPr>
              <a:spLocks noChangeAspect="1" noChangeShapeType="1"/>
            </p:cNvSpPr>
            <p:nvPr/>
          </p:nvSpPr>
          <p:spPr bwMode="auto">
            <a:xfrm flipH="1">
              <a:off x="2254121" y="4196597"/>
              <a:ext cx="499553" cy="676729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0147" tIns="40074" rIns="80147" bIns="40074"/>
            <a:lstStyle/>
            <a:p>
              <a:endParaRPr lang="fr-FR"/>
            </a:p>
          </p:txBody>
        </p:sp>
        <p:sp>
          <p:nvSpPr>
            <p:cNvPr id="52384" name="Line 28"/>
            <p:cNvSpPr>
              <a:spLocks noChangeAspect="1" noChangeShapeType="1"/>
            </p:cNvSpPr>
            <p:nvPr/>
          </p:nvSpPr>
          <p:spPr bwMode="auto">
            <a:xfrm flipH="1">
              <a:off x="702519" y="4873326"/>
              <a:ext cx="498196" cy="676729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0147" tIns="40074" rIns="80147" bIns="40074"/>
            <a:lstStyle/>
            <a:p>
              <a:endParaRPr lang="fr-FR"/>
            </a:p>
          </p:txBody>
        </p:sp>
        <p:sp>
          <p:nvSpPr>
            <p:cNvPr id="52385" name="Line 30"/>
            <p:cNvSpPr>
              <a:spLocks noChangeAspect="1" noChangeShapeType="1"/>
            </p:cNvSpPr>
            <p:nvPr/>
          </p:nvSpPr>
          <p:spPr bwMode="auto">
            <a:xfrm flipV="1">
              <a:off x="1200715" y="4785494"/>
              <a:ext cx="1053406" cy="177102"/>
            </a:xfrm>
            <a:prstGeom prst="line">
              <a:avLst/>
            </a:prstGeom>
            <a:noFill/>
            <a:ln w="25400" cap="rnd">
              <a:solidFill>
                <a:srgbClr val="FF66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0147" tIns="40074" rIns="80147" bIns="40074"/>
            <a:lstStyle/>
            <a:p>
              <a:endParaRPr lang="fr-FR"/>
            </a:p>
          </p:txBody>
        </p:sp>
        <p:sp>
          <p:nvSpPr>
            <p:cNvPr id="52386" name="Line 31"/>
            <p:cNvSpPr>
              <a:spLocks noChangeAspect="1" noChangeShapeType="1"/>
            </p:cNvSpPr>
            <p:nvPr/>
          </p:nvSpPr>
          <p:spPr bwMode="auto">
            <a:xfrm flipH="1">
              <a:off x="2254121" y="4108765"/>
              <a:ext cx="498196" cy="676729"/>
            </a:xfrm>
            <a:prstGeom prst="line">
              <a:avLst/>
            </a:prstGeom>
            <a:noFill/>
            <a:ln w="25400" cap="rnd">
              <a:solidFill>
                <a:srgbClr val="FF66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0147" tIns="40074" rIns="80147" bIns="40074"/>
            <a:lstStyle/>
            <a:p>
              <a:endParaRPr lang="fr-FR"/>
            </a:p>
          </p:txBody>
        </p:sp>
        <p:sp>
          <p:nvSpPr>
            <p:cNvPr id="52387" name="Line 32"/>
            <p:cNvSpPr>
              <a:spLocks noChangeAspect="1" noChangeShapeType="1"/>
            </p:cNvSpPr>
            <p:nvPr/>
          </p:nvSpPr>
          <p:spPr bwMode="auto">
            <a:xfrm flipH="1">
              <a:off x="702519" y="4962596"/>
              <a:ext cx="498196" cy="676729"/>
            </a:xfrm>
            <a:prstGeom prst="line">
              <a:avLst/>
            </a:prstGeom>
            <a:noFill/>
            <a:ln w="25400" cap="rnd">
              <a:solidFill>
                <a:srgbClr val="FF66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0147" tIns="40074" rIns="80147" bIns="40074"/>
            <a:lstStyle/>
            <a:p>
              <a:endParaRPr lang="fr-FR"/>
            </a:p>
          </p:txBody>
        </p:sp>
        <p:sp>
          <p:nvSpPr>
            <p:cNvPr id="52388" name="Freeform 33"/>
            <p:cNvSpPr>
              <a:spLocks noChangeAspect="1"/>
            </p:cNvSpPr>
            <p:nvPr/>
          </p:nvSpPr>
          <p:spPr bwMode="auto">
            <a:xfrm>
              <a:off x="1727418" y="4137562"/>
              <a:ext cx="776480" cy="754481"/>
            </a:xfrm>
            <a:custGeom>
              <a:avLst/>
              <a:gdLst>
                <a:gd name="T0" fmla="*/ 0 w 1270"/>
                <a:gd name="T1" fmla="*/ 2147483647 h 1164"/>
                <a:gd name="T2" fmla="*/ 2147483647 w 1270"/>
                <a:gd name="T3" fmla="*/ 2147483647 h 1164"/>
                <a:gd name="T4" fmla="*/ 2147483647 w 1270"/>
                <a:gd name="T5" fmla="*/ 2147483647 h 1164"/>
                <a:gd name="T6" fmla="*/ 2147483647 w 1270"/>
                <a:gd name="T7" fmla="*/ 0 h 11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0"/>
                <a:gd name="T13" fmla="*/ 0 h 1164"/>
                <a:gd name="T14" fmla="*/ 1270 w 1270"/>
                <a:gd name="T15" fmla="*/ 1164 h 11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0" h="1164">
                  <a:moveTo>
                    <a:pt x="0" y="1134"/>
                  </a:moveTo>
                  <a:cubicBezTo>
                    <a:pt x="428" y="1121"/>
                    <a:pt x="488" y="1164"/>
                    <a:pt x="654" y="1089"/>
                  </a:cubicBezTo>
                  <a:cubicBezTo>
                    <a:pt x="820" y="1014"/>
                    <a:pt x="898" y="863"/>
                    <a:pt x="1000" y="681"/>
                  </a:cubicBezTo>
                  <a:cubicBezTo>
                    <a:pt x="1103" y="499"/>
                    <a:pt x="1186" y="249"/>
                    <a:pt x="1270" y="0"/>
                  </a:cubicBezTo>
                </a:path>
              </a:pathLst>
            </a:custGeom>
            <a:noFill/>
            <a:ln w="25400" cap="rnd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80147" tIns="40074" rIns="80147" bIns="40074"/>
            <a:lstStyle/>
            <a:p>
              <a:endParaRPr lang="fr-FR"/>
            </a:p>
          </p:txBody>
        </p:sp>
        <p:sp>
          <p:nvSpPr>
            <p:cNvPr id="52389" name="Freeform 35"/>
            <p:cNvSpPr>
              <a:spLocks noChangeAspect="1"/>
            </p:cNvSpPr>
            <p:nvPr/>
          </p:nvSpPr>
          <p:spPr bwMode="auto">
            <a:xfrm rot="10800000">
              <a:off x="950938" y="4853168"/>
              <a:ext cx="776480" cy="755920"/>
            </a:xfrm>
            <a:custGeom>
              <a:avLst/>
              <a:gdLst>
                <a:gd name="T0" fmla="*/ 0 w 1270"/>
                <a:gd name="T1" fmla="*/ 2147483647 h 1164"/>
                <a:gd name="T2" fmla="*/ 2147483647 w 1270"/>
                <a:gd name="T3" fmla="*/ 2147483647 h 1164"/>
                <a:gd name="T4" fmla="*/ 2147483647 w 1270"/>
                <a:gd name="T5" fmla="*/ 2147483647 h 1164"/>
                <a:gd name="T6" fmla="*/ 2147483647 w 1270"/>
                <a:gd name="T7" fmla="*/ 0 h 11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0"/>
                <a:gd name="T13" fmla="*/ 0 h 1164"/>
                <a:gd name="T14" fmla="*/ 1270 w 1270"/>
                <a:gd name="T15" fmla="*/ 1164 h 11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0" h="1164">
                  <a:moveTo>
                    <a:pt x="0" y="1134"/>
                  </a:moveTo>
                  <a:cubicBezTo>
                    <a:pt x="428" y="1121"/>
                    <a:pt x="488" y="1164"/>
                    <a:pt x="654" y="1089"/>
                  </a:cubicBezTo>
                  <a:cubicBezTo>
                    <a:pt x="820" y="1014"/>
                    <a:pt x="898" y="863"/>
                    <a:pt x="1000" y="681"/>
                  </a:cubicBezTo>
                  <a:cubicBezTo>
                    <a:pt x="1103" y="499"/>
                    <a:pt x="1186" y="249"/>
                    <a:pt x="1270" y="0"/>
                  </a:cubicBezTo>
                </a:path>
              </a:pathLst>
            </a:custGeom>
            <a:noFill/>
            <a:ln w="25400" cap="rnd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80147" tIns="40074" rIns="80147" bIns="40074"/>
            <a:lstStyle/>
            <a:p>
              <a:endParaRPr lang="fr-FR"/>
            </a:p>
          </p:txBody>
        </p:sp>
        <p:sp>
          <p:nvSpPr>
            <p:cNvPr id="52390" name="Text Box 39"/>
            <p:cNvSpPr txBox="1">
              <a:spLocks noChangeAspect="1" noChangeArrowheads="1"/>
            </p:cNvSpPr>
            <p:nvPr/>
          </p:nvSpPr>
          <p:spPr bwMode="auto">
            <a:xfrm>
              <a:off x="854556" y="3732965"/>
              <a:ext cx="286894" cy="29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147" tIns="40074" rIns="80147" bIns="40074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r>
                <a:rPr lang="en-US" altLang="fr-FR" sz="1400"/>
                <a:t>R</a:t>
              </a:r>
            </a:p>
          </p:txBody>
        </p:sp>
        <p:sp>
          <p:nvSpPr>
            <p:cNvPr id="52391" name="Line 41"/>
            <p:cNvSpPr>
              <a:spLocks noChangeAspect="1" noChangeShapeType="1"/>
            </p:cNvSpPr>
            <p:nvPr/>
          </p:nvSpPr>
          <p:spPr bwMode="auto">
            <a:xfrm>
              <a:off x="2254121" y="4814291"/>
              <a:ext cx="0" cy="1180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0147" tIns="40074" rIns="80147" bIns="40074"/>
            <a:lstStyle/>
            <a:p>
              <a:endParaRPr lang="fr-FR"/>
            </a:p>
          </p:txBody>
        </p:sp>
        <p:sp>
          <p:nvSpPr>
            <p:cNvPr id="52392" name="Text Box 42"/>
            <p:cNvSpPr txBox="1">
              <a:spLocks noChangeAspect="1" noChangeArrowheads="1"/>
            </p:cNvSpPr>
            <p:nvPr/>
          </p:nvSpPr>
          <p:spPr bwMode="auto">
            <a:xfrm>
              <a:off x="2141450" y="4886283"/>
              <a:ext cx="407119" cy="29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147" tIns="40074" rIns="80147" bIns="40074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r>
                <a:rPr lang="en-US" altLang="fr-FR" sz="1400"/>
                <a:t>V</a:t>
              </a:r>
              <a:r>
                <a:rPr lang="en-US" altLang="fr-FR" sz="1400" baseline="-25000"/>
                <a:t>th</a:t>
              </a:r>
            </a:p>
          </p:txBody>
        </p:sp>
        <p:sp>
          <p:nvSpPr>
            <p:cNvPr id="52393" name="Line 43"/>
            <p:cNvSpPr>
              <a:spLocks noChangeAspect="1" noChangeShapeType="1"/>
            </p:cNvSpPr>
            <p:nvPr/>
          </p:nvSpPr>
          <p:spPr bwMode="auto">
            <a:xfrm>
              <a:off x="1200715" y="4814291"/>
              <a:ext cx="0" cy="1180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0147" tIns="40074" rIns="80147" bIns="40074"/>
            <a:lstStyle/>
            <a:p>
              <a:endParaRPr lang="fr-FR"/>
            </a:p>
          </p:txBody>
        </p:sp>
        <p:sp>
          <p:nvSpPr>
            <p:cNvPr id="52394" name="Text Box 44"/>
            <p:cNvSpPr txBox="1">
              <a:spLocks noChangeAspect="1" noChangeArrowheads="1"/>
            </p:cNvSpPr>
            <p:nvPr/>
          </p:nvSpPr>
          <p:spPr bwMode="auto">
            <a:xfrm>
              <a:off x="1062252" y="4539280"/>
              <a:ext cx="511770" cy="305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147" tIns="40074" rIns="80147" bIns="40074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r>
                <a:rPr lang="en-US" altLang="fr-FR" sz="1400"/>
                <a:t>-V</a:t>
              </a:r>
              <a:r>
                <a:rPr lang="en-US" altLang="fr-FR" sz="1400" baseline="-25000"/>
                <a:t>th’</a:t>
              </a:r>
            </a:p>
          </p:txBody>
        </p:sp>
      </p:grpSp>
      <p:sp>
        <p:nvSpPr>
          <p:cNvPr id="52372" name="Footer Placeholder 8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 sz="1200"/>
              <a:t>The rebirth of neuromorphic accelerators</a:t>
            </a:r>
            <a:endParaRPr lang="en-US" altLang="fr-FR" sz="1200" b="0"/>
          </a:p>
        </p:txBody>
      </p:sp>
      <p:sp>
        <p:nvSpPr>
          <p:cNvPr id="5237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fld id="{2658D27C-AB03-0E46-AD44-79C97F3AB617}" type="slidenum">
              <a:rPr lang="en-US" altLang="fr-FR" sz="1200"/>
              <a:pPr/>
              <a:t>23</a:t>
            </a:fld>
            <a:endParaRPr lang="en-US" altLang="fr-FR" sz="12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5"/>
          <a:stretch>
            <a:fillRect/>
          </a:stretch>
        </p:blipFill>
        <p:spPr bwMode="auto">
          <a:xfrm>
            <a:off x="1216025" y="3578225"/>
            <a:ext cx="2147888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250" name="Grouper 1"/>
          <p:cNvGrpSpPr>
            <a:grpSpLocks/>
          </p:cNvGrpSpPr>
          <p:nvPr/>
        </p:nvGrpSpPr>
        <p:grpSpPr bwMode="auto">
          <a:xfrm>
            <a:off x="4797425" y="3394075"/>
            <a:ext cx="3733800" cy="2163763"/>
            <a:chOff x="-438077" y="2820718"/>
            <a:chExt cx="9826364" cy="5891484"/>
          </a:xfrm>
        </p:grpSpPr>
        <p:pic>
          <p:nvPicPr>
            <p:cNvPr id="53263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57" t="18681" r="17439" b="5872"/>
            <a:stretch>
              <a:fillRect/>
            </a:stretch>
          </p:blipFill>
          <p:spPr bwMode="auto">
            <a:xfrm>
              <a:off x="1253134" y="2820718"/>
              <a:ext cx="8135153" cy="5891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Line 5"/>
            <p:cNvSpPr>
              <a:spLocks noChangeShapeType="1"/>
            </p:cNvSpPr>
            <p:nvPr/>
          </p:nvSpPr>
          <p:spPr bwMode="auto">
            <a:xfrm flipH="1" flipV="1">
              <a:off x="6438707" y="4324926"/>
              <a:ext cx="401076" cy="821263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lIns="104306" tIns="52153" rIns="104306" bIns="52153"/>
            <a:lstStyle/>
            <a:p>
              <a:pPr>
                <a:defRPr/>
              </a:pPr>
              <a:endParaRPr lang="en-GB" b="1"/>
            </a:p>
          </p:txBody>
        </p:sp>
        <p:sp>
          <p:nvSpPr>
            <p:cNvPr id="53265" name="Text Box 6"/>
            <p:cNvSpPr txBox="1">
              <a:spLocks noChangeArrowheads="1"/>
            </p:cNvSpPr>
            <p:nvPr/>
          </p:nvSpPr>
          <p:spPr bwMode="auto">
            <a:xfrm>
              <a:off x="5384303" y="5025688"/>
              <a:ext cx="3963509" cy="1460597"/>
            </a:xfrm>
            <a:prstGeom prst="rect">
              <a:avLst/>
            </a:prstGeom>
            <a:solidFill>
              <a:schemeClr val="bg1">
                <a:alpha val="8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4306" tIns="52153" rIns="104306" bIns="52153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r>
                <a:rPr lang="en-US" altLang="fr-FR" sz="1400" b="1"/>
                <a:t>Association is made</a:t>
              </a:r>
            </a:p>
          </p:txBody>
        </p:sp>
        <p:sp>
          <p:nvSpPr>
            <p:cNvPr id="19" name="Line 7"/>
            <p:cNvSpPr>
              <a:spLocks noChangeShapeType="1"/>
            </p:cNvSpPr>
            <p:nvPr/>
          </p:nvSpPr>
          <p:spPr bwMode="auto">
            <a:xfrm>
              <a:off x="7102990" y="5556822"/>
              <a:ext cx="793796" cy="2187153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lIns="104306" tIns="52153" rIns="104306" bIns="52153"/>
            <a:lstStyle/>
            <a:p>
              <a:pPr>
                <a:defRPr/>
              </a:pPr>
              <a:endParaRPr lang="en-GB" b="1"/>
            </a:p>
          </p:txBody>
        </p:sp>
        <p:sp>
          <p:nvSpPr>
            <p:cNvPr id="53267" name="Text Box 8"/>
            <p:cNvSpPr txBox="1">
              <a:spLocks noChangeArrowheads="1"/>
            </p:cNvSpPr>
            <p:nvPr/>
          </p:nvSpPr>
          <p:spPr bwMode="auto">
            <a:xfrm>
              <a:off x="95727" y="6043954"/>
              <a:ext cx="2966634" cy="706075"/>
            </a:xfrm>
            <a:prstGeom prst="rect">
              <a:avLst/>
            </a:prstGeom>
            <a:solidFill>
              <a:schemeClr val="bg1">
                <a:alpha val="8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4306" tIns="52153" rIns="104306" bIns="52153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r>
                <a:rPr lang="en-US" altLang="fr-FR" sz="1000" b="1"/>
                <a:t>Food</a:t>
              </a:r>
            </a:p>
          </p:txBody>
        </p:sp>
        <p:sp>
          <p:nvSpPr>
            <p:cNvPr id="21" name="Text Box 9"/>
            <p:cNvSpPr txBox="1">
              <a:spLocks noChangeArrowheads="1"/>
            </p:cNvSpPr>
            <p:nvPr/>
          </p:nvSpPr>
          <p:spPr bwMode="auto">
            <a:xfrm>
              <a:off x="263806" y="6892454"/>
              <a:ext cx="1980313" cy="747783"/>
            </a:xfrm>
            <a:prstGeom prst="rect">
              <a:avLst/>
            </a:prstGeom>
            <a:solidFill>
              <a:schemeClr val="bg1">
                <a:alpha val="89999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104306" tIns="52153" rIns="104306" bIns="52153">
              <a:spAutoFit/>
            </a:bodyPr>
            <a:lstStyle>
              <a:defPPr>
                <a:defRPr lang="fr-FR"/>
              </a:defPPr>
              <a:lvl1pPr>
                <a:defRPr sz="1200" b="1"/>
              </a:lvl1pPr>
            </a:lstStyle>
            <a:p>
              <a:pPr>
                <a:defRPr/>
              </a:pPr>
              <a:r>
                <a:rPr lang="en-US" sz="1050" dirty="0">
                  <a:ea typeface="MS PGothic" charset="0"/>
                  <a:cs typeface="MS PGothic" charset="0"/>
                </a:rPr>
                <a:t>Bell</a:t>
              </a:r>
            </a:p>
          </p:txBody>
        </p:sp>
        <p:sp>
          <p:nvSpPr>
            <p:cNvPr id="53269" name="Text Box 10"/>
            <p:cNvSpPr txBox="1">
              <a:spLocks noChangeArrowheads="1"/>
            </p:cNvSpPr>
            <p:nvPr/>
          </p:nvSpPr>
          <p:spPr bwMode="auto">
            <a:xfrm>
              <a:off x="-438077" y="7640112"/>
              <a:ext cx="2966634" cy="664156"/>
            </a:xfrm>
            <a:prstGeom prst="rect">
              <a:avLst/>
            </a:prstGeom>
            <a:solidFill>
              <a:schemeClr val="bg1">
                <a:alpha val="8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4306" tIns="52153" rIns="104306" bIns="52153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r>
                <a:rPr lang="en-US" altLang="fr-FR" sz="900" b="1"/>
                <a:t>Salivation</a:t>
              </a:r>
            </a:p>
          </p:txBody>
        </p:sp>
      </p:grpSp>
      <p:sp>
        <p:nvSpPr>
          <p:cNvPr id="53251" name="Titre 2"/>
          <p:cNvSpPr>
            <a:spLocks noGrp="1"/>
          </p:cNvSpPr>
          <p:nvPr>
            <p:ph type="title"/>
          </p:nvPr>
        </p:nvSpPr>
        <p:spPr>
          <a:xfrm>
            <a:off x="304800" y="127000"/>
            <a:ext cx="8753475" cy="496888"/>
          </a:xfrm>
        </p:spPr>
        <p:txBody>
          <a:bodyPr lIns="80147" tIns="40074" rIns="80147" bIns="40074"/>
          <a:lstStyle/>
          <a:p>
            <a:r>
              <a:rPr lang="fr-FR" altLang="fr-FR" sz="2800">
                <a:ea typeface="MS PGothic" charset="-128"/>
              </a:rPr>
              <a:t>Can it compute? A 2 synapses’ dog!</a:t>
            </a:r>
            <a:endParaRPr lang="fr-FR" altLang="fr-FR" sz="1800" baseline="30000">
              <a:ea typeface="MS PGothic" charset="-128"/>
            </a:endParaRPr>
          </a:p>
        </p:txBody>
      </p:sp>
      <p:pic>
        <p:nvPicPr>
          <p:cNvPr id="53252" name="Imag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48"/>
          <a:stretch>
            <a:fillRect/>
          </a:stretch>
        </p:blipFill>
        <p:spPr bwMode="auto">
          <a:xfrm>
            <a:off x="709613" y="1063625"/>
            <a:ext cx="2630487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 Box 41"/>
          <p:cNvSpPr txBox="1">
            <a:spLocks noChangeAspect="1" noChangeArrowheads="1"/>
          </p:cNvSpPr>
          <p:nvPr/>
        </p:nvSpPr>
        <p:spPr bwMode="auto">
          <a:xfrm>
            <a:off x="566738" y="4837113"/>
            <a:ext cx="3362325" cy="12350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19" tIns="40060" rIns="80119" bIns="40060" anchor="b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 sz="900" baseline="30000"/>
              <a:t>1</a:t>
            </a:r>
            <a:r>
              <a:rPr lang="en-US" altLang="fr-FR" sz="1000" u="sng"/>
              <a:t> </a:t>
            </a:r>
            <a:r>
              <a:rPr lang="en-US" altLang="fr-FR" sz="900"/>
              <a:t>O. Bichler, W. Zhao, F. Alibart, S. Pleutin, S. Lenfant, D. Vuillaume, C. Gamrat, “Pavlov's Dog Associative Learning Demonstrated on Synaptic-like Organic Transistors”, Neural Computation, 2012</a:t>
            </a:r>
          </a:p>
          <a:p>
            <a:r>
              <a:rPr lang="en-US" altLang="fr-FR" sz="900" baseline="30000"/>
              <a:t>2</a:t>
            </a:r>
            <a:r>
              <a:rPr lang="en-US" altLang="fr-FR" sz="900"/>
              <a:t> Pershin, Y.V. &amp; Di Ventra, M. “Experimental demonstration of associative memory with memristive neural networks.” Arxiv </a:t>
            </a:r>
            <a:r>
              <a:rPr lang="en-US" altLang="fr-FR" sz="900" i="1"/>
              <a:t>0905.2935</a:t>
            </a:r>
            <a:r>
              <a:rPr lang="en-US" altLang="fr-FR" sz="900"/>
              <a:t> (2009). </a:t>
            </a:r>
            <a:r>
              <a:rPr lang="en-GB" altLang="fr-FR" sz="1000"/>
              <a:t> </a:t>
            </a:r>
          </a:p>
          <a:p>
            <a:endParaRPr lang="en-US" altLang="fr-FR" sz="1000"/>
          </a:p>
        </p:txBody>
      </p:sp>
      <p:sp>
        <p:nvSpPr>
          <p:cNvPr id="53254" name="ZoneTexte 8"/>
          <p:cNvSpPr txBox="1">
            <a:spLocks noChangeArrowheads="1"/>
          </p:cNvSpPr>
          <p:nvPr/>
        </p:nvSpPr>
        <p:spPr bwMode="auto">
          <a:xfrm>
            <a:off x="615950" y="2678113"/>
            <a:ext cx="27416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4" rIns="91408" bIns="45704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 sz="1200"/>
              <a:t>Experimental setup for a Pavlovian associative memory based on memristive devices as proposed by  Di Ventra et col.</a:t>
            </a:r>
            <a:r>
              <a:rPr lang="en-US" altLang="fr-FR" sz="1200" baseline="30000"/>
              <a:t>2</a:t>
            </a:r>
          </a:p>
        </p:txBody>
      </p:sp>
      <p:pic>
        <p:nvPicPr>
          <p:cNvPr id="5325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136900"/>
            <a:ext cx="47625" cy="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1149350"/>
            <a:ext cx="2301875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Picture 3" descr="D:\Home\Cmag\Images\PIXHOME\TWYX\2080000\2080627-CY1348--NABAB 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5634038"/>
            <a:ext cx="849313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Picture 4" descr="D:\Home\Cmag\Images\PIXHOME\TWYX\2060000\2060303-CW1126--FP7-gen-RG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5634038"/>
            <a:ext cx="3190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9" name="Picture 5" descr="D:\Home\Cmag\Images\PIXHOME\TWYX\2050000\2051223-CW0140--EU-flag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5634038"/>
            <a:ext cx="3524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0" name="Picture 26" descr="2010-10-29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1" t="17708" r="14722" b="12891"/>
          <a:stretch>
            <a:fillRect/>
          </a:stretch>
        </p:blipFill>
        <p:spPr bwMode="auto">
          <a:xfrm>
            <a:off x="5781675" y="1133475"/>
            <a:ext cx="2733675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rebirth of </a:t>
            </a:r>
            <a:r>
              <a:rPr lang="en-US" err="1"/>
              <a:t>neuromorphic</a:t>
            </a:r>
            <a:r>
              <a:rPr lang="en-US"/>
              <a:t> accelerators</a:t>
            </a:r>
            <a:endParaRPr lang="en-US" b="0"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5326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fld id="{F03695DB-6C4D-4344-AC31-5DDB1BE5B901}" type="slidenum">
              <a:rPr lang="en-US" altLang="fr-FR" sz="1200"/>
              <a:pPr/>
              <a:t>24</a:t>
            </a:fld>
            <a:endParaRPr lang="en-US" altLang="fr-FR" sz="12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re 1"/>
          <p:cNvSpPr>
            <a:spLocks noGrp="1"/>
          </p:cNvSpPr>
          <p:nvPr>
            <p:ph type="title"/>
          </p:nvPr>
        </p:nvSpPr>
        <p:spPr>
          <a:xfrm>
            <a:off x="568325" y="142875"/>
            <a:ext cx="8943975" cy="673100"/>
          </a:xfrm>
        </p:spPr>
        <p:txBody>
          <a:bodyPr lIns="80147" tIns="40074" rIns="80147" bIns="40074"/>
          <a:lstStyle/>
          <a:p>
            <a:r>
              <a:rPr lang="fr-FR" altLang="fr-FR" sz="3500">
                <a:ea typeface="MS PGothic" charset="-128"/>
              </a:rPr>
              <a:t>Unsupervised learning example</a:t>
            </a:r>
          </a:p>
        </p:txBody>
      </p:sp>
      <p:grpSp>
        <p:nvGrpSpPr>
          <p:cNvPr id="55298" name="Group 7"/>
          <p:cNvGrpSpPr>
            <a:grpSpLocks noChangeAspect="1"/>
          </p:cNvGrpSpPr>
          <p:nvPr/>
        </p:nvGrpSpPr>
        <p:grpSpPr bwMode="auto">
          <a:xfrm>
            <a:off x="869950" y="1254125"/>
            <a:ext cx="4964113" cy="3028950"/>
            <a:chOff x="-200" y="809"/>
            <a:chExt cx="5920" cy="3611"/>
          </a:xfrm>
        </p:grpSpPr>
        <p:sp>
          <p:nvSpPr>
            <p:cNvPr id="55387" name="Picture 8" descr="l1-[32781]"/>
            <p:cNvSpPr>
              <a:spLocks noChangeAspect="1" noChangeArrowheads="1"/>
            </p:cNvSpPr>
            <p:nvPr/>
          </p:nvSpPr>
          <p:spPr bwMode="auto">
            <a:xfrm>
              <a:off x="5032" y="1809"/>
              <a:ext cx="680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endParaRPr lang="fr-FR" altLang="fr-FR"/>
            </a:p>
          </p:txBody>
        </p:sp>
        <p:pic>
          <p:nvPicPr>
            <p:cNvPr id="55388" name="Picture 9" descr="l2-[32831]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" y="809"/>
              <a:ext cx="680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5389" name="Group 10"/>
            <p:cNvGrpSpPr>
              <a:grpSpLocks noChangeAspect="1"/>
            </p:cNvGrpSpPr>
            <p:nvPr/>
          </p:nvGrpSpPr>
          <p:grpSpPr bwMode="auto">
            <a:xfrm>
              <a:off x="1440" y="1517"/>
              <a:ext cx="1920" cy="672"/>
              <a:chOff x="720" y="1152"/>
              <a:chExt cx="1920" cy="672"/>
            </a:xfrm>
          </p:grpSpPr>
          <p:sp>
            <p:nvSpPr>
              <p:cNvPr id="72881" name="Oval 11"/>
              <p:cNvSpPr>
                <a:spLocks noChangeAspect="1" noChangeArrowheads="1"/>
              </p:cNvSpPr>
              <p:nvPr/>
            </p:nvSpPr>
            <p:spPr bwMode="auto">
              <a:xfrm>
                <a:off x="1392" y="1248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82" name="Oval 12"/>
              <p:cNvSpPr>
                <a:spLocks noChangeAspect="1" noChangeArrowheads="1"/>
              </p:cNvSpPr>
              <p:nvPr/>
            </p:nvSpPr>
            <p:spPr bwMode="auto">
              <a:xfrm>
                <a:off x="1488" y="1344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83" name="Oval 13"/>
              <p:cNvSpPr>
                <a:spLocks noChangeAspect="1" noChangeArrowheads="1"/>
              </p:cNvSpPr>
              <p:nvPr/>
            </p:nvSpPr>
            <p:spPr bwMode="auto">
              <a:xfrm>
                <a:off x="1584" y="1248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84" name="Oval 14"/>
              <p:cNvSpPr>
                <a:spLocks noChangeAspect="1" noChangeArrowheads="1"/>
              </p:cNvSpPr>
              <p:nvPr/>
            </p:nvSpPr>
            <p:spPr bwMode="auto">
              <a:xfrm>
                <a:off x="1680" y="1344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85" name="Oval 15"/>
              <p:cNvSpPr>
                <a:spLocks noChangeAspect="1" noChangeArrowheads="1"/>
              </p:cNvSpPr>
              <p:nvPr/>
            </p:nvSpPr>
            <p:spPr bwMode="auto">
              <a:xfrm>
                <a:off x="1584" y="1440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86" name="Oval 16"/>
              <p:cNvSpPr>
                <a:spLocks noChangeAspect="1" noChangeArrowheads="1"/>
              </p:cNvSpPr>
              <p:nvPr/>
            </p:nvSpPr>
            <p:spPr bwMode="auto">
              <a:xfrm>
                <a:off x="1296" y="1344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87" name="Oval 17"/>
              <p:cNvSpPr>
                <a:spLocks noChangeAspect="1" noChangeArrowheads="1"/>
              </p:cNvSpPr>
              <p:nvPr/>
            </p:nvSpPr>
            <p:spPr bwMode="auto">
              <a:xfrm>
                <a:off x="1392" y="1440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88" name="Oval 18"/>
              <p:cNvSpPr>
                <a:spLocks noChangeAspect="1" noChangeArrowheads="1"/>
              </p:cNvSpPr>
              <p:nvPr/>
            </p:nvSpPr>
            <p:spPr bwMode="auto">
              <a:xfrm>
                <a:off x="1104" y="1536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89" name="Oval 19"/>
              <p:cNvSpPr>
                <a:spLocks noChangeAspect="1" noChangeArrowheads="1"/>
              </p:cNvSpPr>
              <p:nvPr/>
            </p:nvSpPr>
            <p:spPr bwMode="auto">
              <a:xfrm>
                <a:off x="912" y="1536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90" name="Oval 20"/>
              <p:cNvSpPr>
                <a:spLocks noChangeAspect="1" noChangeArrowheads="1"/>
              </p:cNvSpPr>
              <p:nvPr/>
            </p:nvSpPr>
            <p:spPr bwMode="auto">
              <a:xfrm>
                <a:off x="1008" y="1440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91" name="Oval 21"/>
              <p:cNvSpPr>
                <a:spLocks noChangeAspect="1" noChangeArrowheads="1"/>
              </p:cNvSpPr>
              <p:nvPr/>
            </p:nvSpPr>
            <p:spPr bwMode="auto">
              <a:xfrm>
                <a:off x="1776" y="1248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92" name="Oval 22"/>
              <p:cNvSpPr>
                <a:spLocks noChangeAspect="1" noChangeArrowheads="1"/>
              </p:cNvSpPr>
              <p:nvPr/>
            </p:nvSpPr>
            <p:spPr bwMode="auto">
              <a:xfrm>
                <a:off x="1680" y="1152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93" name="Oval 23"/>
              <p:cNvSpPr>
                <a:spLocks noChangeAspect="1" noChangeArrowheads="1"/>
              </p:cNvSpPr>
              <p:nvPr/>
            </p:nvSpPr>
            <p:spPr bwMode="auto">
              <a:xfrm>
                <a:off x="1488" y="1152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94" name="Oval 24"/>
              <p:cNvSpPr>
                <a:spLocks noChangeAspect="1" noChangeArrowheads="1"/>
              </p:cNvSpPr>
              <p:nvPr/>
            </p:nvSpPr>
            <p:spPr bwMode="auto">
              <a:xfrm>
                <a:off x="1296" y="1152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95" name="Oval 25"/>
              <p:cNvSpPr>
                <a:spLocks noChangeAspect="1" noChangeArrowheads="1"/>
              </p:cNvSpPr>
              <p:nvPr/>
            </p:nvSpPr>
            <p:spPr bwMode="auto">
              <a:xfrm>
                <a:off x="1200" y="1248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96" name="Oval 26"/>
              <p:cNvSpPr>
                <a:spLocks noChangeAspect="1" noChangeArrowheads="1"/>
              </p:cNvSpPr>
              <p:nvPr/>
            </p:nvSpPr>
            <p:spPr bwMode="auto">
              <a:xfrm>
                <a:off x="1104" y="1344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97" name="Oval 27"/>
              <p:cNvSpPr>
                <a:spLocks noChangeAspect="1" noChangeArrowheads="1"/>
              </p:cNvSpPr>
              <p:nvPr/>
            </p:nvSpPr>
            <p:spPr bwMode="auto">
              <a:xfrm>
                <a:off x="1200" y="1440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98" name="Oval 28"/>
              <p:cNvSpPr>
                <a:spLocks noChangeAspect="1" noChangeArrowheads="1"/>
              </p:cNvSpPr>
              <p:nvPr/>
            </p:nvSpPr>
            <p:spPr bwMode="auto">
              <a:xfrm>
                <a:off x="1488" y="1536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99" name="Oval 29"/>
              <p:cNvSpPr>
                <a:spLocks noChangeAspect="1" noChangeArrowheads="1"/>
              </p:cNvSpPr>
              <p:nvPr/>
            </p:nvSpPr>
            <p:spPr bwMode="auto">
              <a:xfrm>
                <a:off x="1296" y="1536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900" name="Oval 30"/>
              <p:cNvSpPr>
                <a:spLocks noChangeAspect="1" noChangeArrowheads="1"/>
              </p:cNvSpPr>
              <p:nvPr/>
            </p:nvSpPr>
            <p:spPr bwMode="auto">
              <a:xfrm>
                <a:off x="1872" y="1152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901" name="Oval 31"/>
              <p:cNvSpPr>
                <a:spLocks noChangeAspect="1" noChangeArrowheads="1"/>
              </p:cNvSpPr>
              <p:nvPr/>
            </p:nvSpPr>
            <p:spPr bwMode="auto">
              <a:xfrm>
                <a:off x="1680" y="1536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902" name="Oval 32"/>
              <p:cNvSpPr>
                <a:spLocks noChangeAspect="1" noChangeArrowheads="1"/>
              </p:cNvSpPr>
              <p:nvPr/>
            </p:nvSpPr>
            <p:spPr bwMode="auto">
              <a:xfrm>
                <a:off x="1776" y="1440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903" name="Oval 33"/>
              <p:cNvSpPr>
                <a:spLocks noChangeAspect="1" noChangeArrowheads="1"/>
              </p:cNvSpPr>
              <p:nvPr/>
            </p:nvSpPr>
            <p:spPr bwMode="auto">
              <a:xfrm>
                <a:off x="1872" y="1344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904" name="Oval 34"/>
              <p:cNvSpPr>
                <a:spLocks noChangeAspect="1" noChangeArrowheads="1"/>
              </p:cNvSpPr>
              <p:nvPr/>
            </p:nvSpPr>
            <p:spPr bwMode="auto">
              <a:xfrm>
                <a:off x="1968" y="1248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905" name="Oval 35"/>
              <p:cNvSpPr>
                <a:spLocks noChangeAspect="1" noChangeArrowheads="1"/>
              </p:cNvSpPr>
              <p:nvPr/>
            </p:nvSpPr>
            <p:spPr bwMode="auto">
              <a:xfrm>
                <a:off x="2064" y="1152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906" name="Oval 36"/>
              <p:cNvSpPr>
                <a:spLocks noChangeAspect="1" noChangeArrowheads="1"/>
              </p:cNvSpPr>
              <p:nvPr/>
            </p:nvSpPr>
            <p:spPr bwMode="auto">
              <a:xfrm>
                <a:off x="1008" y="1632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907" name="Oval 37"/>
              <p:cNvSpPr>
                <a:spLocks noChangeAspect="1" noChangeArrowheads="1"/>
              </p:cNvSpPr>
              <p:nvPr/>
            </p:nvSpPr>
            <p:spPr bwMode="auto">
              <a:xfrm>
                <a:off x="816" y="1632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908" name="Oval 38"/>
              <p:cNvSpPr>
                <a:spLocks noChangeAspect="1" noChangeArrowheads="1"/>
              </p:cNvSpPr>
              <p:nvPr/>
            </p:nvSpPr>
            <p:spPr bwMode="auto">
              <a:xfrm>
                <a:off x="1392" y="1632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909" name="Oval 39"/>
              <p:cNvSpPr>
                <a:spLocks noChangeAspect="1" noChangeArrowheads="1"/>
              </p:cNvSpPr>
              <p:nvPr/>
            </p:nvSpPr>
            <p:spPr bwMode="auto">
              <a:xfrm>
                <a:off x="1200" y="1632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910" name="Oval 40"/>
              <p:cNvSpPr>
                <a:spLocks noChangeAspect="1" noChangeArrowheads="1"/>
              </p:cNvSpPr>
              <p:nvPr/>
            </p:nvSpPr>
            <p:spPr bwMode="auto">
              <a:xfrm>
                <a:off x="1584" y="1632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911" name="Oval 41"/>
              <p:cNvSpPr>
                <a:spLocks noChangeAspect="1" noChangeArrowheads="1"/>
              </p:cNvSpPr>
              <p:nvPr/>
            </p:nvSpPr>
            <p:spPr bwMode="auto">
              <a:xfrm>
                <a:off x="912" y="1728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912" name="Oval 42"/>
              <p:cNvSpPr>
                <a:spLocks noChangeAspect="1" noChangeArrowheads="1"/>
              </p:cNvSpPr>
              <p:nvPr/>
            </p:nvSpPr>
            <p:spPr bwMode="auto">
              <a:xfrm>
                <a:off x="720" y="1728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913" name="Oval 43"/>
              <p:cNvSpPr>
                <a:spLocks noChangeAspect="1" noChangeArrowheads="1"/>
              </p:cNvSpPr>
              <p:nvPr/>
            </p:nvSpPr>
            <p:spPr bwMode="auto">
              <a:xfrm>
                <a:off x="1296" y="1728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914" name="Oval 44"/>
              <p:cNvSpPr>
                <a:spLocks noChangeAspect="1" noChangeArrowheads="1"/>
              </p:cNvSpPr>
              <p:nvPr/>
            </p:nvSpPr>
            <p:spPr bwMode="auto">
              <a:xfrm>
                <a:off x="1104" y="1728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915" name="Oval 45"/>
              <p:cNvSpPr>
                <a:spLocks noChangeAspect="1" noChangeArrowheads="1"/>
              </p:cNvSpPr>
              <p:nvPr/>
            </p:nvSpPr>
            <p:spPr bwMode="auto">
              <a:xfrm>
                <a:off x="1488" y="1728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916" name="Oval 46"/>
              <p:cNvSpPr>
                <a:spLocks noChangeAspect="1" noChangeArrowheads="1"/>
              </p:cNvSpPr>
              <p:nvPr/>
            </p:nvSpPr>
            <p:spPr bwMode="auto">
              <a:xfrm>
                <a:off x="1680" y="1728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917" name="Oval 47"/>
              <p:cNvSpPr>
                <a:spLocks noChangeAspect="1" noChangeArrowheads="1"/>
              </p:cNvSpPr>
              <p:nvPr/>
            </p:nvSpPr>
            <p:spPr bwMode="auto">
              <a:xfrm>
                <a:off x="1872" y="1728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918" name="Oval 48"/>
              <p:cNvSpPr>
                <a:spLocks noChangeAspect="1" noChangeArrowheads="1"/>
              </p:cNvSpPr>
              <p:nvPr/>
            </p:nvSpPr>
            <p:spPr bwMode="auto">
              <a:xfrm>
                <a:off x="1776" y="1632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919" name="Oval 49"/>
              <p:cNvSpPr>
                <a:spLocks noChangeAspect="1" noChangeArrowheads="1"/>
              </p:cNvSpPr>
              <p:nvPr/>
            </p:nvSpPr>
            <p:spPr bwMode="auto">
              <a:xfrm>
                <a:off x="1968" y="1632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920" name="Oval 50"/>
              <p:cNvSpPr>
                <a:spLocks noChangeAspect="1" noChangeArrowheads="1"/>
              </p:cNvSpPr>
              <p:nvPr/>
            </p:nvSpPr>
            <p:spPr bwMode="auto">
              <a:xfrm>
                <a:off x="1872" y="1536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921" name="Oval 51"/>
              <p:cNvSpPr>
                <a:spLocks noChangeAspect="1" noChangeArrowheads="1"/>
              </p:cNvSpPr>
              <p:nvPr/>
            </p:nvSpPr>
            <p:spPr bwMode="auto">
              <a:xfrm>
                <a:off x="2064" y="1536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922" name="Oval 52"/>
              <p:cNvSpPr>
                <a:spLocks noChangeAspect="1" noChangeArrowheads="1"/>
              </p:cNvSpPr>
              <p:nvPr/>
            </p:nvSpPr>
            <p:spPr bwMode="auto">
              <a:xfrm>
                <a:off x="1968" y="1440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923" name="Oval 53"/>
              <p:cNvSpPr>
                <a:spLocks noChangeAspect="1" noChangeArrowheads="1"/>
              </p:cNvSpPr>
              <p:nvPr/>
            </p:nvSpPr>
            <p:spPr bwMode="auto">
              <a:xfrm>
                <a:off x="2160" y="1440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924" name="Oval 54"/>
              <p:cNvSpPr>
                <a:spLocks noChangeAspect="1" noChangeArrowheads="1"/>
              </p:cNvSpPr>
              <p:nvPr/>
            </p:nvSpPr>
            <p:spPr bwMode="auto">
              <a:xfrm>
                <a:off x="2064" y="1344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925" name="Oval 55"/>
              <p:cNvSpPr>
                <a:spLocks noChangeAspect="1" noChangeArrowheads="1"/>
              </p:cNvSpPr>
              <p:nvPr/>
            </p:nvSpPr>
            <p:spPr bwMode="auto">
              <a:xfrm>
                <a:off x="2256" y="1344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926" name="Oval 56"/>
              <p:cNvSpPr>
                <a:spLocks noChangeAspect="1" noChangeArrowheads="1"/>
              </p:cNvSpPr>
              <p:nvPr/>
            </p:nvSpPr>
            <p:spPr bwMode="auto">
              <a:xfrm>
                <a:off x="2160" y="1248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927" name="Oval 57"/>
              <p:cNvSpPr>
                <a:spLocks noChangeAspect="1" noChangeArrowheads="1"/>
              </p:cNvSpPr>
              <p:nvPr/>
            </p:nvSpPr>
            <p:spPr bwMode="auto">
              <a:xfrm>
                <a:off x="2352" y="1248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928" name="Oval 58"/>
              <p:cNvSpPr>
                <a:spLocks noChangeAspect="1" noChangeArrowheads="1"/>
              </p:cNvSpPr>
              <p:nvPr/>
            </p:nvSpPr>
            <p:spPr bwMode="auto">
              <a:xfrm>
                <a:off x="2256" y="1152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929" name="Oval 59"/>
              <p:cNvSpPr>
                <a:spLocks noChangeAspect="1" noChangeArrowheads="1"/>
              </p:cNvSpPr>
              <p:nvPr/>
            </p:nvSpPr>
            <p:spPr bwMode="auto">
              <a:xfrm>
                <a:off x="2448" y="1152"/>
                <a:ext cx="192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</p:grpSp>
        <p:grpSp>
          <p:nvGrpSpPr>
            <p:cNvPr id="55390" name="Group 60"/>
            <p:cNvGrpSpPr>
              <a:grpSpLocks noChangeAspect="1"/>
            </p:cNvGrpSpPr>
            <p:nvPr/>
          </p:nvGrpSpPr>
          <p:grpSpPr bwMode="auto">
            <a:xfrm>
              <a:off x="96" y="2429"/>
              <a:ext cx="4560" cy="1536"/>
              <a:chOff x="384" y="1920"/>
              <a:chExt cx="4560" cy="1536"/>
            </a:xfrm>
          </p:grpSpPr>
          <p:sp>
            <p:nvSpPr>
              <p:cNvPr id="55473" name="Oval 61"/>
              <p:cNvSpPr>
                <a:spLocks noChangeAspect="1" noChangeArrowheads="1"/>
              </p:cNvSpPr>
              <p:nvPr/>
            </p:nvSpPr>
            <p:spPr bwMode="auto">
              <a:xfrm>
                <a:off x="384" y="34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474" name="Oval 62"/>
              <p:cNvSpPr>
                <a:spLocks noChangeAspect="1" noChangeArrowheads="1"/>
              </p:cNvSpPr>
              <p:nvPr/>
            </p:nvSpPr>
            <p:spPr bwMode="auto">
              <a:xfrm>
                <a:off x="432" y="33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475" name="Oval 63"/>
              <p:cNvSpPr>
                <a:spLocks noChangeAspect="1" noChangeArrowheads="1"/>
              </p:cNvSpPr>
              <p:nvPr/>
            </p:nvSpPr>
            <p:spPr bwMode="auto">
              <a:xfrm>
                <a:off x="480" y="33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476" name="Oval 64"/>
              <p:cNvSpPr>
                <a:spLocks noChangeAspect="1" noChangeArrowheads="1"/>
              </p:cNvSpPr>
              <p:nvPr/>
            </p:nvSpPr>
            <p:spPr bwMode="auto">
              <a:xfrm>
                <a:off x="528" y="32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477" name="Oval 65"/>
              <p:cNvSpPr>
                <a:spLocks noChangeAspect="1" noChangeArrowheads="1"/>
              </p:cNvSpPr>
              <p:nvPr/>
            </p:nvSpPr>
            <p:spPr bwMode="auto">
              <a:xfrm>
                <a:off x="576" y="32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478" name="Oval 66"/>
              <p:cNvSpPr>
                <a:spLocks noChangeAspect="1" noChangeArrowheads="1"/>
              </p:cNvSpPr>
              <p:nvPr/>
            </p:nvSpPr>
            <p:spPr bwMode="auto">
              <a:xfrm>
                <a:off x="624" y="31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479" name="Oval 67"/>
              <p:cNvSpPr>
                <a:spLocks noChangeAspect="1" noChangeArrowheads="1"/>
              </p:cNvSpPr>
              <p:nvPr/>
            </p:nvSpPr>
            <p:spPr bwMode="auto">
              <a:xfrm>
                <a:off x="672" y="31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480" name="Oval 68"/>
              <p:cNvSpPr>
                <a:spLocks noChangeAspect="1" noChangeArrowheads="1"/>
              </p:cNvSpPr>
              <p:nvPr/>
            </p:nvSpPr>
            <p:spPr bwMode="auto">
              <a:xfrm>
                <a:off x="720" y="307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481" name="Oval 69"/>
              <p:cNvSpPr>
                <a:spLocks noChangeAspect="1" noChangeArrowheads="1"/>
              </p:cNvSpPr>
              <p:nvPr/>
            </p:nvSpPr>
            <p:spPr bwMode="auto">
              <a:xfrm>
                <a:off x="768" y="302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482" name="Oval 70"/>
              <p:cNvSpPr>
                <a:spLocks noChangeAspect="1" noChangeArrowheads="1"/>
              </p:cNvSpPr>
              <p:nvPr/>
            </p:nvSpPr>
            <p:spPr bwMode="auto">
              <a:xfrm>
                <a:off x="816" y="297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483" name="Oval 71"/>
              <p:cNvSpPr>
                <a:spLocks noChangeAspect="1" noChangeArrowheads="1"/>
              </p:cNvSpPr>
              <p:nvPr/>
            </p:nvSpPr>
            <p:spPr bwMode="auto">
              <a:xfrm>
                <a:off x="864" y="292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484" name="Oval 72"/>
              <p:cNvSpPr>
                <a:spLocks noChangeAspect="1" noChangeArrowheads="1"/>
              </p:cNvSpPr>
              <p:nvPr/>
            </p:nvSpPr>
            <p:spPr bwMode="auto">
              <a:xfrm>
                <a:off x="912" y="288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485" name="Oval 73"/>
              <p:cNvSpPr>
                <a:spLocks noChangeAspect="1" noChangeArrowheads="1"/>
              </p:cNvSpPr>
              <p:nvPr/>
            </p:nvSpPr>
            <p:spPr bwMode="auto">
              <a:xfrm>
                <a:off x="960" y="283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486" name="Oval 74"/>
              <p:cNvSpPr>
                <a:spLocks noChangeAspect="1" noChangeArrowheads="1"/>
              </p:cNvSpPr>
              <p:nvPr/>
            </p:nvSpPr>
            <p:spPr bwMode="auto">
              <a:xfrm>
                <a:off x="1008" y="278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487" name="Oval 75"/>
              <p:cNvSpPr>
                <a:spLocks noChangeAspect="1" noChangeArrowheads="1"/>
              </p:cNvSpPr>
              <p:nvPr/>
            </p:nvSpPr>
            <p:spPr bwMode="auto">
              <a:xfrm>
                <a:off x="1056" y="273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488" name="Oval 76"/>
              <p:cNvSpPr>
                <a:spLocks noChangeAspect="1" noChangeArrowheads="1"/>
              </p:cNvSpPr>
              <p:nvPr/>
            </p:nvSpPr>
            <p:spPr bwMode="auto">
              <a:xfrm>
                <a:off x="1104" y="268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489" name="Oval 77"/>
              <p:cNvSpPr>
                <a:spLocks noChangeAspect="1" noChangeArrowheads="1"/>
              </p:cNvSpPr>
              <p:nvPr/>
            </p:nvSpPr>
            <p:spPr bwMode="auto">
              <a:xfrm>
                <a:off x="1152" y="264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490" name="Oval 78"/>
              <p:cNvSpPr>
                <a:spLocks noChangeAspect="1" noChangeArrowheads="1"/>
              </p:cNvSpPr>
              <p:nvPr/>
            </p:nvSpPr>
            <p:spPr bwMode="auto">
              <a:xfrm>
                <a:off x="1200" y="259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491" name="Oval 79"/>
              <p:cNvSpPr>
                <a:spLocks noChangeAspect="1" noChangeArrowheads="1"/>
              </p:cNvSpPr>
              <p:nvPr/>
            </p:nvSpPr>
            <p:spPr bwMode="auto">
              <a:xfrm>
                <a:off x="1248" y="254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492" name="Oval 80"/>
              <p:cNvSpPr>
                <a:spLocks noChangeAspect="1" noChangeArrowheads="1"/>
              </p:cNvSpPr>
              <p:nvPr/>
            </p:nvSpPr>
            <p:spPr bwMode="auto">
              <a:xfrm>
                <a:off x="1296" y="249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493" name="Oval 81"/>
              <p:cNvSpPr>
                <a:spLocks noChangeAspect="1" noChangeArrowheads="1"/>
              </p:cNvSpPr>
              <p:nvPr/>
            </p:nvSpPr>
            <p:spPr bwMode="auto">
              <a:xfrm>
                <a:off x="1344" y="244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494" name="Oval 82"/>
              <p:cNvSpPr>
                <a:spLocks noChangeAspect="1" noChangeArrowheads="1"/>
              </p:cNvSpPr>
              <p:nvPr/>
            </p:nvSpPr>
            <p:spPr bwMode="auto">
              <a:xfrm>
                <a:off x="1392" y="240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495" name="Oval 83"/>
              <p:cNvSpPr>
                <a:spLocks noChangeAspect="1" noChangeArrowheads="1"/>
              </p:cNvSpPr>
              <p:nvPr/>
            </p:nvSpPr>
            <p:spPr bwMode="auto">
              <a:xfrm>
                <a:off x="1440" y="235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496" name="Oval 84"/>
              <p:cNvSpPr>
                <a:spLocks noChangeAspect="1" noChangeArrowheads="1"/>
              </p:cNvSpPr>
              <p:nvPr/>
            </p:nvSpPr>
            <p:spPr bwMode="auto">
              <a:xfrm>
                <a:off x="1488" y="230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497" name="Oval 85"/>
              <p:cNvSpPr>
                <a:spLocks noChangeAspect="1" noChangeArrowheads="1"/>
              </p:cNvSpPr>
              <p:nvPr/>
            </p:nvSpPr>
            <p:spPr bwMode="auto">
              <a:xfrm>
                <a:off x="1536" y="225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498" name="Oval 86"/>
              <p:cNvSpPr>
                <a:spLocks noChangeAspect="1" noChangeArrowheads="1"/>
              </p:cNvSpPr>
              <p:nvPr/>
            </p:nvSpPr>
            <p:spPr bwMode="auto">
              <a:xfrm>
                <a:off x="1584" y="22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499" name="Oval 87"/>
              <p:cNvSpPr>
                <a:spLocks noChangeAspect="1" noChangeArrowheads="1"/>
              </p:cNvSpPr>
              <p:nvPr/>
            </p:nvSpPr>
            <p:spPr bwMode="auto">
              <a:xfrm>
                <a:off x="1632" y="21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00" name="Oval 88"/>
              <p:cNvSpPr>
                <a:spLocks noChangeAspect="1" noChangeArrowheads="1"/>
              </p:cNvSpPr>
              <p:nvPr/>
            </p:nvSpPr>
            <p:spPr bwMode="auto">
              <a:xfrm>
                <a:off x="1680" y="21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01" name="Oval 89"/>
              <p:cNvSpPr>
                <a:spLocks noChangeAspect="1" noChangeArrowheads="1"/>
              </p:cNvSpPr>
              <p:nvPr/>
            </p:nvSpPr>
            <p:spPr bwMode="auto">
              <a:xfrm>
                <a:off x="1728" y="20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02" name="Oval 90"/>
              <p:cNvSpPr>
                <a:spLocks noChangeAspect="1" noChangeArrowheads="1"/>
              </p:cNvSpPr>
              <p:nvPr/>
            </p:nvSpPr>
            <p:spPr bwMode="auto">
              <a:xfrm>
                <a:off x="1776" y="20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03" name="Oval 91"/>
              <p:cNvSpPr>
                <a:spLocks noChangeAspect="1" noChangeArrowheads="1"/>
              </p:cNvSpPr>
              <p:nvPr/>
            </p:nvSpPr>
            <p:spPr bwMode="auto">
              <a:xfrm>
                <a:off x="1824" y="19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04" name="Oval 92"/>
              <p:cNvSpPr>
                <a:spLocks noChangeAspect="1" noChangeArrowheads="1"/>
              </p:cNvSpPr>
              <p:nvPr/>
            </p:nvSpPr>
            <p:spPr bwMode="auto">
              <a:xfrm>
                <a:off x="1872" y="19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05" name="Oval 93"/>
              <p:cNvSpPr>
                <a:spLocks noChangeAspect="1" noChangeArrowheads="1"/>
              </p:cNvSpPr>
              <p:nvPr/>
            </p:nvSpPr>
            <p:spPr bwMode="auto">
              <a:xfrm>
                <a:off x="480" y="34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06" name="Oval 94"/>
              <p:cNvSpPr>
                <a:spLocks noChangeAspect="1" noChangeArrowheads="1"/>
              </p:cNvSpPr>
              <p:nvPr/>
            </p:nvSpPr>
            <p:spPr bwMode="auto">
              <a:xfrm>
                <a:off x="528" y="33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07" name="Oval 95"/>
              <p:cNvSpPr>
                <a:spLocks noChangeAspect="1" noChangeArrowheads="1"/>
              </p:cNvSpPr>
              <p:nvPr/>
            </p:nvSpPr>
            <p:spPr bwMode="auto">
              <a:xfrm>
                <a:off x="576" y="33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08" name="Oval 96"/>
              <p:cNvSpPr>
                <a:spLocks noChangeAspect="1" noChangeArrowheads="1"/>
              </p:cNvSpPr>
              <p:nvPr/>
            </p:nvSpPr>
            <p:spPr bwMode="auto">
              <a:xfrm>
                <a:off x="624" y="32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09" name="Oval 97"/>
              <p:cNvSpPr>
                <a:spLocks noChangeAspect="1" noChangeArrowheads="1"/>
              </p:cNvSpPr>
              <p:nvPr/>
            </p:nvSpPr>
            <p:spPr bwMode="auto">
              <a:xfrm>
                <a:off x="672" y="32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10" name="Oval 98"/>
              <p:cNvSpPr>
                <a:spLocks noChangeAspect="1" noChangeArrowheads="1"/>
              </p:cNvSpPr>
              <p:nvPr/>
            </p:nvSpPr>
            <p:spPr bwMode="auto">
              <a:xfrm>
                <a:off x="720" y="31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11" name="Oval 99"/>
              <p:cNvSpPr>
                <a:spLocks noChangeAspect="1" noChangeArrowheads="1"/>
              </p:cNvSpPr>
              <p:nvPr/>
            </p:nvSpPr>
            <p:spPr bwMode="auto">
              <a:xfrm>
                <a:off x="768" y="31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12" name="Oval 100"/>
              <p:cNvSpPr>
                <a:spLocks noChangeAspect="1" noChangeArrowheads="1"/>
              </p:cNvSpPr>
              <p:nvPr/>
            </p:nvSpPr>
            <p:spPr bwMode="auto">
              <a:xfrm>
                <a:off x="816" y="307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13" name="Oval 101"/>
              <p:cNvSpPr>
                <a:spLocks noChangeAspect="1" noChangeArrowheads="1"/>
              </p:cNvSpPr>
              <p:nvPr/>
            </p:nvSpPr>
            <p:spPr bwMode="auto">
              <a:xfrm>
                <a:off x="864" y="302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14" name="Oval 102"/>
              <p:cNvSpPr>
                <a:spLocks noChangeAspect="1" noChangeArrowheads="1"/>
              </p:cNvSpPr>
              <p:nvPr/>
            </p:nvSpPr>
            <p:spPr bwMode="auto">
              <a:xfrm>
                <a:off x="912" y="297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15" name="Oval 103"/>
              <p:cNvSpPr>
                <a:spLocks noChangeAspect="1" noChangeArrowheads="1"/>
              </p:cNvSpPr>
              <p:nvPr/>
            </p:nvSpPr>
            <p:spPr bwMode="auto">
              <a:xfrm>
                <a:off x="960" y="292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16" name="Oval 104"/>
              <p:cNvSpPr>
                <a:spLocks noChangeAspect="1" noChangeArrowheads="1"/>
              </p:cNvSpPr>
              <p:nvPr/>
            </p:nvSpPr>
            <p:spPr bwMode="auto">
              <a:xfrm>
                <a:off x="1008" y="288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17" name="Oval 105"/>
              <p:cNvSpPr>
                <a:spLocks noChangeAspect="1" noChangeArrowheads="1"/>
              </p:cNvSpPr>
              <p:nvPr/>
            </p:nvSpPr>
            <p:spPr bwMode="auto">
              <a:xfrm>
                <a:off x="1056" y="283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18" name="Oval 106"/>
              <p:cNvSpPr>
                <a:spLocks noChangeAspect="1" noChangeArrowheads="1"/>
              </p:cNvSpPr>
              <p:nvPr/>
            </p:nvSpPr>
            <p:spPr bwMode="auto">
              <a:xfrm>
                <a:off x="1104" y="278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19" name="Oval 107"/>
              <p:cNvSpPr>
                <a:spLocks noChangeAspect="1" noChangeArrowheads="1"/>
              </p:cNvSpPr>
              <p:nvPr/>
            </p:nvSpPr>
            <p:spPr bwMode="auto">
              <a:xfrm>
                <a:off x="1152" y="273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20" name="Oval 108"/>
              <p:cNvSpPr>
                <a:spLocks noChangeAspect="1" noChangeArrowheads="1"/>
              </p:cNvSpPr>
              <p:nvPr/>
            </p:nvSpPr>
            <p:spPr bwMode="auto">
              <a:xfrm>
                <a:off x="1200" y="268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21" name="Oval 109"/>
              <p:cNvSpPr>
                <a:spLocks noChangeAspect="1" noChangeArrowheads="1"/>
              </p:cNvSpPr>
              <p:nvPr/>
            </p:nvSpPr>
            <p:spPr bwMode="auto">
              <a:xfrm>
                <a:off x="1248" y="264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22" name="Oval 110"/>
              <p:cNvSpPr>
                <a:spLocks noChangeAspect="1" noChangeArrowheads="1"/>
              </p:cNvSpPr>
              <p:nvPr/>
            </p:nvSpPr>
            <p:spPr bwMode="auto">
              <a:xfrm>
                <a:off x="1296" y="259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23" name="Oval 111"/>
              <p:cNvSpPr>
                <a:spLocks noChangeAspect="1" noChangeArrowheads="1"/>
              </p:cNvSpPr>
              <p:nvPr/>
            </p:nvSpPr>
            <p:spPr bwMode="auto">
              <a:xfrm>
                <a:off x="1344" y="254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24" name="Oval 112"/>
              <p:cNvSpPr>
                <a:spLocks noChangeAspect="1" noChangeArrowheads="1"/>
              </p:cNvSpPr>
              <p:nvPr/>
            </p:nvSpPr>
            <p:spPr bwMode="auto">
              <a:xfrm>
                <a:off x="1392" y="249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25" name="Oval 113"/>
              <p:cNvSpPr>
                <a:spLocks noChangeAspect="1" noChangeArrowheads="1"/>
              </p:cNvSpPr>
              <p:nvPr/>
            </p:nvSpPr>
            <p:spPr bwMode="auto">
              <a:xfrm>
                <a:off x="1440" y="244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26" name="Oval 114"/>
              <p:cNvSpPr>
                <a:spLocks noChangeAspect="1" noChangeArrowheads="1"/>
              </p:cNvSpPr>
              <p:nvPr/>
            </p:nvSpPr>
            <p:spPr bwMode="auto">
              <a:xfrm>
                <a:off x="1488" y="240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27" name="Oval 115"/>
              <p:cNvSpPr>
                <a:spLocks noChangeAspect="1" noChangeArrowheads="1"/>
              </p:cNvSpPr>
              <p:nvPr/>
            </p:nvSpPr>
            <p:spPr bwMode="auto">
              <a:xfrm>
                <a:off x="1536" y="235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28" name="Oval 116"/>
              <p:cNvSpPr>
                <a:spLocks noChangeAspect="1" noChangeArrowheads="1"/>
              </p:cNvSpPr>
              <p:nvPr/>
            </p:nvSpPr>
            <p:spPr bwMode="auto">
              <a:xfrm>
                <a:off x="1584" y="230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29" name="Oval 117"/>
              <p:cNvSpPr>
                <a:spLocks noChangeAspect="1" noChangeArrowheads="1"/>
              </p:cNvSpPr>
              <p:nvPr/>
            </p:nvSpPr>
            <p:spPr bwMode="auto">
              <a:xfrm>
                <a:off x="1632" y="225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30" name="Oval 118"/>
              <p:cNvSpPr>
                <a:spLocks noChangeAspect="1" noChangeArrowheads="1"/>
              </p:cNvSpPr>
              <p:nvPr/>
            </p:nvSpPr>
            <p:spPr bwMode="auto">
              <a:xfrm>
                <a:off x="1680" y="22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31" name="Oval 119"/>
              <p:cNvSpPr>
                <a:spLocks noChangeAspect="1" noChangeArrowheads="1"/>
              </p:cNvSpPr>
              <p:nvPr/>
            </p:nvSpPr>
            <p:spPr bwMode="auto">
              <a:xfrm>
                <a:off x="1728" y="21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32" name="Oval 120"/>
              <p:cNvSpPr>
                <a:spLocks noChangeAspect="1" noChangeArrowheads="1"/>
              </p:cNvSpPr>
              <p:nvPr/>
            </p:nvSpPr>
            <p:spPr bwMode="auto">
              <a:xfrm>
                <a:off x="1776" y="21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33" name="Oval 121"/>
              <p:cNvSpPr>
                <a:spLocks noChangeAspect="1" noChangeArrowheads="1"/>
              </p:cNvSpPr>
              <p:nvPr/>
            </p:nvSpPr>
            <p:spPr bwMode="auto">
              <a:xfrm>
                <a:off x="1824" y="20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34" name="Oval 122"/>
              <p:cNvSpPr>
                <a:spLocks noChangeAspect="1" noChangeArrowheads="1"/>
              </p:cNvSpPr>
              <p:nvPr/>
            </p:nvSpPr>
            <p:spPr bwMode="auto">
              <a:xfrm>
                <a:off x="1872" y="20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35" name="Oval 123"/>
              <p:cNvSpPr>
                <a:spLocks noChangeAspect="1" noChangeArrowheads="1"/>
              </p:cNvSpPr>
              <p:nvPr/>
            </p:nvSpPr>
            <p:spPr bwMode="auto">
              <a:xfrm>
                <a:off x="1920" y="19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36" name="Oval 124"/>
              <p:cNvSpPr>
                <a:spLocks noChangeAspect="1" noChangeArrowheads="1"/>
              </p:cNvSpPr>
              <p:nvPr/>
            </p:nvSpPr>
            <p:spPr bwMode="auto">
              <a:xfrm>
                <a:off x="1968" y="19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37" name="Oval 125"/>
              <p:cNvSpPr>
                <a:spLocks noChangeAspect="1" noChangeArrowheads="1"/>
              </p:cNvSpPr>
              <p:nvPr/>
            </p:nvSpPr>
            <p:spPr bwMode="auto">
              <a:xfrm>
                <a:off x="576" y="34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38" name="Oval 126"/>
              <p:cNvSpPr>
                <a:spLocks noChangeAspect="1" noChangeArrowheads="1"/>
              </p:cNvSpPr>
              <p:nvPr/>
            </p:nvSpPr>
            <p:spPr bwMode="auto">
              <a:xfrm>
                <a:off x="624" y="33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39" name="Oval 127"/>
              <p:cNvSpPr>
                <a:spLocks noChangeAspect="1" noChangeArrowheads="1"/>
              </p:cNvSpPr>
              <p:nvPr/>
            </p:nvSpPr>
            <p:spPr bwMode="auto">
              <a:xfrm>
                <a:off x="672" y="33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40" name="Oval 128"/>
              <p:cNvSpPr>
                <a:spLocks noChangeAspect="1" noChangeArrowheads="1"/>
              </p:cNvSpPr>
              <p:nvPr/>
            </p:nvSpPr>
            <p:spPr bwMode="auto">
              <a:xfrm>
                <a:off x="720" y="32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41" name="Oval 129"/>
              <p:cNvSpPr>
                <a:spLocks noChangeAspect="1" noChangeArrowheads="1"/>
              </p:cNvSpPr>
              <p:nvPr/>
            </p:nvSpPr>
            <p:spPr bwMode="auto">
              <a:xfrm>
                <a:off x="768" y="32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42" name="Oval 130"/>
              <p:cNvSpPr>
                <a:spLocks noChangeAspect="1" noChangeArrowheads="1"/>
              </p:cNvSpPr>
              <p:nvPr/>
            </p:nvSpPr>
            <p:spPr bwMode="auto">
              <a:xfrm>
                <a:off x="816" y="31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43" name="Oval 131"/>
              <p:cNvSpPr>
                <a:spLocks noChangeAspect="1" noChangeArrowheads="1"/>
              </p:cNvSpPr>
              <p:nvPr/>
            </p:nvSpPr>
            <p:spPr bwMode="auto">
              <a:xfrm>
                <a:off x="864" y="31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44" name="Oval 132"/>
              <p:cNvSpPr>
                <a:spLocks noChangeAspect="1" noChangeArrowheads="1"/>
              </p:cNvSpPr>
              <p:nvPr/>
            </p:nvSpPr>
            <p:spPr bwMode="auto">
              <a:xfrm>
                <a:off x="912" y="307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45" name="Oval 133"/>
              <p:cNvSpPr>
                <a:spLocks noChangeAspect="1" noChangeArrowheads="1"/>
              </p:cNvSpPr>
              <p:nvPr/>
            </p:nvSpPr>
            <p:spPr bwMode="auto">
              <a:xfrm>
                <a:off x="960" y="302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46" name="Oval 134"/>
              <p:cNvSpPr>
                <a:spLocks noChangeAspect="1" noChangeArrowheads="1"/>
              </p:cNvSpPr>
              <p:nvPr/>
            </p:nvSpPr>
            <p:spPr bwMode="auto">
              <a:xfrm>
                <a:off x="1008" y="297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47" name="Oval 135"/>
              <p:cNvSpPr>
                <a:spLocks noChangeAspect="1" noChangeArrowheads="1"/>
              </p:cNvSpPr>
              <p:nvPr/>
            </p:nvSpPr>
            <p:spPr bwMode="auto">
              <a:xfrm>
                <a:off x="1056" y="292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48" name="Oval 136"/>
              <p:cNvSpPr>
                <a:spLocks noChangeAspect="1" noChangeArrowheads="1"/>
              </p:cNvSpPr>
              <p:nvPr/>
            </p:nvSpPr>
            <p:spPr bwMode="auto">
              <a:xfrm>
                <a:off x="1104" y="288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49" name="Oval 137"/>
              <p:cNvSpPr>
                <a:spLocks noChangeAspect="1" noChangeArrowheads="1"/>
              </p:cNvSpPr>
              <p:nvPr/>
            </p:nvSpPr>
            <p:spPr bwMode="auto">
              <a:xfrm>
                <a:off x="1152" y="283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50" name="Oval 138"/>
              <p:cNvSpPr>
                <a:spLocks noChangeAspect="1" noChangeArrowheads="1"/>
              </p:cNvSpPr>
              <p:nvPr/>
            </p:nvSpPr>
            <p:spPr bwMode="auto">
              <a:xfrm>
                <a:off x="1200" y="278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51" name="Oval 139"/>
              <p:cNvSpPr>
                <a:spLocks noChangeAspect="1" noChangeArrowheads="1"/>
              </p:cNvSpPr>
              <p:nvPr/>
            </p:nvSpPr>
            <p:spPr bwMode="auto">
              <a:xfrm>
                <a:off x="1248" y="273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52" name="Oval 140"/>
              <p:cNvSpPr>
                <a:spLocks noChangeAspect="1" noChangeArrowheads="1"/>
              </p:cNvSpPr>
              <p:nvPr/>
            </p:nvSpPr>
            <p:spPr bwMode="auto">
              <a:xfrm>
                <a:off x="1296" y="268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53" name="Oval 141"/>
              <p:cNvSpPr>
                <a:spLocks noChangeAspect="1" noChangeArrowheads="1"/>
              </p:cNvSpPr>
              <p:nvPr/>
            </p:nvSpPr>
            <p:spPr bwMode="auto">
              <a:xfrm>
                <a:off x="1344" y="264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54" name="Oval 142"/>
              <p:cNvSpPr>
                <a:spLocks noChangeAspect="1" noChangeArrowheads="1"/>
              </p:cNvSpPr>
              <p:nvPr/>
            </p:nvSpPr>
            <p:spPr bwMode="auto">
              <a:xfrm>
                <a:off x="1392" y="259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55" name="Oval 143"/>
              <p:cNvSpPr>
                <a:spLocks noChangeAspect="1" noChangeArrowheads="1"/>
              </p:cNvSpPr>
              <p:nvPr/>
            </p:nvSpPr>
            <p:spPr bwMode="auto">
              <a:xfrm>
                <a:off x="1440" y="254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56" name="Oval 144"/>
              <p:cNvSpPr>
                <a:spLocks noChangeAspect="1" noChangeArrowheads="1"/>
              </p:cNvSpPr>
              <p:nvPr/>
            </p:nvSpPr>
            <p:spPr bwMode="auto">
              <a:xfrm>
                <a:off x="1488" y="249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57" name="Oval 145"/>
              <p:cNvSpPr>
                <a:spLocks noChangeAspect="1" noChangeArrowheads="1"/>
              </p:cNvSpPr>
              <p:nvPr/>
            </p:nvSpPr>
            <p:spPr bwMode="auto">
              <a:xfrm>
                <a:off x="1536" y="244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58" name="Oval 146"/>
              <p:cNvSpPr>
                <a:spLocks noChangeAspect="1" noChangeArrowheads="1"/>
              </p:cNvSpPr>
              <p:nvPr/>
            </p:nvSpPr>
            <p:spPr bwMode="auto">
              <a:xfrm>
                <a:off x="1584" y="240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59" name="Oval 147"/>
              <p:cNvSpPr>
                <a:spLocks noChangeAspect="1" noChangeArrowheads="1"/>
              </p:cNvSpPr>
              <p:nvPr/>
            </p:nvSpPr>
            <p:spPr bwMode="auto">
              <a:xfrm>
                <a:off x="1632" y="235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60" name="Oval 148"/>
              <p:cNvSpPr>
                <a:spLocks noChangeAspect="1" noChangeArrowheads="1"/>
              </p:cNvSpPr>
              <p:nvPr/>
            </p:nvSpPr>
            <p:spPr bwMode="auto">
              <a:xfrm>
                <a:off x="1680" y="230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61" name="Oval 149"/>
              <p:cNvSpPr>
                <a:spLocks noChangeAspect="1" noChangeArrowheads="1"/>
              </p:cNvSpPr>
              <p:nvPr/>
            </p:nvSpPr>
            <p:spPr bwMode="auto">
              <a:xfrm>
                <a:off x="1728" y="225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62" name="Oval 150"/>
              <p:cNvSpPr>
                <a:spLocks noChangeAspect="1" noChangeArrowheads="1"/>
              </p:cNvSpPr>
              <p:nvPr/>
            </p:nvSpPr>
            <p:spPr bwMode="auto">
              <a:xfrm>
                <a:off x="1776" y="22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63" name="Oval 151"/>
              <p:cNvSpPr>
                <a:spLocks noChangeAspect="1" noChangeArrowheads="1"/>
              </p:cNvSpPr>
              <p:nvPr/>
            </p:nvSpPr>
            <p:spPr bwMode="auto">
              <a:xfrm>
                <a:off x="1824" y="21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64" name="Oval 152"/>
              <p:cNvSpPr>
                <a:spLocks noChangeAspect="1" noChangeArrowheads="1"/>
              </p:cNvSpPr>
              <p:nvPr/>
            </p:nvSpPr>
            <p:spPr bwMode="auto">
              <a:xfrm>
                <a:off x="1872" y="21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65" name="Oval 153"/>
              <p:cNvSpPr>
                <a:spLocks noChangeAspect="1" noChangeArrowheads="1"/>
              </p:cNvSpPr>
              <p:nvPr/>
            </p:nvSpPr>
            <p:spPr bwMode="auto">
              <a:xfrm>
                <a:off x="1920" y="20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66" name="Oval 154"/>
              <p:cNvSpPr>
                <a:spLocks noChangeAspect="1" noChangeArrowheads="1"/>
              </p:cNvSpPr>
              <p:nvPr/>
            </p:nvSpPr>
            <p:spPr bwMode="auto">
              <a:xfrm>
                <a:off x="1968" y="20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67" name="Oval 155"/>
              <p:cNvSpPr>
                <a:spLocks noChangeAspect="1" noChangeArrowheads="1"/>
              </p:cNvSpPr>
              <p:nvPr/>
            </p:nvSpPr>
            <p:spPr bwMode="auto">
              <a:xfrm>
                <a:off x="2016" y="19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68" name="Oval 156"/>
              <p:cNvSpPr>
                <a:spLocks noChangeAspect="1" noChangeArrowheads="1"/>
              </p:cNvSpPr>
              <p:nvPr/>
            </p:nvSpPr>
            <p:spPr bwMode="auto">
              <a:xfrm>
                <a:off x="2064" y="19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69" name="Oval 157"/>
              <p:cNvSpPr>
                <a:spLocks noChangeAspect="1" noChangeArrowheads="1"/>
              </p:cNvSpPr>
              <p:nvPr/>
            </p:nvSpPr>
            <p:spPr bwMode="auto">
              <a:xfrm>
                <a:off x="672" y="34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70" name="Oval 158"/>
              <p:cNvSpPr>
                <a:spLocks noChangeAspect="1" noChangeArrowheads="1"/>
              </p:cNvSpPr>
              <p:nvPr/>
            </p:nvSpPr>
            <p:spPr bwMode="auto">
              <a:xfrm>
                <a:off x="720" y="33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71" name="Oval 159"/>
              <p:cNvSpPr>
                <a:spLocks noChangeAspect="1" noChangeArrowheads="1"/>
              </p:cNvSpPr>
              <p:nvPr/>
            </p:nvSpPr>
            <p:spPr bwMode="auto">
              <a:xfrm>
                <a:off x="768" y="33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72" name="Oval 160"/>
              <p:cNvSpPr>
                <a:spLocks noChangeAspect="1" noChangeArrowheads="1"/>
              </p:cNvSpPr>
              <p:nvPr/>
            </p:nvSpPr>
            <p:spPr bwMode="auto">
              <a:xfrm>
                <a:off x="816" y="32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73" name="Oval 161"/>
              <p:cNvSpPr>
                <a:spLocks noChangeAspect="1" noChangeArrowheads="1"/>
              </p:cNvSpPr>
              <p:nvPr/>
            </p:nvSpPr>
            <p:spPr bwMode="auto">
              <a:xfrm>
                <a:off x="864" y="32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74" name="Oval 162"/>
              <p:cNvSpPr>
                <a:spLocks noChangeAspect="1" noChangeArrowheads="1"/>
              </p:cNvSpPr>
              <p:nvPr/>
            </p:nvSpPr>
            <p:spPr bwMode="auto">
              <a:xfrm>
                <a:off x="912" y="31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75" name="Oval 163"/>
              <p:cNvSpPr>
                <a:spLocks noChangeAspect="1" noChangeArrowheads="1"/>
              </p:cNvSpPr>
              <p:nvPr/>
            </p:nvSpPr>
            <p:spPr bwMode="auto">
              <a:xfrm>
                <a:off x="960" y="31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76" name="Oval 164"/>
              <p:cNvSpPr>
                <a:spLocks noChangeAspect="1" noChangeArrowheads="1"/>
              </p:cNvSpPr>
              <p:nvPr/>
            </p:nvSpPr>
            <p:spPr bwMode="auto">
              <a:xfrm>
                <a:off x="1008" y="307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77" name="Oval 165"/>
              <p:cNvSpPr>
                <a:spLocks noChangeAspect="1" noChangeArrowheads="1"/>
              </p:cNvSpPr>
              <p:nvPr/>
            </p:nvSpPr>
            <p:spPr bwMode="auto">
              <a:xfrm>
                <a:off x="1056" y="302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78" name="Oval 166"/>
              <p:cNvSpPr>
                <a:spLocks noChangeAspect="1" noChangeArrowheads="1"/>
              </p:cNvSpPr>
              <p:nvPr/>
            </p:nvSpPr>
            <p:spPr bwMode="auto">
              <a:xfrm>
                <a:off x="1104" y="297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79" name="Oval 167"/>
              <p:cNvSpPr>
                <a:spLocks noChangeAspect="1" noChangeArrowheads="1"/>
              </p:cNvSpPr>
              <p:nvPr/>
            </p:nvSpPr>
            <p:spPr bwMode="auto">
              <a:xfrm>
                <a:off x="1152" y="292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80" name="Oval 168"/>
              <p:cNvSpPr>
                <a:spLocks noChangeAspect="1" noChangeArrowheads="1"/>
              </p:cNvSpPr>
              <p:nvPr/>
            </p:nvSpPr>
            <p:spPr bwMode="auto">
              <a:xfrm>
                <a:off x="1200" y="288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81" name="Oval 169"/>
              <p:cNvSpPr>
                <a:spLocks noChangeAspect="1" noChangeArrowheads="1"/>
              </p:cNvSpPr>
              <p:nvPr/>
            </p:nvSpPr>
            <p:spPr bwMode="auto">
              <a:xfrm>
                <a:off x="1248" y="283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82" name="Oval 170"/>
              <p:cNvSpPr>
                <a:spLocks noChangeAspect="1" noChangeArrowheads="1"/>
              </p:cNvSpPr>
              <p:nvPr/>
            </p:nvSpPr>
            <p:spPr bwMode="auto">
              <a:xfrm>
                <a:off x="1296" y="278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83" name="Oval 171"/>
              <p:cNvSpPr>
                <a:spLocks noChangeAspect="1" noChangeArrowheads="1"/>
              </p:cNvSpPr>
              <p:nvPr/>
            </p:nvSpPr>
            <p:spPr bwMode="auto">
              <a:xfrm>
                <a:off x="1344" y="273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84" name="Oval 172"/>
              <p:cNvSpPr>
                <a:spLocks noChangeAspect="1" noChangeArrowheads="1"/>
              </p:cNvSpPr>
              <p:nvPr/>
            </p:nvSpPr>
            <p:spPr bwMode="auto">
              <a:xfrm>
                <a:off x="1392" y="268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85" name="Oval 173"/>
              <p:cNvSpPr>
                <a:spLocks noChangeAspect="1" noChangeArrowheads="1"/>
              </p:cNvSpPr>
              <p:nvPr/>
            </p:nvSpPr>
            <p:spPr bwMode="auto">
              <a:xfrm>
                <a:off x="1440" y="264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86" name="Oval 174"/>
              <p:cNvSpPr>
                <a:spLocks noChangeAspect="1" noChangeArrowheads="1"/>
              </p:cNvSpPr>
              <p:nvPr/>
            </p:nvSpPr>
            <p:spPr bwMode="auto">
              <a:xfrm>
                <a:off x="1488" y="259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87" name="Oval 175"/>
              <p:cNvSpPr>
                <a:spLocks noChangeAspect="1" noChangeArrowheads="1"/>
              </p:cNvSpPr>
              <p:nvPr/>
            </p:nvSpPr>
            <p:spPr bwMode="auto">
              <a:xfrm>
                <a:off x="1536" y="254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88" name="Oval 176"/>
              <p:cNvSpPr>
                <a:spLocks noChangeAspect="1" noChangeArrowheads="1"/>
              </p:cNvSpPr>
              <p:nvPr/>
            </p:nvSpPr>
            <p:spPr bwMode="auto">
              <a:xfrm>
                <a:off x="1584" y="249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89" name="Oval 177"/>
              <p:cNvSpPr>
                <a:spLocks noChangeAspect="1" noChangeArrowheads="1"/>
              </p:cNvSpPr>
              <p:nvPr/>
            </p:nvSpPr>
            <p:spPr bwMode="auto">
              <a:xfrm>
                <a:off x="1632" y="244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90" name="Oval 178"/>
              <p:cNvSpPr>
                <a:spLocks noChangeAspect="1" noChangeArrowheads="1"/>
              </p:cNvSpPr>
              <p:nvPr/>
            </p:nvSpPr>
            <p:spPr bwMode="auto">
              <a:xfrm>
                <a:off x="1680" y="240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91" name="Oval 179"/>
              <p:cNvSpPr>
                <a:spLocks noChangeAspect="1" noChangeArrowheads="1"/>
              </p:cNvSpPr>
              <p:nvPr/>
            </p:nvSpPr>
            <p:spPr bwMode="auto">
              <a:xfrm>
                <a:off x="1728" y="235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92" name="Oval 180"/>
              <p:cNvSpPr>
                <a:spLocks noChangeAspect="1" noChangeArrowheads="1"/>
              </p:cNvSpPr>
              <p:nvPr/>
            </p:nvSpPr>
            <p:spPr bwMode="auto">
              <a:xfrm>
                <a:off x="1776" y="230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93" name="Oval 181"/>
              <p:cNvSpPr>
                <a:spLocks noChangeAspect="1" noChangeArrowheads="1"/>
              </p:cNvSpPr>
              <p:nvPr/>
            </p:nvSpPr>
            <p:spPr bwMode="auto">
              <a:xfrm>
                <a:off x="1824" y="225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94" name="Oval 182"/>
              <p:cNvSpPr>
                <a:spLocks noChangeAspect="1" noChangeArrowheads="1"/>
              </p:cNvSpPr>
              <p:nvPr/>
            </p:nvSpPr>
            <p:spPr bwMode="auto">
              <a:xfrm>
                <a:off x="1872" y="22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95" name="Oval 183"/>
              <p:cNvSpPr>
                <a:spLocks noChangeAspect="1" noChangeArrowheads="1"/>
              </p:cNvSpPr>
              <p:nvPr/>
            </p:nvSpPr>
            <p:spPr bwMode="auto">
              <a:xfrm>
                <a:off x="1920" y="21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96" name="Oval 184"/>
              <p:cNvSpPr>
                <a:spLocks noChangeAspect="1" noChangeArrowheads="1"/>
              </p:cNvSpPr>
              <p:nvPr/>
            </p:nvSpPr>
            <p:spPr bwMode="auto">
              <a:xfrm>
                <a:off x="1968" y="21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97" name="Oval 185"/>
              <p:cNvSpPr>
                <a:spLocks noChangeAspect="1" noChangeArrowheads="1"/>
              </p:cNvSpPr>
              <p:nvPr/>
            </p:nvSpPr>
            <p:spPr bwMode="auto">
              <a:xfrm>
                <a:off x="2016" y="20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98" name="Oval 186"/>
              <p:cNvSpPr>
                <a:spLocks noChangeAspect="1" noChangeArrowheads="1"/>
              </p:cNvSpPr>
              <p:nvPr/>
            </p:nvSpPr>
            <p:spPr bwMode="auto">
              <a:xfrm>
                <a:off x="2064" y="20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599" name="Oval 187"/>
              <p:cNvSpPr>
                <a:spLocks noChangeAspect="1" noChangeArrowheads="1"/>
              </p:cNvSpPr>
              <p:nvPr/>
            </p:nvSpPr>
            <p:spPr bwMode="auto">
              <a:xfrm>
                <a:off x="2112" y="19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00" name="Oval 188"/>
              <p:cNvSpPr>
                <a:spLocks noChangeAspect="1" noChangeArrowheads="1"/>
              </p:cNvSpPr>
              <p:nvPr/>
            </p:nvSpPr>
            <p:spPr bwMode="auto">
              <a:xfrm>
                <a:off x="2160" y="19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01" name="Oval 189"/>
              <p:cNvSpPr>
                <a:spLocks noChangeAspect="1" noChangeArrowheads="1"/>
              </p:cNvSpPr>
              <p:nvPr/>
            </p:nvSpPr>
            <p:spPr bwMode="auto">
              <a:xfrm>
                <a:off x="768" y="34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02" name="Oval 190"/>
              <p:cNvSpPr>
                <a:spLocks noChangeAspect="1" noChangeArrowheads="1"/>
              </p:cNvSpPr>
              <p:nvPr/>
            </p:nvSpPr>
            <p:spPr bwMode="auto">
              <a:xfrm>
                <a:off x="816" y="33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03" name="Oval 191"/>
              <p:cNvSpPr>
                <a:spLocks noChangeAspect="1" noChangeArrowheads="1"/>
              </p:cNvSpPr>
              <p:nvPr/>
            </p:nvSpPr>
            <p:spPr bwMode="auto">
              <a:xfrm>
                <a:off x="864" y="33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04" name="Oval 192"/>
              <p:cNvSpPr>
                <a:spLocks noChangeAspect="1" noChangeArrowheads="1"/>
              </p:cNvSpPr>
              <p:nvPr/>
            </p:nvSpPr>
            <p:spPr bwMode="auto">
              <a:xfrm>
                <a:off x="912" y="32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05" name="Oval 193"/>
              <p:cNvSpPr>
                <a:spLocks noChangeAspect="1" noChangeArrowheads="1"/>
              </p:cNvSpPr>
              <p:nvPr/>
            </p:nvSpPr>
            <p:spPr bwMode="auto">
              <a:xfrm>
                <a:off x="960" y="32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06" name="Oval 194"/>
              <p:cNvSpPr>
                <a:spLocks noChangeAspect="1" noChangeArrowheads="1"/>
              </p:cNvSpPr>
              <p:nvPr/>
            </p:nvSpPr>
            <p:spPr bwMode="auto">
              <a:xfrm>
                <a:off x="1008" y="31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07" name="Oval 195"/>
              <p:cNvSpPr>
                <a:spLocks noChangeAspect="1" noChangeArrowheads="1"/>
              </p:cNvSpPr>
              <p:nvPr/>
            </p:nvSpPr>
            <p:spPr bwMode="auto">
              <a:xfrm>
                <a:off x="1056" y="31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08" name="Oval 196"/>
              <p:cNvSpPr>
                <a:spLocks noChangeAspect="1" noChangeArrowheads="1"/>
              </p:cNvSpPr>
              <p:nvPr/>
            </p:nvSpPr>
            <p:spPr bwMode="auto">
              <a:xfrm>
                <a:off x="1104" y="307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09" name="Oval 197"/>
              <p:cNvSpPr>
                <a:spLocks noChangeAspect="1" noChangeArrowheads="1"/>
              </p:cNvSpPr>
              <p:nvPr/>
            </p:nvSpPr>
            <p:spPr bwMode="auto">
              <a:xfrm>
                <a:off x="1152" y="302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10" name="Oval 198"/>
              <p:cNvSpPr>
                <a:spLocks noChangeAspect="1" noChangeArrowheads="1"/>
              </p:cNvSpPr>
              <p:nvPr/>
            </p:nvSpPr>
            <p:spPr bwMode="auto">
              <a:xfrm>
                <a:off x="1200" y="297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11" name="Oval 199"/>
              <p:cNvSpPr>
                <a:spLocks noChangeAspect="1" noChangeArrowheads="1"/>
              </p:cNvSpPr>
              <p:nvPr/>
            </p:nvSpPr>
            <p:spPr bwMode="auto">
              <a:xfrm>
                <a:off x="1248" y="292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12" name="Oval 200"/>
              <p:cNvSpPr>
                <a:spLocks noChangeAspect="1" noChangeArrowheads="1"/>
              </p:cNvSpPr>
              <p:nvPr/>
            </p:nvSpPr>
            <p:spPr bwMode="auto">
              <a:xfrm>
                <a:off x="1296" y="288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13" name="Oval 201"/>
              <p:cNvSpPr>
                <a:spLocks noChangeAspect="1" noChangeArrowheads="1"/>
              </p:cNvSpPr>
              <p:nvPr/>
            </p:nvSpPr>
            <p:spPr bwMode="auto">
              <a:xfrm>
                <a:off x="1344" y="283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14" name="Oval 202"/>
              <p:cNvSpPr>
                <a:spLocks noChangeAspect="1" noChangeArrowheads="1"/>
              </p:cNvSpPr>
              <p:nvPr/>
            </p:nvSpPr>
            <p:spPr bwMode="auto">
              <a:xfrm>
                <a:off x="1392" y="278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15" name="Oval 203"/>
              <p:cNvSpPr>
                <a:spLocks noChangeAspect="1" noChangeArrowheads="1"/>
              </p:cNvSpPr>
              <p:nvPr/>
            </p:nvSpPr>
            <p:spPr bwMode="auto">
              <a:xfrm>
                <a:off x="1440" y="273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16" name="Oval 204"/>
              <p:cNvSpPr>
                <a:spLocks noChangeAspect="1" noChangeArrowheads="1"/>
              </p:cNvSpPr>
              <p:nvPr/>
            </p:nvSpPr>
            <p:spPr bwMode="auto">
              <a:xfrm>
                <a:off x="1488" y="268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17" name="Oval 205"/>
              <p:cNvSpPr>
                <a:spLocks noChangeAspect="1" noChangeArrowheads="1"/>
              </p:cNvSpPr>
              <p:nvPr/>
            </p:nvSpPr>
            <p:spPr bwMode="auto">
              <a:xfrm>
                <a:off x="1536" y="264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18" name="Oval 206"/>
              <p:cNvSpPr>
                <a:spLocks noChangeAspect="1" noChangeArrowheads="1"/>
              </p:cNvSpPr>
              <p:nvPr/>
            </p:nvSpPr>
            <p:spPr bwMode="auto">
              <a:xfrm>
                <a:off x="1584" y="259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19" name="Oval 207"/>
              <p:cNvSpPr>
                <a:spLocks noChangeAspect="1" noChangeArrowheads="1"/>
              </p:cNvSpPr>
              <p:nvPr/>
            </p:nvSpPr>
            <p:spPr bwMode="auto">
              <a:xfrm>
                <a:off x="1632" y="254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20" name="Oval 208"/>
              <p:cNvSpPr>
                <a:spLocks noChangeAspect="1" noChangeArrowheads="1"/>
              </p:cNvSpPr>
              <p:nvPr/>
            </p:nvSpPr>
            <p:spPr bwMode="auto">
              <a:xfrm>
                <a:off x="1680" y="249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21" name="Oval 209"/>
              <p:cNvSpPr>
                <a:spLocks noChangeAspect="1" noChangeArrowheads="1"/>
              </p:cNvSpPr>
              <p:nvPr/>
            </p:nvSpPr>
            <p:spPr bwMode="auto">
              <a:xfrm>
                <a:off x="1728" y="244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22" name="Oval 210"/>
              <p:cNvSpPr>
                <a:spLocks noChangeAspect="1" noChangeArrowheads="1"/>
              </p:cNvSpPr>
              <p:nvPr/>
            </p:nvSpPr>
            <p:spPr bwMode="auto">
              <a:xfrm>
                <a:off x="1776" y="240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23" name="Oval 211"/>
              <p:cNvSpPr>
                <a:spLocks noChangeAspect="1" noChangeArrowheads="1"/>
              </p:cNvSpPr>
              <p:nvPr/>
            </p:nvSpPr>
            <p:spPr bwMode="auto">
              <a:xfrm>
                <a:off x="1824" y="235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24" name="Oval 212"/>
              <p:cNvSpPr>
                <a:spLocks noChangeAspect="1" noChangeArrowheads="1"/>
              </p:cNvSpPr>
              <p:nvPr/>
            </p:nvSpPr>
            <p:spPr bwMode="auto">
              <a:xfrm>
                <a:off x="1872" y="230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25" name="Oval 213"/>
              <p:cNvSpPr>
                <a:spLocks noChangeAspect="1" noChangeArrowheads="1"/>
              </p:cNvSpPr>
              <p:nvPr/>
            </p:nvSpPr>
            <p:spPr bwMode="auto">
              <a:xfrm>
                <a:off x="1920" y="225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26" name="Oval 214"/>
              <p:cNvSpPr>
                <a:spLocks noChangeAspect="1" noChangeArrowheads="1"/>
              </p:cNvSpPr>
              <p:nvPr/>
            </p:nvSpPr>
            <p:spPr bwMode="auto">
              <a:xfrm>
                <a:off x="1968" y="22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27" name="Oval 215"/>
              <p:cNvSpPr>
                <a:spLocks noChangeAspect="1" noChangeArrowheads="1"/>
              </p:cNvSpPr>
              <p:nvPr/>
            </p:nvSpPr>
            <p:spPr bwMode="auto">
              <a:xfrm>
                <a:off x="2016" y="21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28" name="Oval 216"/>
              <p:cNvSpPr>
                <a:spLocks noChangeAspect="1" noChangeArrowheads="1"/>
              </p:cNvSpPr>
              <p:nvPr/>
            </p:nvSpPr>
            <p:spPr bwMode="auto">
              <a:xfrm>
                <a:off x="2064" y="21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29" name="Oval 217"/>
              <p:cNvSpPr>
                <a:spLocks noChangeAspect="1" noChangeArrowheads="1"/>
              </p:cNvSpPr>
              <p:nvPr/>
            </p:nvSpPr>
            <p:spPr bwMode="auto">
              <a:xfrm>
                <a:off x="2112" y="20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30" name="Oval 218"/>
              <p:cNvSpPr>
                <a:spLocks noChangeAspect="1" noChangeArrowheads="1"/>
              </p:cNvSpPr>
              <p:nvPr/>
            </p:nvSpPr>
            <p:spPr bwMode="auto">
              <a:xfrm>
                <a:off x="2160" y="20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31" name="Oval 219"/>
              <p:cNvSpPr>
                <a:spLocks noChangeAspect="1" noChangeArrowheads="1"/>
              </p:cNvSpPr>
              <p:nvPr/>
            </p:nvSpPr>
            <p:spPr bwMode="auto">
              <a:xfrm>
                <a:off x="2208" y="19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32" name="Oval 220"/>
              <p:cNvSpPr>
                <a:spLocks noChangeAspect="1" noChangeArrowheads="1"/>
              </p:cNvSpPr>
              <p:nvPr/>
            </p:nvSpPr>
            <p:spPr bwMode="auto">
              <a:xfrm>
                <a:off x="2256" y="19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33" name="Oval 221"/>
              <p:cNvSpPr>
                <a:spLocks noChangeAspect="1" noChangeArrowheads="1"/>
              </p:cNvSpPr>
              <p:nvPr/>
            </p:nvSpPr>
            <p:spPr bwMode="auto">
              <a:xfrm>
                <a:off x="864" y="34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34" name="Oval 222"/>
              <p:cNvSpPr>
                <a:spLocks noChangeAspect="1" noChangeArrowheads="1"/>
              </p:cNvSpPr>
              <p:nvPr/>
            </p:nvSpPr>
            <p:spPr bwMode="auto">
              <a:xfrm>
                <a:off x="912" y="33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35" name="Oval 223"/>
              <p:cNvSpPr>
                <a:spLocks noChangeAspect="1" noChangeArrowheads="1"/>
              </p:cNvSpPr>
              <p:nvPr/>
            </p:nvSpPr>
            <p:spPr bwMode="auto">
              <a:xfrm>
                <a:off x="960" y="33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36" name="Oval 224"/>
              <p:cNvSpPr>
                <a:spLocks noChangeAspect="1" noChangeArrowheads="1"/>
              </p:cNvSpPr>
              <p:nvPr/>
            </p:nvSpPr>
            <p:spPr bwMode="auto">
              <a:xfrm>
                <a:off x="1008" y="32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37" name="Oval 225"/>
              <p:cNvSpPr>
                <a:spLocks noChangeAspect="1" noChangeArrowheads="1"/>
              </p:cNvSpPr>
              <p:nvPr/>
            </p:nvSpPr>
            <p:spPr bwMode="auto">
              <a:xfrm>
                <a:off x="1056" y="32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38" name="Oval 226"/>
              <p:cNvSpPr>
                <a:spLocks noChangeAspect="1" noChangeArrowheads="1"/>
              </p:cNvSpPr>
              <p:nvPr/>
            </p:nvSpPr>
            <p:spPr bwMode="auto">
              <a:xfrm>
                <a:off x="1104" y="31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39" name="Oval 227"/>
              <p:cNvSpPr>
                <a:spLocks noChangeAspect="1" noChangeArrowheads="1"/>
              </p:cNvSpPr>
              <p:nvPr/>
            </p:nvSpPr>
            <p:spPr bwMode="auto">
              <a:xfrm>
                <a:off x="1152" y="31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40" name="Oval 228"/>
              <p:cNvSpPr>
                <a:spLocks noChangeAspect="1" noChangeArrowheads="1"/>
              </p:cNvSpPr>
              <p:nvPr/>
            </p:nvSpPr>
            <p:spPr bwMode="auto">
              <a:xfrm>
                <a:off x="1200" y="307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41" name="Oval 229"/>
              <p:cNvSpPr>
                <a:spLocks noChangeAspect="1" noChangeArrowheads="1"/>
              </p:cNvSpPr>
              <p:nvPr/>
            </p:nvSpPr>
            <p:spPr bwMode="auto">
              <a:xfrm>
                <a:off x="1248" y="302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42" name="Oval 230"/>
              <p:cNvSpPr>
                <a:spLocks noChangeAspect="1" noChangeArrowheads="1"/>
              </p:cNvSpPr>
              <p:nvPr/>
            </p:nvSpPr>
            <p:spPr bwMode="auto">
              <a:xfrm>
                <a:off x="1296" y="297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43" name="Oval 231"/>
              <p:cNvSpPr>
                <a:spLocks noChangeAspect="1" noChangeArrowheads="1"/>
              </p:cNvSpPr>
              <p:nvPr/>
            </p:nvSpPr>
            <p:spPr bwMode="auto">
              <a:xfrm>
                <a:off x="1344" y="292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44" name="Oval 232"/>
              <p:cNvSpPr>
                <a:spLocks noChangeAspect="1" noChangeArrowheads="1"/>
              </p:cNvSpPr>
              <p:nvPr/>
            </p:nvSpPr>
            <p:spPr bwMode="auto">
              <a:xfrm>
                <a:off x="1392" y="288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45" name="Oval 233"/>
              <p:cNvSpPr>
                <a:spLocks noChangeAspect="1" noChangeArrowheads="1"/>
              </p:cNvSpPr>
              <p:nvPr/>
            </p:nvSpPr>
            <p:spPr bwMode="auto">
              <a:xfrm>
                <a:off x="1440" y="283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46" name="Oval 234"/>
              <p:cNvSpPr>
                <a:spLocks noChangeAspect="1" noChangeArrowheads="1"/>
              </p:cNvSpPr>
              <p:nvPr/>
            </p:nvSpPr>
            <p:spPr bwMode="auto">
              <a:xfrm>
                <a:off x="1488" y="278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47" name="Oval 235"/>
              <p:cNvSpPr>
                <a:spLocks noChangeAspect="1" noChangeArrowheads="1"/>
              </p:cNvSpPr>
              <p:nvPr/>
            </p:nvSpPr>
            <p:spPr bwMode="auto">
              <a:xfrm>
                <a:off x="1536" y="273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48" name="Oval 236"/>
              <p:cNvSpPr>
                <a:spLocks noChangeAspect="1" noChangeArrowheads="1"/>
              </p:cNvSpPr>
              <p:nvPr/>
            </p:nvSpPr>
            <p:spPr bwMode="auto">
              <a:xfrm>
                <a:off x="1584" y="268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49" name="Oval 237"/>
              <p:cNvSpPr>
                <a:spLocks noChangeAspect="1" noChangeArrowheads="1"/>
              </p:cNvSpPr>
              <p:nvPr/>
            </p:nvSpPr>
            <p:spPr bwMode="auto">
              <a:xfrm>
                <a:off x="1632" y="264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50" name="Oval 238"/>
              <p:cNvSpPr>
                <a:spLocks noChangeAspect="1" noChangeArrowheads="1"/>
              </p:cNvSpPr>
              <p:nvPr/>
            </p:nvSpPr>
            <p:spPr bwMode="auto">
              <a:xfrm>
                <a:off x="1680" y="259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51" name="Oval 239"/>
              <p:cNvSpPr>
                <a:spLocks noChangeAspect="1" noChangeArrowheads="1"/>
              </p:cNvSpPr>
              <p:nvPr/>
            </p:nvSpPr>
            <p:spPr bwMode="auto">
              <a:xfrm>
                <a:off x="1728" y="254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52" name="Oval 240"/>
              <p:cNvSpPr>
                <a:spLocks noChangeAspect="1" noChangeArrowheads="1"/>
              </p:cNvSpPr>
              <p:nvPr/>
            </p:nvSpPr>
            <p:spPr bwMode="auto">
              <a:xfrm>
                <a:off x="1776" y="249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53" name="Oval 241"/>
              <p:cNvSpPr>
                <a:spLocks noChangeAspect="1" noChangeArrowheads="1"/>
              </p:cNvSpPr>
              <p:nvPr/>
            </p:nvSpPr>
            <p:spPr bwMode="auto">
              <a:xfrm>
                <a:off x="1824" y="244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54" name="Oval 242"/>
              <p:cNvSpPr>
                <a:spLocks noChangeAspect="1" noChangeArrowheads="1"/>
              </p:cNvSpPr>
              <p:nvPr/>
            </p:nvSpPr>
            <p:spPr bwMode="auto">
              <a:xfrm>
                <a:off x="1872" y="240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55" name="Oval 243"/>
              <p:cNvSpPr>
                <a:spLocks noChangeAspect="1" noChangeArrowheads="1"/>
              </p:cNvSpPr>
              <p:nvPr/>
            </p:nvSpPr>
            <p:spPr bwMode="auto">
              <a:xfrm>
                <a:off x="1920" y="235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56" name="Oval 244"/>
              <p:cNvSpPr>
                <a:spLocks noChangeAspect="1" noChangeArrowheads="1"/>
              </p:cNvSpPr>
              <p:nvPr/>
            </p:nvSpPr>
            <p:spPr bwMode="auto">
              <a:xfrm>
                <a:off x="1968" y="230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57" name="Oval 245"/>
              <p:cNvSpPr>
                <a:spLocks noChangeAspect="1" noChangeArrowheads="1"/>
              </p:cNvSpPr>
              <p:nvPr/>
            </p:nvSpPr>
            <p:spPr bwMode="auto">
              <a:xfrm>
                <a:off x="2016" y="225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58" name="Oval 246"/>
              <p:cNvSpPr>
                <a:spLocks noChangeAspect="1" noChangeArrowheads="1"/>
              </p:cNvSpPr>
              <p:nvPr/>
            </p:nvSpPr>
            <p:spPr bwMode="auto">
              <a:xfrm>
                <a:off x="2064" y="22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59" name="Oval 247"/>
              <p:cNvSpPr>
                <a:spLocks noChangeAspect="1" noChangeArrowheads="1"/>
              </p:cNvSpPr>
              <p:nvPr/>
            </p:nvSpPr>
            <p:spPr bwMode="auto">
              <a:xfrm>
                <a:off x="2112" y="21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60" name="Oval 248"/>
              <p:cNvSpPr>
                <a:spLocks noChangeAspect="1" noChangeArrowheads="1"/>
              </p:cNvSpPr>
              <p:nvPr/>
            </p:nvSpPr>
            <p:spPr bwMode="auto">
              <a:xfrm>
                <a:off x="2160" y="21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61" name="Oval 249"/>
              <p:cNvSpPr>
                <a:spLocks noChangeAspect="1" noChangeArrowheads="1"/>
              </p:cNvSpPr>
              <p:nvPr/>
            </p:nvSpPr>
            <p:spPr bwMode="auto">
              <a:xfrm>
                <a:off x="2208" y="20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62" name="Oval 250"/>
              <p:cNvSpPr>
                <a:spLocks noChangeAspect="1" noChangeArrowheads="1"/>
              </p:cNvSpPr>
              <p:nvPr/>
            </p:nvSpPr>
            <p:spPr bwMode="auto">
              <a:xfrm>
                <a:off x="2256" y="20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63" name="Oval 251"/>
              <p:cNvSpPr>
                <a:spLocks noChangeAspect="1" noChangeArrowheads="1"/>
              </p:cNvSpPr>
              <p:nvPr/>
            </p:nvSpPr>
            <p:spPr bwMode="auto">
              <a:xfrm>
                <a:off x="2304" y="19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64" name="Oval 252"/>
              <p:cNvSpPr>
                <a:spLocks noChangeAspect="1" noChangeArrowheads="1"/>
              </p:cNvSpPr>
              <p:nvPr/>
            </p:nvSpPr>
            <p:spPr bwMode="auto">
              <a:xfrm>
                <a:off x="2352" y="19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65" name="Oval 253"/>
              <p:cNvSpPr>
                <a:spLocks noChangeAspect="1" noChangeArrowheads="1"/>
              </p:cNvSpPr>
              <p:nvPr/>
            </p:nvSpPr>
            <p:spPr bwMode="auto">
              <a:xfrm>
                <a:off x="960" y="34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66" name="Oval 254"/>
              <p:cNvSpPr>
                <a:spLocks noChangeAspect="1" noChangeArrowheads="1"/>
              </p:cNvSpPr>
              <p:nvPr/>
            </p:nvSpPr>
            <p:spPr bwMode="auto">
              <a:xfrm>
                <a:off x="1008" y="33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67" name="Oval 255"/>
              <p:cNvSpPr>
                <a:spLocks noChangeAspect="1" noChangeArrowheads="1"/>
              </p:cNvSpPr>
              <p:nvPr/>
            </p:nvSpPr>
            <p:spPr bwMode="auto">
              <a:xfrm>
                <a:off x="1056" y="33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68" name="Oval 256"/>
              <p:cNvSpPr>
                <a:spLocks noChangeAspect="1" noChangeArrowheads="1"/>
              </p:cNvSpPr>
              <p:nvPr/>
            </p:nvSpPr>
            <p:spPr bwMode="auto">
              <a:xfrm>
                <a:off x="1104" y="32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69" name="Oval 257"/>
              <p:cNvSpPr>
                <a:spLocks noChangeAspect="1" noChangeArrowheads="1"/>
              </p:cNvSpPr>
              <p:nvPr/>
            </p:nvSpPr>
            <p:spPr bwMode="auto">
              <a:xfrm>
                <a:off x="1152" y="32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70" name="Oval 258"/>
              <p:cNvSpPr>
                <a:spLocks noChangeAspect="1" noChangeArrowheads="1"/>
              </p:cNvSpPr>
              <p:nvPr/>
            </p:nvSpPr>
            <p:spPr bwMode="auto">
              <a:xfrm>
                <a:off x="1200" y="31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71" name="Oval 259"/>
              <p:cNvSpPr>
                <a:spLocks noChangeAspect="1" noChangeArrowheads="1"/>
              </p:cNvSpPr>
              <p:nvPr/>
            </p:nvSpPr>
            <p:spPr bwMode="auto">
              <a:xfrm>
                <a:off x="1248" y="31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72" name="Oval 260"/>
              <p:cNvSpPr>
                <a:spLocks noChangeAspect="1" noChangeArrowheads="1"/>
              </p:cNvSpPr>
              <p:nvPr/>
            </p:nvSpPr>
            <p:spPr bwMode="auto">
              <a:xfrm>
                <a:off x="1296" y="307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73" name="Oval 261"/>
              <p:cNvSpPr>
                <a:spLocks noChangeAspect="1" noChangeArrowheads="1"/>
              </p:cNvSpPr>
              <p:nvPr/>
            </p:nvSpPr>
            <p:spPr bwMode="auto">
              <a:xfrm>
                <a:off x="1344" y="302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74" name="Oval 262"/>
              <p:cNvSpPr>
                <a:spLocks noChangeAspect="1" noChangeArrowheads="1"/>
              </p:cNvSpPr>
              <p:nvPr/>
            </p:nvSpPr>
            <p:spPr bwMode="auto">
              <a:xfrm>
                <a:off x="1392" y="297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75" name="Oval 263"/>
              <p:cNvSpPr>
                <a:spLocks noChangeAspect="1" noChangeArrowheads="1"/>
              </p:cNvSpPr>
              <p:nvPr/>
            </p:nvSpPr>
            <p:spPr bwMode="auto">
              <a:xfrm>
                <a:off x="1440" y="292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76" name="Oval 264"/>
              <p:cNvSpPr>
                <a:spLocks noChangeAspect="1" noChangeArrowheads="1"/>
              </p:cNvSpPr>
              <p:nvPr/>
            </p:nvSpPr>
            <p:spPr bwMode="auto">
              <a:xfrm>
                <a:off x="1488" y="288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77" name="Oval 265"/>
              <p:cNvSpPr>
                <a:spLocks noChangeAspect="1" noChangeArrowheads="1"/>
              </p:cNvSpPr>
              <p:nvPr/>
            </p:nvSpPr>
            <p:spPr bwMode="auto">
              <a:xfrm>
                <a:off x="1536" y="283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78" name="Oval 266"/>
              <p:cNvSpPr>
                <a:spLocks noChangeAspect="1" noChangeArrowheads="1"/>
              </p:cNvSpPr>
              <p:nvPr/>
            </p:nvSpPr>
            <p:spPr bwMode="auto">
              <a:xfrm>
                <a:off x="1584" y="278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79" name="Oval 267"/>
              <p:cNvSpPr>
                <a:spLocks noChangeAspect="1" noChangeArrowheads="1"/>
              </p:cNvSpPr>
              <p:nvPr/>
            </p:nvSpPr>
            <p:spPr bwMode="auto">
              <a:xfrm>
                <a:off x="1632" y="273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80" name="Oval 268"/>
              <p:cNvSpPr>
                <a:spLocks noChangeAspect="1" noChangeArrowheads="1"/>
              </p:cNvSpPr>
              <p:nvPr/>
            </p:nvSpPr>
            <p:spPr bwMode="auto">
              <a:xfrm>
                <a:off x="1680" y="268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81" name="Oval 269"/>
              <p:cNvSpPr>
                <a:spLocks noChangeAspect="1" noChangeArrowheads="1"/>
              </p:cNvSpPr>
              <p:nvPr/>
            </p:nvSpPr>
            <p:spPr bwMode="auto">
              <a:xfrm>
                <a:off x="1728" y="264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82" name="Oval 270"/>
              <p:cNvSpPr>
                <a:spLocks noChangeAspect="1" noChangeArrowheads="1"/>
              </p:cNvSpPr>
              <p:nvPr/>
            </p:nvSpPr>
            <p:spPr bwMode="auto">
              <a:xfrm>
                <a:off x="1776" y="259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83" name="Oval 271"/>
              <p:cNvSpPr>
                <a:spLocks noChangeAspect="1" noChangeArrowheads="1"/>
              </p:cNvSpPr>
              <p:nvPr/>
            </p:nvSpPr>
            <p:spPr bwMode="auto">
              <a:xfrm>
                <a:off x="1824" y="254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84" name="Oval 272"/>
              <p:cNvSpPr>
                <a:spLocks noChangeAspect="1" noChangeArrowheads="1"/>
              </p:cNvSpPr>
              <p:nvPr/>
            </p:nvSpPr>
            <p:spPr bwMode="auto">
              <a:xfrm>
                <a:off x="1872" y="249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85" name="Oval 273"/>
              <p:cNvSpPr>
                <a:spLocks noChangeAspect="1" noChangeArrowheads="1"/>
              </p:cNvSpPr>
              <p:nvPr/>
            </p:nvSpPr>
            <p:spPr bwMode="auto">
              <a:xfrm>
                <a:off x="1920" y="244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86" name="Oval 274"/>
              <p:cNvSpPr>
                <a:spLocks noChangeAspect="1" noChangeArrowheads="1"/>
              </p:cNvSpPr>
              <p:nvPr/>
            </p:nvSpPr>
            <p:spPr bwMode="auto">
              <a:xfrm>
                <a:off x="1968" y="240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87" name="Oval 275"/>
              <p:cNvSpPr>
                <a:spLocks noChangeAspect="1" noChangeArrowheads="1"/>
              </p:cNvSpPr>
              <p:nvPr/>
            </p:nvSpPr>
            <p:spPr bwMode="auto">
              <a:xfrm>
                <a:off x="2016" y="235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88" name="Oval 276"/>
              <p:cNvSpPr>
                <a:spLocks noChangeAspect="1" noChangeArrowheads="1"/>
              </p:cNvSpPr>
              <p:nvPr/>
            </p:nvSpPr>
            <p:spPr bwMode="auto">
              <a:xfrm>
                <a:off x="2064" y="230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89" name="Oval 277"/>
              <p:cNvSpPr>
                <a:spLocks noChangeAspect="1" noChangeArrowheads="1"/>
              </p:cNvSpPr>
              <p:nvPr/>
            </p:nvSpPr>
            <p:spPr bwMode="auto">
              <a:xfrm>
                <a:off x="2112" y="225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90" name="Oval 278"/>
              <p:cNvSpPr>
                <a:spLocks noChangeAspect="1" noChangeArrowheads="1"/>
              </p:cNvSpPr>
              <p:nvPr/>
            </p:nvSpPr>
            <p:spPr bwMode="auto">
              <a:xfrm>
                <a:off x="2160" y="22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91" name="Oval 279"/>
              <p:cNvSpPr>
                <a:spLocks noChangeAspect="1" noChangeArrowheads="1"/>
              </p:cNvSpPr>
              <p:nvPr/>
            </p:nvSpPr>
            <p:spPr bwMode="auto">
              <a:xfrm>
                <a:off x="2208" y="21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92" name="Oval 280"/>
              <p:cNvSpPr>
                <a:spLocks noChangeAspect="1" noChangeArrowheads="1"/>
              </p:cNvSpPr>
              <p:nvPr/>
            </p:nvSpPr>
            <p:spPr bwMode="auto">
              <a:xfrm>
                <a:off x="2256" y="21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93" name="Oval 281"/>
              <p:cNvSpPr>
                <a:spLocks noChangeAspect="1" noChangeArrowheads="1"/>
              </p:cNvSpPr>
              <p:nvPr/>
            </p:nvSpPr>
            <p:spPr bwMode="auto">
              <a:xfrm>
                <a:off x="2304" y="20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94" name="Oval 282"/>
              <p:cNvSpPr>
                <a:spLocks noChangeAspect="1" noChangeArrowheads="1"/>
              </p:cNvSpPr>
              <p:nvPr/>
            </p:nvSpPr>
            <p:spPr bwMode="auto">
              <a:xfrm>
                <a:off x="2352" y="20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95" name="Oval 283"/>
              <p:cNvSpPr>
                <a:spLocks noChangeAspect="1" noChangeArrowheads="1"/>
              </p:cNvSpPr>
              <p:nvPr/>
            </p:nvSpPr>
            <p:spPr bwMode="auto">
              <a:xfrm>
                <a:off x="2400" y="19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96" name="Oval 284"/>
              <p:cNvSpPr>
                <a:spLocks noChangeAspect="1" noChangeArrowheads="1"/>
              </p:cNvSpPr>
              <p:nvPr/>
            </p:nvSpPr>
            <p:spPr bwMode="auto">
              <a:xfrm>
                <a:off x="2448" y="19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97" name="Oval 285"/>
              <p:cNvSpPr>
                <a:spLocks noChangeAspect="1" noChangeArrowheads="1"/>
              </p:cNvSpPr>
              <p:nvPr/>
            </p:nvSpPr>
            <p:spPr bwMode="auto">
              <a:xfrm>
                <a:off x="1056" y="34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98" name="Oval 286"/>
              <p:cNvSpPr>
                <a:spLocks noChangeAspect="1" noChangeArrowheads="1"/>
              </p:cNvSpPr>
              <p:nvPr/>
            </p:nvSpPr>
            <p:spPr bwMode="auto">
              <a:xfrm>
                <a:off x="1104" y="33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699" name="Oval 287"/>
              <p:cNvSpPr>
                <a:spLocks noChangeAspect="1" noChangeArrowheads="1"/>
              </p:cNvSpPr>
              <p:nvPr/>
            </p:nvSpPr>
            <p:spPr bwMode="auto">
              <a:xfrm>
                <a:off x="1152" y="33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00" name="Oval 288"/>
              <p:cNvSpPr>
                <a:spLocks noChangeAspect="1" noChangeArrowheads="1"/>
              </p:cNvSpPr>
              <p:nvPr/>
            </p:nvSpPr>
            <p:spPr bwMode="auto">
              <a:xfrm>
                <a:off x="1200" y="32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01" name="Oval 289"/>
              <p:cNvSpPr>
                <a:spLocks noChangeAspect="1" noChangeArrowheads="1"/>
              </p:cNvSpPr>
              <p:nvPr/>
            </p:nvSpPr>
            <p:spPr bwMode="auto">
              <a:xfrm>
                <a:off x="1248" y="32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02" name="Oval 290"/>
              <p:cNvSpPr>
                <a:spLocks noChangeAspect="1" noChangeArrowheads="1"/>
              </p:cNvSpPr>
              <p:nvPr/>
            </p:nvSpPr>
            <p:spPr bwMode="auto">
              <a:xfrm>
                <a:off x="1296" y="31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03" name="Oval 291"/>
              <p:cNvSpPr>
                <a:spLocks noChangeAspect="1" noChangeArrowheads="1"/>
              </p:cNvSpPr>
              <p:nvPr/>
            </p:nvSpPr>
            <p:spPr bwMode="auto">
              <a:xfrm>
                <a:off x="1344" y="31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04" name="Oval 292"/>
              <p:cNvSpPr>
                <a:spLocks noChangeAspect="1" noChangeArrowheads="1"/>
              </p:cNvSpPr>
              <p:nvPr/>
            </p:nvSpPr>
            <p:spPr bwMode="auto">
              <a:xfrm>
                <a:off x="1392" y="307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05" name="Oval 293"/>
              <p:cNvSpPr>
                <a:spLocks noChangeAspect="1" noChangeArrowheads="1"/>
              </p:cNvSpPr>
              <p:nvPr/>
            </p:nvSpPr>
            <p:spPr bwMode="auto">
              <a:xfrm>
                <a:off x="1440" y="302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06" name="Oval 294"/>
              <p:cNvSpPr>
                <a:spLocks noChangeAspect="1" noChangeArrowheads="1"/>
              </p:cNvSpPr>
              <p:nvPr/>
            </p:nvSpPr>
            <p:spPr bwMode="auto">
              <a:xfrm>
                <a:off x="1488" y="297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07" name="Oval 295"/>
              <p:cNvSpPr>
                <a:spLocks noChangeAspect="1" noChangeArrowheads="1"/>
              </p:cNvSpPr>
              <p:nvPr/>
            </p:nvSpPr>
            <p:spPr bwMode="auto">
              <a:xfrm>
                <a:off x="1536" y="292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08" name="Oval 296"/>
              <p:cNvSpPr>
                <a:spLocks noChangeAspect="1" noChangeArrowheads="1"/>
              </p:cNvSpPr>
              <p:nvPr/>
            </p:nvSpPr>
            <p:spPr bwMode="auto">
              <a:xfrm>
                <a:off x="1584" y="288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09" name="Oval 297"/>
              <p:cNvSpPr>
                <a:spLocks noChangeAspect="1" noChangeArrowheads="1"/>
              </p:cNvSpPr>
              <p:nvPr/>
            </p:nvSpPr>
            <p:spPr bwMode="auto">
              <a:xfrm>
                <a:off x="1632" y="283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10" name="Oval 298"/>
              <p:cNvSpPr>
                <a:spLocks noChangeAspect="1" noChangeArrowheads="1"/>
              </p:cNvSpPr>
              <p:nvPr/>
            </p:nvSpPr>
            <p:spPr bwMode="auto">
              <a:xfrm>
                <a:off x="1680" y="278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11" name="Oval 299"/>
              <p:cNvSpPr>
                <a:spLocks noChangeAspect="1" noChangeArrowheads="1"/>
              </p:cNvSpPr>
              <p:nvPr/>
            </p:nvSpPr>
            <p:spPr bwMode="auto">
              <a:xfrm>
                <a:off x="1728" y="273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12" name="Oval 300"/>
              <p:cNvSpPr>
                <a:spLocks noChangeAspect="1" noChangeArrowheads="1"/>
              </p:cNvSpPr>
              <p:nvPr/>
            </p:nvSpPr>
            <p:spPr bwMode="auto">
              <a:xfrm>
                <a:off x="1776" y="268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13" name="Oval 301"/>
              <p:cNvSpPr>
                <a:spLocks noChangeAspect="1" noChangeArrowheads="1"/>
              </p:cNvSpPr>
              <p:nvPr/>
            </p:nvSpPr>
            <p:spPr bwMode="auto">
              <a:xfrm>
                <a:off x="1824" y="264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14" name="Oval 302"/>
              <p:cNvSpPr>
                <a:spLocks noChangeAspect="1" noChangeArrowheads="1"/>
              </p:cNvSpPr>
              <p:nvPr/>
            </p:nvSpPr>
            <p:spPr bwMode="auto">
              <a:xfrm>
                <a:off x="1872" y="259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15" name="Oval 303"/>
              <p:cNvSpPr>
                <a:spLocks noChangeAspect="1" noChangeArrowheads="1"/>
              </p:cNvSpPr>
              <p:nvPr/>
            </p:nvSpPr>
            <p:spPr bwMode="auto">
              <a:xfrm>
                <a:off x="1920" y="254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16" name="Oval 304"/>
              <p:cNvSpPr>
                <a:spLocks noChangeAspect="1" noChangeArrowheads="1"/>
              </p:cNvSpPr>
              <p:nvPr/>
            </p:nvSpPr>
            <p:spPr bwMode="auto">
              <a:xfrm>
                <a:off x="1968" y="249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17" name="Oval 305"/>
              <p:cNvSpPr>
                <a:spLocks noChangeAspect="1" noChangeArrowheads="1"/>
              </p:cNvSpPr>
              <p:nvPr/>
            </p:nvSpPr>
            <p:spPr bwMode="auto">
              <a:xfrm>
                <a:off x="2016" y="244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18" name="Oval 306"/>
              <p:cNvSpPr>
                <a:spLocks noChangeAspect="1" noChangeArrowheads="1"/>
              </p:cNvSpPr>
              <p:nvPr/>
            </p:nvSpPr>
            <p:spPr bwMode="auto">
              <a:xfrm>
                <a:off x="2064" y="240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19" name="Oval 307"/>
              <p:cNvSpPr>
                <a:spLocks noChangeAspect="1" noChangeArrowheads="1"/>
              </p:cNvSpPr>
              <p:nvPr/>
            </p:nvSpPr>
            <p:spPr bwMode="auto">
              <a:xfrm>
                <a:off x="2112" y="235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20" name="Oval 308"/>
              <p:cNvSpPr>
                <a:spLocks noChangeAspect="1" noChangeArrowheads="1"/>
              </p:cNvSpPr>
              <p:nvPr/>
            </p:nvSpPr>
            <p:spPr bwMode="auto">
              <a:xfrm>
                <a:off x="2160" y="230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21" name="Oval 309"/>
              <p:cNvSpPr>
                <a:spLocks noChangeAspect="1" noChangeArrowheads="1"/>
              </p:cNvSpPr>
              <p:nvPr/>
            </p:nvSpPr>
            <p:spPr bwMode="auto">
              <a:xfrm>
                <a:off x="2208" y="225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22" name="Oval 310"/>
              <p:cNvSpPr>
                <a:spLocks noChangeAspect="1" noChangeArrowheads="1"/>
              </p:cNvSpPr>
              <p:nvPr/>
            </p:nvSpPr>
            <p:spPr bwMode="auto">
              <a:xfrm>
                <a:off x="2256" y="22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23" name="Oval 311"/>
              <p:cNvSpPr>
                <a:spLocks noChangeAspect="1" noChangeArrowheads="1"/>
              </p:cNvSpPr>
              <p:nvPr/>
            </p:nvSpPr>
            <p:spPr bwMode="auto">
              <a:xfrm>
                <a:off x="2304" y="21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24" name="Oval 312"/>
              <p:cNvSpPr>
                <a:spLocks noChangeAspect="1" noChangeArrowheads="1"/>
              </p:cNvSpPr>
              <p:nvPr/>
            </p:nvSpPr>
            <p:spPr bwMode="auto">
              <a:xfrm>
                <a:off x="2352" y="21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25" name="Oval 313"/>
              <p:cNvSpPr>
                <a:spLocks noChangeAspect="1" noChangeArrowheads="1"/>
              </p:cNvSpPr>
              <p:nvPr/>
            </p:nvSpPr>
            <p:spPr bwMode="auto">
              <a:xfrm>
                <a:off x="2400" y="20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26" name="Oval 314"/>
              <p:cNvSpPr>
                <a:spLocks noChangeAspect="1" noChangeArrowheads="1"/>
              </p:cNvSpPr>
              <p:nvPr/>
            </p:nvSpPr>
            <p:spPr bwMode="auto">
              <a:xfrm>
                <a:off x="2448" y="20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27" name="Oval 315"/>
              <p:cNvSpPr>
                <a:spLocks noChangeAspect="1" noChangeArrowheads="1"/>
              </p:cNvSpPr>
              <p:nvPr/>
            </p:nvSpPr>
            <p:spPr bwMode="auto">
              <a:xfrm>
                <a:off x="2496" y="19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28" name="Oval 316"/>
              <p:cNvSpPr>
                <a:spLocks noChangeAspect="1" noChangeArrowheads="1"/>
              </p:cNvSpPr>
              <p:nvPr/>
            </p:nvSpPr>
            <p:spPr bwMode="auto">
              <a:xfrm>
                <a:off x="2544" y="19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29" name="Oval 317"/>
              <p:cNvSpPr>
                <a:spLocks noChangeAspect="1" noChangeArrowheads="1"/>
              </p:cNvSpPr>
              <p:nvPr/>
            </p:nvSpPr>
            <p:spPr bwMode="auto">
              <a:xfrm>
                <a:off x="1152" y="34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30" name="Oval 318"/>
              <p:cNvSpPr>
                <a:spLocks noChangeAspect="1" noChangeArrowheads="1"/>
              </p:cNvSpPr>
              <p:nvPr/>
            </p:nvSpPr>
            <p:spPr bwMode="auto">
              <a:xfrm>
                <a:off x="1200" y="33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31" name="Oval 319"/>
              <p:cNvSpPr>
                <a:spLocks noChangeAspect="1" noChangeArrowheads="1"/>
              </p:cNvSpPr>
              <p:nvPr/>
            </p:nvSpPr>
            <p:spPr bwMode="auto">
              <a:xfrm>
                <a:off x="1248" y="33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32" name="Oval 320"/>
              <p:cNvSpPr>
                <a:spLocks noChangeAspect="1" noChangeArrowheads="1"/>
              </p:cNvSpPr>
              <p:nvPr/>
            </p:nvSpPr>
            <p:spPr bwMode="auto">
              <a:xfrm>
                <a:off x="1296" y="32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33" name="Oval 321"/>
              <p:cNvSpPr>
                <a:spLocks noChangeAspect="1" noChangeArrowheads="1"/>
              </p:cNvSpPr>
              <p:nvPr/>
            </p:nvSpPr>
            <p:spPr bwMode="auto">
              <a:xfrm>
                <a:off x="1344" y="32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34" name="Oval 322"/>
              <p:cNvSpPr>
                <a:spLocks noChangeAspect="1" noChangeArrowheads="1"/>
              </p:cNvSpPr>
              <p:nvPr/>
            </p:nvSpPr>
            <p:spPr bwMode="auto">
              <a:xfrm>
                <a:off x="1392" y="31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35" name="Oval 323"/>
              <p:cNvSpPr>
                <a:spLocks noChangeAspect="1" noChangeArrowheads="1"/>
              </p:cNvSpPr>
              <p:nvPr/>
            </p:nvSpPr>
            <p:spPr bwMode="auto">
              <a:xfrm>
                <a:off x="1440" y="31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36" name="Oval 324"/>
              <p:cNvSpPr>
                <a:spLocks noChangeAspect="1"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37" name="Oval 325"/>
              <p:cNvSpPr>
                <a:spLocks noChangeAspect="1" noChangeArrowheads="1"/>
              </p:cNvSpPr>
              <p:nvPr/>
            </p:nvSpPr>
            <p:spPr bwMode="auto">
              <a:xfrm>
                <a:off x="1536" y="302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38" name="Oval 326"/>
              <p:cNvSpPr>
                <a:spLocks noChangeAspect="1" noChangeArrowheads="1"/>
              </p:cNvSpPr>
              <p:nvPr/>
            </p:nvSpPr>
            <p:spPr bwMode="auto">
              <a:xfrm>
                <a:off x="1584" y="297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39" name="Oval 327"/>
              <p:cNvSpPr>
                <a:spLocks noChangeAspect="1" noChangeArrowheads="1"/>
              </p:cNvSpPr>
              <p:nvPr/>
            </p:nvSpPr>
            <p:spPr bwMode="auto">
              <a:xfrm>
                <a:off x="1632" y="292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40" name="Oval 328"/>
              <p:cNvSpPr>
                <a:spLocks noChangeAspect="1" noChangeArrowheads="1"/>
              </p:cNvSpPr>
              <p:nvPr/>
            </p:nvSpPr>
            <p:spPr bwMode="auto">
              <a:xfrm>
                <a:off x="1680" y="288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41" name="Oval 329"/>
              <p:cNvSpPr>
                <a:spLocks noChangeAspect="1" noChangeArrowheads="1"/>
              </p:cNvSpPr>
              <p:nvPr/>
            </p:nvSpPr>
            <p:spPr bwMode="auto">
              <a:xfrm>
                <a:off x="1728" y="283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42" name="Oval 330"/>
              <p:cNvSpPr>
                <a:spLocks noChangeAspect="1" noChangeArrowheads="1"/>
              </p:cNvSpPr>
              <p:nvPr/>
            </p:nvSpPr>
            <p:spPr bwMode="auto">
              <a:xfrm>
                <a:off x="1776" y="278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43" name="Oval 331"/>
              <p:cNvSpPr>
                <a:spLocks noChangeAspect="1" noChangeArrowheads="1"/>
              </p:cNvSpPr>
              <p:nvPr/>
            </p:nvSpPr>
            <p:spPr bwMode="auto">
              <a:xfrm>
                <a:off x="1824" y="273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44" name="Oval 332"/>
              <p:cNvSpPr>
                <a:spLocks noChangeAspect="1" noChangeArrowheads="1"/>
              </p:cNvSpPr>
              <p:nvPr/>
            </p:nvSpPr>
            <p:spPr bwMode="auto">
              <a:xfrm>
                <a:off x="1872" y="268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45" name="Oval 333"/>
              <p:cNvSpPr>
                <a:spLocks noChangeAspect="1" noChangeArrowheads="1"/>
              </p:cNvSpPr>
              <p:nvPr/>
            </p:nvSpPr>
            <p:spPr bwMode="auto">
              <a:xfrm>
                <a:off x="1920" y="264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46" name="Oval 334"/>
              <p:cNvSpPr>
                <a:spLocks noChangeAspect="1" noChangeArrowheads="1"/>
              </p:cNvSpPr>
              <p:nvPr/>
            </p:nvSpPr>
            <p:spPr bwMode="auto">
              <a:xfrm>
                <a:off x="1968" y="259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47" name="Oval 335"/>
              <p:cNvSpPr>
                <a:spLocks noChangeAspect="1" noChangeArrowheads="1"/>
              </p:cNvSpPr>
              <p:nvPr/>
            </p:nvSpPr>
            <p:spPr bwMode="auto">
              <a:xfrm>
                <a:off x="2016" y="254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48" name="Oval 336"/>
              <p:cNvSpPr>
                <a:spLocks noChangeAspect="1" noChangeArrowheads="1"/>
              </p:cNvSpPr>
              <p:nvPr/>
            </p:nvSpPr>
            <p:spPr bwMode="auto">
              <a:xfrm>
                <a:off x="2064" y="249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49" name="Oval 337"/>
              <p:cNvSpPr>
                <a:spLocks noChangeAspect="1" noChangeArrowheads="1"/>
              </p:cNvSpPr>
              <p:nvPr/>
            </p:nvSpPr>
            <p:spPr bwMode="auto">
              <a:xfrm>
                <a:off x="2112" y="244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50" name="Oval 338"/>
              <p:cNvSpPr>
                <a:spLocks noChangeAspect="1" noChangeArrowheads="1"/>
              </p:cNvSpPr>
              <p:nvPr/>
            </p:nvSpPr>
            <p:spPr bwMode="auto">
              <a:xfrm>
                <a:off x="2160" y="240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51" name="Oval 339"/>
              <p:cNvSpPr>
                <a:spLocks noChangeAspect="1" noChangeArrowheads="1"/>
              </p:cNvSpPr>
              <p:nvPr/>
            </p:nvSpPr>
            <p:spPr bwMode="auto">
              <a:xfrm>
                <a:off x="2208" y="235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52" name="Oval 340"/>
              <p:cNvSpPr>
                <a:spLocks noChangeAspect="1" noChangeArrowheads="1"/>
              </p:cNvSpPr>
              <p:nvPr/>
            </p:nvSpPr>
            <p:spPr bwMode="auto">
              <a:xfrm>
                <a:off x="2256" y="230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53" name="Oval 341"/>
              <p:cNvSpPr>
                <a:spLocks noChangeAspect="1" noChangeArrowheads="1"/>
              </p:cNvSpPr>
              <p:nvPr/>
            </p:nvSpPr>
            <p:spPr bwMode="auto">
              <a:xfrm>
                <a:off x="2304" y="225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54" name="Oval 342"/>
              <p:cNvSpPr>
                <a:spLocks noChangeAspect="1" noChangeArrowheads="1"/>
              </p:cNvSpPr>
              <p:nvPr/>
            </p:nvSpPr>
            <p:spPr bwMode="auto">
              <a:xfrm>
                <a:off x="2352" y="22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55" name="Oval 343"/>
              <p:cNvSpPr>
                <a:spLocks noChangeAspect="1" noChangeArrowheads="1"/>
              </p:cNvSpPr>
              <p:nvPr/>
            </p:nvSpPr>
            <p:spPr bwMode="auto">
              <a:xfrm>
                <a:off x="2400" y="21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56" name="Oval 344"/>
              <p:cNvSpPr>
                <a:spLocks noChangeAspect="1" noChangeArrowheads="1"/>
              </p:cNvSpPr>
              <p:nvPr/>
            </p:nvSpPr>
            <p:spPr bwMode="auto">
              <a:xfrm>
                <a:off x="2448" y="21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57" name="Oval 345"/>
              <p:cNvSpPr>
                <a:spLocks noChangeAspect="1" noChangeArrowheads="1"/>
              </p:cNvSpPr>
              <p:nvPr/>
            </p:nvSpPr>
            <p:spPr bwMode="auto">
              <a:xfrm>
                <a:off x="2496" y="20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58" name="Oval 346"/>
              <p:cNvSpPr>
                <a:spLocks noChangeAspect="1" noChangeArrowheads="1"/>
              </p:cNvSpPr>
              <p:nvPr/>
            </p:nvSpPr>
            <p:spPr bwMode="auto">
              <a:xfrm>
                <a:off x="2544" y="20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59" name="Oval 347"/>
              <p:cNvSpPr>
                <a:spLocks noChangeAspect="1" noChangeArrowheads="1"/>
              </p:cNvSpPr>
              <p:nvPr/>
            </p:nvSpPr>
            <p:spPr bwMode="auto">
              <a:xfrm>
                <a:off x="2592" y="19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60" name="Oval 348"/>
              <p:cNvSpPr>
                <a:spLocks noChangeAspect="1" noChangeArrowheads="1"/>
              </p:cNvSpPr>
              <p:nvPr/>
            </p:nvSpPr>
            <p:spPr bwMode="auto">
              <a:xfrm>
                <a:off x="2640" y="19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61" name="Oval 349"/>
              <p:cNvSpPr>
                <a:spLocks noChangeAspect="1" noChangeArrowheads="1"/>
              </p:cNvSpPr>
              <p:nvPr/>
            </p:nvSpPr>
            <p:spPr bwMode="auto">
              <a:xfrm>
                <a:off x="1248" y="34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62" name="Oval 350"/>
              <p:cNvSpPr>
                <a:spLocks noChangeAspect="1" noChangeArrowheads="1"/>
              </p:cNvSpPr>
              <p:nvPr/>
            </p:nvSpPr>
            <p:spPr bwMode="auto">
              <a:xfrm>
                <a:off x="1296" y="33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63" name="Oval 351"/>
              <p:cNvSpPr>
                <a:spLocks noChangeAspect="1" noChangeArrowheads="1"/>
              </p:cNvSpPr>
              <p:nvPr/>
            </p:nvSpPr>
            <p:spPr bwMode="auto">
              <a:xfrm>
                <a:off x="1344" y="33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64" name="Oval 352"/>
              <p:cNvSpPr>
                <a:spLocks noChangeAspect="1" noChangeArrowheads="1"/>
              </p:cNvSpPr>
              <p:nvPr/>
            </p:nvSpPr>
            <p:spPr bwMode="auto">
              <a:xfrm>
                <a:off x="1392" y="32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65" name="Oval 353"/>
              <p:cNvSpPr>
                <a:spLocks noChangeAspect="1" noChangeArrowheads="1"/>
              </p:cNvSpPr>
              <p:nvPr/>
            </p:nvSpPr>
            <p:spPr bwMode="auto">
              <a:xfrm>
                <a:off x="1440" y="32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66" name="Oval 354"/>
              <p:cNvSpPr>
                <a:spLocks noChangeAspect="1" noChangeArrowheads="1"/>
              </p:cNvSpPr>
              <p:nvPr/>
            </p:nvSpPr>
            <p:spPr bwMode="auto">
              <a:xfrm>
                <a:off x="1488" y="31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67" name="Oval 355"/>
              <p:cNvSpPr>
                <a:spLocks noChangeAspect="1" noChangeArrowheads="1"/>
              </p:cNvSpPr>
              <p:nvPr/>
            </p:nvSpPr>
            <p:spPr bwMode="auto">
              <a:xfrm>
                <a:off x="1536" y="31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68" name="Oval 356"/>
              <p:cNvSpPr>
                <a:spLocks noChangeAspect="1" noChangeArrowheads="1"/>
              </p:cNvSpPr>
              <p:nvPr/>
            </p:nvSpPr>
            <p:spPr bwMode="auto">
              <a:xfrm>
                <a:off x="1584" y="307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69" name="Oval 357"/>
              <p:cNvSpPr>
                <a:spLocks noChangeAspect="1" noChangeArrowheads="1"/>
              </p:cNvSpPr>
              <p:nvPr/>
            </p:nvSpPr>
            <p:spPr bwMode="auto">
              <a:xfrm>
                <a:off x="1632" y="302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70" name="Oval 358"/>
              <p:cNvSpPr>
                <a:spLocks noChangeAspect="1" noChangeArrowheads="1"/>
              </p:cNvSpPr>
              <p:nvPr/>
            </p:nvSpPr>
            <p:spPr bwMode="auto">
              <a:xfrm>
                <a:off x="1680" y="297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71" name="Oval 359"/>
              <p:cNvSpPr>
                <a:spLocks noChangeAspect="1" noChangeArrowheads="1"/>
              </p:cNvSpPr>
              <p:nvPr/>
            </p:nvSpPr>
            <p:spPr bwMode="auto">
              <a:xfrm>
                <a:off x="1728" y="292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72" name="Oval 360"/>
              <p:cNvSpPr>
                <a:spLocks noChangeAspect="1" noChangeArrowheads="1"/>
              </p:cNvSpPr>
              <p:nvPr/>
            </p:nvSpPr>
            <p:spPr bwMode="auto">
              <a:xfrm>
                <a:off x="1776" y="288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73" name="Oval 361"/>
              <p:cNvSpPr>
                <a:spLocks noChangeAspect="1" noChangeArrowheads="1"/>
              </p:cNvSpPr>
              <p:nvPr/>
            </p:nvSpPr>
            <p:spPr bwMode="auto">
              <a:xfrm>
                <a:off x="1824" y="283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74" name="Oval 362"/>
              <p:cNvSpPr>
                <a:spLocks noChangeAspect="1" noChangeArrowheads="1"/>
              </p:cNvSpPr>
              <p:nvPr/>
            </p:nvSpPr>
            <p:spPr bwMode="auto">
              <a:xfrm>
                <a:off x="1872" y="278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75" name="Oval 363"/>
              <p:cNvSpPr>
                <a:spLocks noChangeAspect="1" noChangeArrowheads="1"/>
              </p:cNvSpPr>
              <p:nvPr/>
            </p:nvSpPr>
            <p:spPr bwMode="auto">
              <a:xfrm>
                <a:off x="1920" y="273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76" name="Oval 364"/>
              <p:cNvSpPr>
                <a:spLocks noChangeAspect="1" noChangeArrowheads="1"/>
              </p:cNvSpPr>
              <p:nvPr/>
            </p:nvSpPr>
            <p:spPr bwMode="auto">
              <a:xfrm>
                <a:off x="1968" y="268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77" name="Oval 365"/>
              <p:cNvSpPr>
                <a:spLocks noChangeAspect="1" noChangeArrowheads="1"/>
              </p:cNvSpPr>
              <p:nvPr/>
            </p:nvSpPr>
            <p:spPr bwMode="auto">
              <a:xfrm>
                <a:off x="2016" y="264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78" name="Oval 366"/>
              <p:cNvSpPr>
                <a:spLocks noChangeAspect="1" noChangeArrowheads="1"/>
              </p:cNvSpPr>
              <p:nvPr/>
            </p:nvSpPr>
            <p:spPr bwMode="auto">
              <a:xfrm>
                <a:off x="2064" y="259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79" name="Oval 367"/>
              <p:cNvSpPr>
                <a:spLocks noChangeAspect="1" noChangeArrowheads="1"/>
              </p:cNvSpPr>
              <p:nvPr/>
            </p:nvSpPr>
            <p:spPr bwMode="auto">
              <a:xfrm>
                <a:off x="2112" y="254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80" name="Oval 368"/>
              <p:cNvSpPr>
                <a:spLocks noChangeAspect="1" noChangeArrowheads="1"/>
              </p:cNvSpPr>
              <p:nvPr/>
            </p:nvSpPr>
            <p:spPr bwMode="auto">
              <a:xfrm>
                <a:off x="2160" y="249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81" name="Oval 369"/>
              <p:cNvSpPr>
                <a:spLocks noChangeAspect="1" noChangeArrowheads="1"/>
              </p:cNvSpPr>
              <p:nvPr/>
            </p:nvSpPr>
            <p:spPr bwMode="auto">
              <a:xfrm>
                <a:off x="2208" y="244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82" name="Oval 370"/>
              <p:cNvSpPr>
                <a:spLocks noChangeAspect="1" noChangeArrowheads="1"/>
              </p:cNvSpPr>
              <p:nvPr/>
            </p:nvSpPr>
            <p:spPr bwMode="auto">
              <a:xfrm>
                <a:off x="2256" y="240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83" name="Oval 371"/>
              <p:cNvSpPr>
                <a:spLocks noChangeAspect="1" noChangeArrowheads="1"/>
              </p:cNvSpPr>
              <p:nvPr/>
            </p:nvSpPr>
            <p:spPr bwMode="auto">
              <a:xfrm>
                <a:off x="2304" y="235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84" name="Oval 372"/>
              <p:cNvSpPr>
                <a:spLocks noChangeAspect="1" noChangeArrowheads="1"/>
              </p:cNvSpPr>
              <p:nvPr/>
            </p:nvSpPr>
            <p:spPr bwMode="auto">
              <a:xfrm>
                <a:off x="2352" y="230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85" name="Oval 373"/>
              <p:cNvSpPr>
                <a:spLocks noChangeAspect="1" noChangeArrowheads="1"/>
              </p:cNvSpPr>
              <p:nvPr/>
            </p:nvSpPr>
            <p:spPr bwMode="auto">
              <a:xfrm>
                <a:off x="2400" y="225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86" name="Oval 374"/>
              <p:cNvSpPr>
                <a:spLocks noChangeAspect="1" noChangeArrowheads="1"/>
              </p:cNvSpPr>
              <p:nvPr/>
            </p:nvSpPr>
            <p:spPr bwMode="auto">
              <a:xfrm>
                <a:off x="2448" y="22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87" name="Oval 375"/>
              <p:cNvSpPr>
                <a:spLocks noChangeAspect="1" noChangeArrowheads="1"/>
              </p:cNvSpPr>
              <p:nvPr/>
            </p:nvSpPr>
            <p:spPr bwMode="auto">
              <a:xfrm>
                <a:off x="2496" y="21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88" name="Oval 376"/>
              <p:cNvSpPr>
                <a:spLocks noChangeAspect="1" noChangeArrowheads="1"/>
              </p:cNvSpPr>
              <p:nvPr/>
            </p:nvSpPr>
            <p:spPr bwMode="auto">
              <a:xfrm>
                <a:off x="2544" y="21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89" name="Oval 377"/>
              <p:cNvSpPr>
                <a:spLocks noChangeAspect="1" noChangeArrowheads="1"/>
              </p:cNvSpPr>
              <p:nvPr/>
            </p:nvSpPr>
            <p:spPr bwMode="auto">
              <a:xfrm>
                <a:off x="2592" y="20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90" name="Oval 378"/>
              <p:cNvSpPr>
                <a:spLocks noChangeAspect="1" noChangeArrowheads="1"/>
              </p:cNvSpPr>
              <p:nvPr/>
            </p:nvSpPr>
            <p:spPr bwMode="auto">
              <a:xfrm>
                <a:off x="2640" y="20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91" name="Oval 379"/>
              <p:cNvSpPr>
                <a:spLocks noChangeAspect="1" noChangeArrowheads="1"/>
              </p:cNvSpPr>
              <p:nvPr/>
            </p:nvSpPr>
            <p:spPr bwMode="auto">
              <a:xfrm>
                <a:off x="2688" y="19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92" name="Oval 380"/>
              <p:cNvSpPr>
                <a:spLocks noChangeAspect="1" noChangeArrowheads="1"/>
              </p:cNvSpPr>
              <p:nvPr/>
            </p:nvSpPr>
            <p:spPr bwMode="auto">
              <a:xfrm>
                <a:off x="2736" y="19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93" name="Oval 381"/>
              <p:cNvSpPr>
                <a:spLocks noChangeAspect="1" noChangeArrowheads="1"/>
              </p:cNvSpPr>
              <p:nvPr/>
            </p:nvSpPr>
            <p:spPr bwMode="auto">
              <a:xfrm>
                <a:off x="1344" y="34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94" name="Oval 382"/>
              <p:cNvSpPr>
                <a:spLocks noChangeAspect="1" noChangeArrowheads="1"/>
              </p:cNvSpPr>
              <p:nvPr/>
            </p:nvSpPr>
            <p:spPr bwMode="auto">
              <a:xfrm>
                <a:off x="1392" y="33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95" name="Oval 383"/>
              <p:cNvSpPr>
                <a:spLocks noChangeAspect="1" noChangeArrowheads="1"/>
              </p:cNvSpPr>
              <p:nvPr/>
            </p:nvSpPr>
            <p:spPr bwMode="auto">
              <a:xfrm>
                <a:off x="1440" y="33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96" name="Oval 384"/>
              <p:cNvSpPr>
                <a:spLocks noChangeAspect="1" noChangeArrowheads="1"/>
              </p:cNvSpPr>
              <p:nvPr/>
            </p:nvSpPr>
            <p:spPr bwMode="auto">
              <a:xfrm>
                <a:off x="1488" y="32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97" name="Oval 385"/>
              <p:cNvSpPr>
                <a:spLocks noChangeAspect="1" noChangeArrowheads="1"/>
              </p:cNvSpPr>
              <p:nvPr/>
            </p:nvSpPr>
            <p:spPr bwMode="auto">
              <a:xfrm>
                <a:off x="1536" y="32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98" name="Oval 386"/>
              <p:cNvSpPr>
                <a:spLocks noChangeAspect="1" noChangeArrowheads="1"/>
              </p:cNvSpPr>
              <p:nvPr/>
            </p:nvSpPr>
            <p:spPr bwMode="auto">
              <a:xfrm>
                <a:off x="1584" y="31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799" name="Oval 387"/>
              <p:cNvSpPr>
                <a:spLocks noChangeAspect="1" noChangeArrowheads="1"/>
              </p:cNvSpPr>
              <p:nvPr/>
            </p:nvSpPr>
            <p:spPr bwMode="auto">
              <a:xfrm>
                <a:off x="1632" y="31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00" name="Oval 388"/>
              <p:cNvSpPr>
                <a:spLocks noChangeAspect="1" noChangeArrowheads="1"/>
              </p:cNvSpPr>
              <p:nvPr/>
            </p:nvSpPr>
            <p:spPr bwMode="auto">
              <a:xfrm>
                <a:off x="1680" y="307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01" name="Oval 389"/>
              <p:cNvSpPr>
                <a:spLocks noChangeAspect="1" noChangeArrowheads="1"/>
              </p:cNvSpPr>
              <p:nvPr/>
            </p:nvSpPr>
            <p:spPr bwMode="auto">
              <a:xfrm>
                <a:off x="1728" y="302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02" name="Oval 390"/>
              <p:cNvSpPr>
                <a:spLocks noChangeAspect="1" noChangeArrowheads="1"/>
              </p:cNvSpPr>
              <p:nvPr/>
            </p:nvSpPr>
            <p:spPr bwMode="auto">
              <a:xfrm>
                <a:off x="1776" y="297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03" name="Oval 391"/>
              <p:cNvSpPr>
                <a:spLocks noChangeAspect="1" noChangeArrowheads="1"/>
              </p:cNvSpPr>
              <p:nvPr/>
            </p:nvSpPr>
            <p:spPr bwMode="auto">
              <a:xfrm>
                <a:off x="1824" y="292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04" name="Oval 392"/>
              <p:cNvSpPr>
                <a:spLocks noChangeAspect="1" noChangeArrowheads="1"/>
              </p:cNvSpPr>
              <p:nvPr/>
            </p:nvSpPr>
            <p:spPr bwMode="auto">
              <a:xfrm>
                <a:off x="1872" y="288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05" name="Oval 393"/>
              <p:cNvSpPr>
                <a:spLocks noChangeAspect="1" noChangeArrowheads="1"/>
              </p:cNvSpPr>
              <p:nvPr/>
            </p:nvSpPr>
            <p:spPr bwMode="auto">
              <a:xfrm>
                <a:off x="1920" y="283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06" name="Oval 394"/>
              <p:cNvSpPr>
                <a:spLocks noChangeAspect="1" noChangeArrowheads="1"/>
              </p:cNvSpPr>
              <p:nvPr/>
            </p:nvSpPr>
            <p:spPr bwMode="auto">
              <a:xfrm>
                <a:off x="1968" y="278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07" name="Oval 395"/>
              <p:cNvSpPr>
                <a:spLocks noChangeAspect="1" noChangeArrowheads="1"/>
              </p:cNvSpPr>
              <p:nvPr/>
            </p:nvSpPr>
            <p:spPr bwMode="auto">
              <a:xfrm>
                <a:off x="2016" y="273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08" name="Oval 396"/>
              <p:cNvSpPr>
                <a:spLocks noChangeAspect="1" noChangeArrowheads="1"/>
              </p:cNvSpPr>
              <p:nvPr/>
            </p:nvSpPr>
            <p:spPr bwMode="auto">
              <a:xfrm>
                <a:off x="2064" y="268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09" name="Oval 397"/>
              <p:cNvSpPr>
                <a:spLocks noChangeAspect="1" noChangeArrowheads="1"/>
              </p:cNvSpPr>
              <p:nvPr/>
            </p:nvSpPr>
            <p:spPr bwMode="auto">
              <a:xfrm>
                <a:off x="2112" y="264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10" name="Oval 398"/>
              <p:cNvSpPr>
                <a:spLocks noChangeAspect="1" noChangeArrowheads="1"/>
              </p:cNvSpPr>
              <p:nvPr/>
            </p:nvSpPr>
            <p:spPr bwMode="auto">
              <a:xfrm>
                <a:off x="2160" y="259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11" name="Oval 399"/>
              <p:cNvSpPr>
                <a:spLocks noChangeAspect="1" noChangeArrowheads="1"/>
              </p:cNvSpPr>
              <p:nvPr/>
            </p:nvSpPr>
            <p:spPr bwMode="auto">
              <a:xfrm>
                <a:off x="2208" y="254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12" name="Oval 400"/>
              <p:cNvSpPr>
                <a:spLocks noChangeAspect="1" noChangeArrowheads="1"/>
              </p:cNvSpPr>
              <p:nvPr/>
            </p:nvSpPr>
            <p:spPr bwMode="auto">
              <a:xfrm>
                <a:off x="2256" y="249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13" name="Oval 401"/>
              <p:cNvSpPr>
                <a:spLocks noChangeAspect="1" noChangeArrowheads="1"/>
              </p:cNvSpPr>
              <p:nvPr/>
            </p:nvSpPr>
            <p:spPr bwMode="auto">
              <a:xfrm>
                <a:off x="2304" y="244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14" name="Oval 402"/>
              <p:cNvSpPr>
                <a:spLocks noChangeAspect="1" noChangeArrowheads="1"/>
              </p:cNvSpPr>
              <p:nvPr/>
            </p:nvSpPr>
            <p:spPr bwMode="auto">
              <a:xfrm>
                <a:off x="2352" y="240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15" name="Oval 403"/>
              <p:cNvSpPr>
                <a:spLocks noChangeAspect="1" noChangeArrowheads="1"/>
              </p:cNvSpPr>
              <p:nvPr/>
            </p:nvSpPr>
            <p:spPr bwMode="auto">
              <a:xfrm>
                <a:off x="2400" y="235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16" name="Oval 404"/>
              <p:cNvSpPr>
                <a:spLocks noChangeAspect="1" noChangeArrowheads="1"/>
              </p:cNvSpPr>
              <p:nvPr/>
            </p:nvSpPr>
            <p:spPr bwMode="auto">
              <a:xfrm>
                <a:off x="2448" y="230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17" name="Oval 405"/>
              <p:cNvSpPr>
                <a:spLocks noChangeAspect="1" noChangeArrowheads="1"/>
              </p:cNvSpPr>
              <p:nvPr/>
            </p:nvSpPr>
            <p:spPr bwMode="auto">
              <a:xfrm>
                <a:off x="2496" y="225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18" name="Oval 406"/>
              <p:cNvSpPr>
                <a:spLocks noChangeAspect="1" noChangeArrowheads="1"/>
              </p:cNvSpPr>
              <p:nvPr/>
            </p:nvSpPr>
            <p:spPr bwMode="auto">
              <a:xfrm>
                <a:off x="2544" y="22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19" name="Oval 407"/>
              <p:cNvSpPr>
                <a:spLocks noChangeAspect="1" noChangeArrowheads="1"/>
              </p:cNvSpPr>
              <p:nvPr/>
            </p:nvSpPr>
            <p:spPr bwMode="auto">
              <a:xfrm>
                <a:off x="2592" y="21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20" name="Oval 408"/>
              <p:cNvSpPr>
                <a:spLocks noChangeAspect="1" noChangeArrowheads="1"/>
              </p:cNvSpPr>
              <p:nvPr/>
            </p:nvSpPr>
            <p:spPr bwMode="auto">
              <a:xfrm>
                <a:off x="2640" y="21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21" name="Oval 409"/>
              <p:cNvSpPr>
                <a:spLocks noChangeAspect="1" noChangeArrowheads="1"/>
              </p:cNvSpPr>
              <p:nvPr/>
            </p:nvSpPr>
            <p:spPr bwMode="auto">
              <a:xfrm>
                <a:off x="2688" y="20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22" name="Oval 410"/>
              <p:cNvSpPr>
                <a:spLocks noChangeAspect="1" noChangeArrowheads="1"/>
              </p:cNvSpPr>
              <p:nvPr/>
            </p:nvSpPr>
            <p:spPr bwMode="auto">
              <a:xfrm>
                <a:off x="2736" y="20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23" name="Oval 411"/>
              <p:cNvSpPr>
                <a:spLocks noChangeAspect="1" noChangeArrowheads="1"/>
              </p:cNvSpPr>
              <p:nvPr/>
            </p:nvSpPr>
            <p:spPr bwMode="auto">
              <a:xfrm>
                <a:off x="2784" y="19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24" name="Oval 412"/>
              <p:cNvSpPr>
                <a:spLocks noChangeAspect="1" noChangeArrowheads="1"/>
              </p:cNvSpPr>
              <p:nvPr/>
            </p:nvSpPr>
            <p:spPr bwMode="auto">
              <a:xfrm>
                <a:off x="2832" y="19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25" name="Oval 413"/>
              <p:cNvSpPr>
                <a:spLocks noChangeAspect="1" noChangeArrowheads="1"/>
              </p:cNvSpPr>
              <p:nvPr/>
            </p:nvSpPr>
            <p:spPr bwMode="auto">
              <a:xfrm>
                <a:off x="1440" y="34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26" name="Oval 414"/>
              <p:cNvSpPr>
                <a:spLocks noChangeAspect="1" noChangeArrowheads="1"/>
              </p:cNvSpPr>
              <p:nvPr/>
            </p:nvSpPr>
            <p:spPr bwMode="auto">
              <a:xfrm>
                <a:off x="1488" y="33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27" name="Oval 415"/>
              <p:cNvSpPr>
                <a:spLocks noChangeAspect="1" noChangeArrowheads="1"/>
              </p:cNvSpPr>
              <p:nvPr/>
            </p:nvSpPr>
            <p:spPr bwMode="auto">
              <a:xfrm>
                <a:off x="1536" y="33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28" name="Oval 416"/>
              <p:cNvSpPr>
                <a:spLocks noChangeAspect="1" noChangeArrowheads="1"/>
              </p:cNvSpPr>
              <p:nvPr/>
            </p:nvSpPr>
            <p:spPr bwMode="auto">
              <a:xfrm>
                <a:off x="1584" y="32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29" name="Oval 417"/>
              <p:cNvSpPr>
                <a:spLocks noChangeAspect="1" noChangeArrowheads="1"/>
              </p:cNvSpPr>
              <p:nvPr/>
            </p:nvSpPr>
            <p:spPr bwMode="auto">
              <a:xfrm>
                <a:off x="1632" y="32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30" name="Oval 418"/>
              <p:cNvSpPr>
                <a:spLocks noChangeAspect="1" noChangeArrowheads="1"/>
              </p:cNvSpPr>
              <p:nvPr/>
            </p:nvSpPr>
            <p:spPr bwMode="auto">
              <a:xfrm>
                <a:off x="1680" y="31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31" name="Oval 419"/>
              <p:cNvSpPr>
                <a:spLocks noChangeAspect="1" noChangeArrowheads="1"/>
              </p:cNvSpPr>
              <p:nvPr/>
            </p:nvSpPr>
            <p:spPr bwMode="auto">
              <a:xfrm>
                <a:off x="1728" y="31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32" name="Oval 420"/>
              <p:cNvSpPr>
                <a:spLocks noChangeAspect="1" noChangeArrowheads="1"/>
              </p:cNvSpPr>
              <p:nvPr/>
            </p:nvSpPr>
            <p:spPr bwMode="auto">
              <a:xfrm>
                <a:off x="1776" y="307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33" name="Oval 421"/>
              <p:cNvSpPr>
                <a:spLocks noChangeAspect="1" noChangeArrowheads="1"/>
              </p:cNvSpPr>
              <p:nvPr/>
            </p:nvSpPr>
            <p:spPr bwMode="auto">
              <a:xfrm>
                <a:off x="1824" y="302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34" name="Oval 422"/>
              <p:cNvSpPr>
                <a:spLocks noChangeAspect="1" noChangeArrowheads="1"/>
              </p:cNvSpPr>
              <p:nvPr/>
            </p:nvSpPr>
            <p:spPr bwMode="auto">
              <a:xfrm>
                <a:off x="1872" y="297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35" name="Oval 423"/>
              <p:cNvSpPr>
                <a:spLocks noChangeAspect="1" noChangeArrowheads="1"/>
              </p:cNvSpPr>
              <p:nvPr/>
            </p:nvSpPr>
            <p:spPr bwMode="auto">
              <a:xfrm>
                <a:off x="1920" y="292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36" name="Oval 424"/>
              <p:cNvSpPr>
                <a:spLocks noChangeAspect="1" noChangeArrowheads="1"/>
              </p:cNvSpPr>
              <p:nvPr/>
            </p:nvSpPr>
            <p:spPr bwMode="auto">
              <a:xfrm>
                <a:off x="1968" y="288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37" name="Oval 425"/>
              <p:cNvSpPr>
                <a:spLocks noChangeAspect="1" noChangeArrowheads="1"/>
              </p:cNvSpPr>
              <p:nvPr/>
            </p:nvSpPr>
            <p:spPr bwMode="auto">
              <a:xfrm>
                <a:off x="2016" y="283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38" name="Oval 426"/>
              <p:cNvSpPr>
                <a:spLocks noChangeAspect="1" noChangeArrowheads="1"/>
              </p:cNvSpPr>
              <p:nvPr/>
            </p:nvSpPr>
            <p:spPr bwMode="auto">
              <a:xfrm>
                <a:off x="2064" y="278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39" name="Oval 427"/>
              <p:cNvSpPr>
                <a:spLocks noChangeAspect="1" noChangeArrowheads="1"/>
              </p:cNvSpPr>
              <p:nvPr/>
            </p:nvSpPr>
            <p:spPr bwMode="auto">
              <a:xfrm>
                <a:off x="2112" y="273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40" name="Oval 428"/>
              <p:cNvSpPr>
                <a:spLocks noChangeAspect="1" noChangeArrowheads="1"/>
              </p:cNvSpPr>
              <p:nvPr/>
            </p:nvSpPr>
            <p:spPr bwMode="auto">
              <a:xfrm>
                <a:off x="2160" y="268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41" name="Oval 429"/>
              <p:cNvSpPr>
                <a:spLocks noChangeAspect="1" noChangeArrowheads="1"/>
              </p:cNvSpPr>
              <p:nvPr/>
            </p:nvSpPr>
            <p:spPr bwMode="auto">
              <a:xfrm>
                <a:off x="2208" y="264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42" name="Oval 430"/>
              <p:cNvSpPr>
                <a:spLocks noChangeAspect="1" noChangeArrowheads="1"/>
              </p:cNvSpPr>
              <p:nvPr/>
            </p:nvSpPr>
            <p:spPr bwMode="auto">
              <a:xfrm>
                <a:off x="2256" y="259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43" name="Oval 431"/>
              <p:cNvSpPr>
                <a:spLocks noChangeAspect="1" noChangeArrowheads="1"/>
              </p:cNvSpPr>
              <p:nvPr/>
            </p:nvSpPr>
            <p:spPr bwMode="auto">
              <a:xfrm>
                <a:off x="2304" y="254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44" name="Oval 432"/>
              <p:cNvSpPr>
                <a:spLocks noChangeAspect="1" noChangeArrowheads="1"/>
              </p:cNvSpPr>
              <p:nvPr/>
            </p:nvSpPr>
            <p:spPr bwMode="auto">
              <a:xfrm>
                <a:off x="2352" y="249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45" name="Oval 433"/>
              <p:cNvSpPr>
                <a:spLocks noChangeAspect="1" noChangeArrowheads="1"/>
              </p:cNvSpPr>
              <p:nvPr/>
            </p:nvSpPr>
            <p:spPr bwMode="auto">
              <a:xfrm>
                <a:off x="2400" y="244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46" name="Oval 434"/>
              <p:cNvSpPr>
                <a:spLocks noChangeAspect="1" noChangeArrowheads="1"/>
              </p:cNvSpPr>
              <p:nvPr/>
            </p:nvSpPr>
            <p:spPr bwMode="auto">
              <a:xfrm>
                <a:off x="2448" y="240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47" name="Oval 435"/>
              <p:cNvSpPr>
                <a:spLocks noChangeAspect="1" noChangeArrowheads="1"/>
              </p:cNvSpPr>
              <p:nvPr/>
            </p:nvSpPr>
            <p:spPr bwMode="auto">
              <a:xfrm>
                <a:off x="2496" y="235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48" name="Oval 436"/>
              <p:cNvSpPr>
                <a:spLocks noChangeAspect="1" noChangeArrowheads="1"/>
              </p:cNvSpPr>
              <p:nvPr/>
            </p:nvSpPr>
            <p:spPr bwMode="auto">
              <a:xfrm>
                <a:off x="2544" y="230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49" name="Oval 437"/>
              <p:cNvSpPr>
                <a:spLocks noChangeAspect="1" noChangeArrowheads="1"/>
              </p:cNvSpPr>
              <p:nvPr/>
            </p:nvSpPr>
            <p:spPr bwMode="auto">
              <a:xfrm>
                <a:off x="2592" y="225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50" name="Oval 438"/>
              <p:cNvSpPr>
                <a:spLocks noChangeAspect="1" noChangeArrowheads="1"/>
              </p:cNvSpPr>
              <p:nvPr/>
            </p:nvSpPr>
            <p:spPr bwMode="auto">
              <a:xfrm>
                <a:off x="2640" y="22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51" name="Oval 439"/>
              <p:cNvSpPr>
                <a:spLocks noChangeAspect="1" noChangeArrowheads="1"/>
              </p:cNvSpPr>
              <p:nvPr/>
            </p:nvSpPr>
            <p:spPr bwMode="auto">
              <a:xfrm>
                <a:off x="2688" y="21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52" name="Oval 440"/>
              <p:cNvSpPr>
                <a:spLocks noChangeAspect="1" noChangeArrowheads="1"/>
              </p:cNvSpPr>
              <p:nvPr/>
            </p:nvSpPr>
            <p:spPr bwMode="auto">
              <a:xfrm>
                <a:off x="2736" y="21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53" name="Oval 441"/>
              <p:cNvSpPr>
                <a:spLocks noChangeAspect="1" noChangeArrowheads="1"/>
              </p:cNvSpPr>
              <p:nvPr/>
            </p:nvSpPr>
            <p:spPr bwMode="auto">
              <a:xfrm>
                <a:off x="2784" y="20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54" name="Oval 442"/>
              <p:cNvSpPr>
                <a:spLocks noChangeAspect="1" noChangeArrowheads="1"/>
              </p:cNvSpPr>
              <p:nvPr/>
            </p:nvSpPr>
            <p:spPr bwMode="auto">
              <a:xfrm>
                <a:off x="2832" y="20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55" name="Oval 443"/>
              <p:cNvSpPr>
                <a:spLocks noChangeAspect="1" noChangeArrowheads="1"/>
              </p:cNvSpPr>
              <p:nvPr/>
            </p:nvSpPr>
            <p:spPr bwMode="auto">
              <a:xfrm>
                <a:off x="2880" y="19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56" name="Oval 444"/>
              <p:cNvSpPr>
                <a:spLocks noChangeAspect="1" noChangeArrowheads="1"/>
              </p:cNvSpPr>
              <p:nvPr/>
            </p:nvSpPr>
            <p:spPr bwMode="auto">
              <a:xfrm>
                <a:off x="2928" y="19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57" name="Oval 445"/>
              <p:cNvSpPr>
                <a:spLocks noChangeAspect="1" noChangeArrowheads="1"/>
              </p:cNvSpPr>
              <p:nvPr/>
            </p:nvSpPr>
            <p:spPr bwMode="auto">
              <a:xfrm>
                <a:off x="1536" y="34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58" name="Oval 446"/>
              <p:cNvSpPr>
                <a:spLocks noChangeAspect="1" noChangeArrowheads="1"/>
              </p:cNvSpPr>
              <p:nvPr/>
            </p:nvSpPr>
            <p:spPr bwMode="auto">
              <a:xfrm>
                <a:off x="1584" y="33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59" name="Oval 447"/>
              <p:cNvSpPr>
                <a:spLocks noChangeAspect="1" noChangeArrowheads="1"/>
              </p:cNvSpPr>
              <p:nvPr/>
            </p:nvSpPr>
            <p:spPr bwMode="auto">
              <a:xfrm>
                <a:off x="1632" y="33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60" name="Oval 448"/>
              <p:cNvSpPr>
                <a:spLocks noChangeAspect="1" noChangeArrowheads="1"/>
              </p:cNvSpPr>
              <p:nvPr/>
            </p:nvSpPr>
            <p:spPr bwMode="auto">
              <a:xfrm>
                <a:off x="1680" y="32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61" name="Oval 449"/>
              <p:cNvSpPr>
                <a:spLocks noChangeAspect="1" noChangeArrowheads="1"/>
              </p:cNvSpPr>
              <p:nvPr/>
            </p:nvSpPr>
            <p:spPr bwMode="auto">
              <a:xfrm>
                <a:off x="1728" y="32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62" name="Oval 450"/>
              <p:cNvSpPr>
                <a:spLocks noChangeAspect="1" noChangeArrowheads="1"/>
              </p:cNvSpPr>
              <p:nvPr/>
            </p:nvSpPr>
            <p:spPr bwMode="auto">
              <a:xfrm>
                <a:off x="1776" y="31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63" name="Oval 451"/>
              <p:cNvSpPr>
                <a:spLocks noChangeAspect="1" noChangeArrowheads="1"/>
              </p:cNvSpPr>
              <p:nvPr/>
            </p:nvSpPr>
            <p:spPr bwMode="auto">
              <a:xfrm>
                <a:off x="1824" y="31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64" name="Oval 452"/>
              <p:cNvSpPr>
                <a:spLocks noChangeAspect="1" noChangeArrowheads="1"/>
              </p:cNvSpPr>
              <p:nvPr/>
            </p:nvSpPr>
            <p:spPr bwMode="auto">
              <a:xfrm>
                <a:off x="1872" y="307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65" name="Oval 453"/>
              <p:cNvSpPr>
                <a:spLocks noChangeAspect="1" noChangeArrowheads="1"/>
              </p:cNvSpPr>
              <p:nvPr/>
            </p:nvSpPr>
            <p:spPr bwMode="auto">
              <a:xfrm>
                <a:off x="1920" y="302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66" name="Oval 454"/>
              <p:cNvSpPr>
                <a:spLocks noChangeAspect="1" noChangeArrowheads="1"/>
              </p:cNvSpPr>
              <p:nvPr/>
            </p:nvSpPr>
            <p:spPr bwMode="auto">
              <a:xfrm>
                <a:off x="1968" y="297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67" name="Oval 455"/>
              <p:cNvSpPr>
                <a:spLocks noChangeAspect="1" noChangeArrowheads="1"/>
              </p:cNvSpPr>
              <p:nvPr/>
            </p:nvSpPr>
            <p:spPr bwMode="auto">
              <a:xfrm>
                <a:off x="2016" y="292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68" name="Oval 456"/>
              <p:cNvSpPr>
                <a:spLocks noChangeAspect="1" noChangeArrowheads="1"/>
              </p:cNvSpPr>
              <p:nvPr/>
            </p:nvSpPr>
            <p:spPr bwMode="auto">
              <a:xfrm>
                <a:off x="2064" y="288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69" name="Oval 457"/>
              <p:cNvSpPr>
                <a:spLocks noChangeAspect="1" noChangeArrowheads="1"/>
              </p:cNvSpPr>
              <p:nvPr/>
            </p:nvSpPr>
            <p:spPr bwMode="auto">
              <a:xfrm>
                <a:off x="2112" y="283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70" name="Oval 458"/>
              <p:cNvSpPr>
                <a:spLocks noChangeAspect="1" noChangeArrowheads="1"/>
              </p:cNvSpPr>
              <p:nvPr/>
            </p:nvSpPr>
            <p:spPr bwMode="auto">
              <a:xfrm>
                <a:off x="2160" y="278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71" name="Oval 459"/>
              <p:cNvSpPr>
                <a:spLocks noChangeAspect="1" noChangeArrowheads="1"/>
              </p:cNvSpPr>
              <p:nvPr/>
            </p:nvSpPr>
            <p:spPr bwMode="auto">
              <a:xfrm>
                <a:off x="2208" y="273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72" name="Oval 460"/>
              <p:cNvSpPr>
                <a:spLocks noChangeAspect="1" noChangeArrowheads="1"/>
              </p:cNvSpPr>
              <p:nvPr/>
            </p:nvSpPr>
            <p:spPr bwMode="auto">
              <a:xfrm>
                <a:off x="2256" y="268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73" name="Oval 461"/>
              <p:cNvSpPr>
                <a:spLocks noChangeAspect="1" noChangeArrowheads="1"/>
              </p:cNvSpPr>
              <p:nvPr/>
            </p:nvSpPr>
            <p:spPr bwMode="auto">
              <a:xfrm>
                <a:off x="2304" y="264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74" name="Oval 462"/>
              <p:cNvSpPr>
                <a:spLocks noChangeAspect="1" noChangeArrowheads="1"/>
              </p:cNvSpPr>
              <p:nvPr/>
            </p:nvSpPr>
            <p:spPr bwMode="auto">
              <a:xfrm>
                <a:off x="2352" y="259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75" name="Oval 463"/>
              <p:cNvSpPr>
                <a:spLocks noChangeAspect="1" noChangeArrowheads="1"/>
              </p:cNvSpPr>
              <p:nvPr/>
            </p:nvSpPr>
            <p:spPr bwMode="auto">
              <a:xfrm>
                <a:off x="2400" y="254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76" name="Oval 464"/>
              <p:cNvSpPr>
                <a:spLocks noChangeAspect="1" noChangeArrowheads="1"/>
              </p:cNvSpPr>
              <p:nvPr/>
            </p:nvSpPr>
            <p:spPr bwMode="auto">
              <a:xfrm>
                <a:off x="2448" y="249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77" name="Oval 465"/>
              <p:cNvSpPr>
                <a:spLocks noChangeAspect="1" noChangeArrowheads="1"/>
              </p:cNvSpPr>
              <p:nvPr/>
            </p:nvSpPr>
            <p:spPr bwMode="auto">
              <a:xfrm>
                <a:off x="2496" y="244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78" name="Oval 466"/>
              <p:cNvSpPr>
                <a:spLocks noChangeAspect="1" noChangeArrowheads="1"/>
              </p:cNvSpPr>
              <p:nvPr/>
            </p:nvSpPr>
            <p:spPr bwMode="auto">
              <a:xfrm>
                <a:off x="2544" y="240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79" name="Oval 467"/>
              <p:cNvSpPr>
                <a:spLocks noChangeAspect="1" noChangeArrowheads="1"/>
              </p:cNvSpPr>
              <p:nvPr/>
            </p:nvSpPr>
            <p:spPr bwMode="auto">
              <a:xfrm>
                <a:off x="2592" y="235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80" name="Oval 468"/>
              <p:cNvSpPr>
                <a:spLocks noChangeAspect="1" noChangeArrowheads="1"/>
              </p:cNvSpPr>
              <p:nvPr/>
            </p:nvSpPr>
            <p:spPr bwMode="auto">
              <a:xfrm>
                <a:off x="2640" y="230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81" name="Oval 469"/>
              <p:cNvSpPr>
                <a:spLocks noChangeAspect="1" noChangeArrowheads="1"/>
              </p:cNvSpPr>
              <p:nvPr/>
            </p:nvSpPr>
            <p:spPr bwMode="auto">
              <a:xfrm>
                <a:off x="2688" y="225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82" name="Oval 470"/>
              <p:cNvSpPr>
                <a:spLocks noChangeAspect="1" noChangeArrowheads="1"/>
              </p:cNvSpPr>
              <p:nvPr/>
            </p:nvSpPr>
            <p:spPr bwMode="auto">
              <a:xfrm>
                <a:off x="2736" y="22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83" name="Oval 471"/>
              <p:cNvSpPr>
                <a:spLocks noChangeAspect="1" noChangeArrowheads="1"/>
              </p:cNvSpPr>
              <p:nvPr/>
            </p:nvSpPr>
            <p:spPr bwMode="auto">
              <a:xfrm>
                <a:off x="2784" y="21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84" name="Oval 472"/>
              <p:cNvSpPr>
                <a:spLocks noChangeAspect="1" noChangeArrowheads="1"/>
              </p:cNvSpPr>
              <p:nvPr/>
            </p:nvSpPr>
            <p:spPr bwMode="auto">
              <a:xfrm>
                <a:off x="2832" y="21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85" name="Oval 473"/>
              <p:cNvSpPr>
                <a:spLocks noChangeAspect="1" noChangeArrowheads="1"/>
              </p:cNvSpPr>
              <p:nvPr/>
            </p:nvSpPr>
            <p:spPr bwMode="auto">
              <a:xfrm>
                <a:off x="2880" y="20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86" name="Oval 474"/>
              <p:cNvSpPr>
                <a:spLocks noChangeAspect="1" noChangeArrowheads="1"/>
              </p:cNvSpPr>
              <p:nvPr/>
            </p:nvSpPr>
            <p:spPr bwMode="auto">
              <a:xfrm>
                <a:off x="2928" y="20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87" name="Oval 475"/>
              <p:cNvSpPr>
                <a:spLocks noChangeAspect="1" noChangeArrowheads="1"/>
              </p:cNvSpPr>
              <p:nvPr/>
            </p:nvSpPr>
            <p:spPr bwMode="auto">
              <a:xfrm>
                <a:off x="2976" y="19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88" name="Oval 476"/>
              <p:cNvSpPr>
                <a:spLocks noChangeAspect="1" noChangeArrowheads="1"/>
              </p:cNvSpPr>
              <p:nvPr/>
            </p:nvSpPr>
            <p:spPr bwMode="auto">
              <a:xfrm>
                <a:off x="3024" y="19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89" name="Oval 477"/>
              <p:cNvSpPr>
                <a:spLocks noChangeAspect="1" noChangeArrowheads="1"/>
              </p:cNvSpPr>
              <p:nvPr/>
            </p:nvSpPr>
            <p:spPr bwMode="auto">
              <a:xfrm>
                <a:off x="1632" y="34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90" name="Oval 478"/>
              <p:cNvSpPr>
                <a:spLocks noChangeAspect="1" noChangeArrowheads="1"/>
              </p:cNvSpPr>
              <p:nvPr/>
            </p:nvSpPr>
            <p:spPr bwMode="auto">
              <a:xfrm>
                <a:off x="1680" y="33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91" name="Oval 479"/>
              <p:cNvSpPr>
                <a:spLocks noChangeAspect="1" noChangeArrowheads="1"/>
              </p:cNvSpPr>
              <p:nvPr/>
            </p:nvSpPr>
            <p:spPr bwMode="auto">
              <a:xfrm>
                <a:off x="1728" y="33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92" name="Oval 480"/>
              <p:cNvSpPr>
                <a:spLocks noChangeAspect="1" noChangeArrowheads="1"/>
              </p:cNvSpPr>
              <p:nvPr/>
            </p:nvSpPr>
            <p:spPr bwMode="auto">
              <a:xfrm>
                <a:off x="1776" y="32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93" name="Oval 481"/>
              <p:cNvSpPr>
                <a:spLocks noChangeAspect="1" noChangeArrowheads="1"/>
              </p:cNvSpPr>
              <p:nvPr/>
            </p:nvSpPr>
            <p:spPr bwMode="auto">
              <a:xfrm>
                <a:off x="1824" y="32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94" name="Oval 482"/>
              <p:cNvSpPr>
                <a:spLocks noChangeAspect="1" noChangeArrowheads="1"/>
              </p:cNvSpPr>
              <p:nvPr/>
            </p:nvSpPr>
            <p:spPr bwMode="auto">
              <a:xfrm>
                <a:off x="1872" y="31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95" name="Oval 483"/>
              <p:cNvSpPr>
                <a:spLocks noChangeAspect="1" noChangeArrowheads="1"/>
              </p:cNvSpPr>
              <p:nvPr/>
            </p:nvSpPr>
            <p:spPr bwMode="auto">
              <a:xfrm>
                <a:off x="1920" y="31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96" name="Oval 484"/>
              <p:cNvSpPr>
                <a:spLocks noChangeAspect="1" noChangeArrowheads="1"/>
              </p:cNvSpPr>
              <p:nvPr/>
            </p:nvSpPr>
            <p:spPr bwMode="auto">
              <a:xfrm>
                <a:off x="1968" y="307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97" name="Oval 485"/>
              <p:cNvSpPr>
                <a:spLocks noChangeAspect="1" noChangeArrowheads="1"/>
              </p:cNvSpPr>
              <p:nvPr/>
            </p:nvSpPr>
            <p:spPr bwMode="auto">
              <a:xfrm>
                <a:off x="2016" y="302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98" name="Oval 486"/>
              <p:cNvSpPr>
                <a:spLocks noChangeAspect="1" noChangeArrowheads="1"/>
              </p:cNvSpPr>
              <p:nvPr/>
            </p:nvSpPr>
            <p:spPr bwMode="auto">
              <a:xfrm>
                <a:off x="2064" y="297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899" name="Oval 487"/>
              <p:cNvSpPr>
                <a:spLocks noChangeAspect="1" noChangeArrowheads="1"/>
              </p:cNvSpPr>
              <p:nvPr/>
            </p:nvSpPr>
            <p:spPr bwMode="auto">
              <a:xfrm>
                <a:off x="2112" y="292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00" name="Oval 488"/>
              <p:cNvSpPr>
                <a:spLocks noChangeAspect="1" noChangeArrowheads="1"/>
              </p:cNvSpPr>
              <p:nvPr/>
            </p:nvSpPr>
            <p:spPr bwMode="auto">
              <a:xfrm>
                <a:off x="2160" y="288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01" name="Oval 489"/>
              <p:cNvSpPr>
                <a:spLocks noChangeAspect="1" noChangeArrowheads="1"/>
              </p:cNvSpPr>
              <p:nvPr/>
            </p:nvSpPr>
            <p:spPr bwMode="auto">
              <a:xfrm>
                <a:off x="2208" y="283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02" name="Oval 490"/>
              <p:cNvSpPr>
                <a:spLocks noChangeAspect="1" noChangeArrowheads="1"/>
              </p:cNvSpPr>
              <p:nvPr/>
            </p:nvSpPr>
            <p:spPr bwMode="auto">
              <a:xfrm>
                <a:off x="2256" y="278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03" name="Oval 491"/>
              <p:cNvSpPr>
                <a:spLocks noChangeAspect="1" noChangeArrowheads="1"/>
              </p:cNvSpPr>
              <p:nvPr/>
            </p:nvSpPr>
            <p:spPr bwMode="auto">
              <a:xfrm>
                <a:off x="2304" y="273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04" name="Oval 492"/>
              <p:cNvSpPr>
                <a:spLocks noChangeAspect="1" noChangeArrowheads="1"/>
              </p:cNvSpPr>
              <p:nvPr/>
            </p:nvSpPr>
            <p:spPr bwMode="auto">
              <a:xfrm>
                <a:off x="2352" y="268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05" name="Oval 493"/>
              <p:cNvSpPr>
                <a:spLocks noChangeAspect="1" noChangeArrowheads="1"/>
              </p:cNvSpPr>
              <p:nvPr/>
            </p:nvSpPr>
            <p:spPr bwMode="auto">
              <a:xfrm>
                <a:off x="2400" y="264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06" name="Oval 494"/>
              <p:cNvSpPr>
                <a:spLocks noChangeAspect="1" noChangeArrowheads="1"/>
              </p:cNvSpPr>
              <p:nvPr/>
            </p:nvSpPr>
            <p:spPr bwMode="auto">
              <a:xfrm>
                <a:off x="2448" y="259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07" name="Oval 495"/>
              <p:cNvSpPr>
                <a:spLocks noChangeAspect="1" noChangeArrowheads="1"/>
              </p:cNvSpPr>
              <p:nvPr/>
            </p:nvSpPr>
            <p:spPr bwMode="auto">
              <a:xfrm>
                <a:off x="2496" y="254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08" name="Oval 496"/>
              <p:cNvSpPr>
                <a:spLocks noChangeAspect="1" noChangeArrowheads="1"/>
              </p:cNvSpPr>
              <p:nvPr/>
            </p:nvSpPr>
            <p:spPr bwMode="auto">
              <a:xfrm>
                <a:off x="2544" y="249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09" name="Oval 497"/>
              <p:cNvSpPr>
                <a:spLocks noChangeAspect="1" noChangeArrowheads="1"/>
              </p:cNvSpPr>
              <p:nvPr/>
            </p:nvSpPr>
            <p:spPr bwMode="auto">
              <a:xfrm>
                <a:off x="2592" y="244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10" name="Oval 498"/>
              <p:cNvSpPr>
                <a:spLocks noChangeAspect="1" noChangeArrowheads="1"/>
              </p:cNvSpPr>
              <p:nvPr/>
            </p:nvSpPr>
            <p:spPr bwMode="auto">
              <a:xfrm>
                <a:off x="2640" y="240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11" name="Oval 499"/>
              <p:cNvSpPr>
                <a:spLocks noChangeAspect="1" noChangeArrowheads="1"/>
              </p:cNvSpPr>
              <p:nvPr/>
            </p:nvSpPr>
            <p:spPr bwMode="auto">
              <a:xfrm>
                <a:off x="2688" y="235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12" name="Oval 500"/>
              <p:cNvSpPr>
                <a:spLocks noChangeAspect="1" noChangeArrowheads="1"/>
              </p:cNvSpPr>
              <p:nvPr/>
            </p:nvSpPr>
            <p:spPr bwMode="auto">
              <a:xfrm>
                <a:off x="2736" y="230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13" name="Oval 501"/>
              <p:cNvSpPr>
                <a:spLocks noChangeAspect="1" noChangeArrowheads="1"/>
              </p:cNvSpPr>
              <p:nvPr/>
            </p:nvSpPr>
            <p:spPr bwMode="auto">
              <a:xfrm>
                <a:off x="2784" y="225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14" name="Oval 502"/>
              <p:cNvSpPr>
                <a:spLocks noChangeAspect="1" noChangeArrowheads="1"/>
              </p:cNvSpPr>
              <p:nvPr/>
            </p:nvSpPr>
            <p:spPr bwMode="auto">
              <a:xfrm>
                <a:off x="2832" y="22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15" name="Oval 503"/>
              <p:cNvSpPr>
                <a:spLocks noChangeAspect="1" noChangeArrowheads="1"/>
              </p:cNvSpPr>
              <p:nvPr/>
            </p:nvSpPr>
            <p:spPr bwMode="auto">
              <a:xfrm>
                <a:off x="2880" y="21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16" name="Oval 504"/>
              <p:cNvSpPr>
                <a:spLocks noChangeAspect="1" noChangeArrowheads="1"/>
              </p:cNvSpPr>
              <p:nvPr/>
            </p:nvSpPr>
            <p:spPr bwMode="auto">
              <a:xfrm>
                <a:off x="2928" y="21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17" name="Oval 505"/>
              <p:cNvSpPr>
                <a:spLocks noChangeAspect="1" noChangeArrowheads="1"/>
              </p:cNvSpPr>
              <p:nvPr/>
            </p:nvSpPr>
            <p:spPr bwMode="auto">
              <a:xfrm>
                <a:off x="2976" y="20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18" name="Oval 506"/>
              <p:cNvSpPr>
                <a:spLocks noChangeAspect="1" noChangeArrowheads="1"/>
              </p:cNvSpPr>
              <p:nvPr/>
            </p:nvSpPr>
            <p:spPr bwMode="auto">
              <a:xfrm>
                <a:off x="3024" y="20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19" name="Oval 507"/>
              <p:cNvSpPr>
                <a:spLocks noChangeAspect="1" noChangeArrowheads="1"/>
              </p:cNvSpPr>
              <p:nvPr/>
            </p:nvSpPr>
            <p:spPr bwMode="auto">
              <a:xfrm>
                <a:off x="3072" y="19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20" name="Oval 508"/>
              <p:cNvSpPr>
                <a:spLocks noChangeAspect="1" noChangeArrowheads="1"/>
              </p:cNvSpPr>
              <p:nvPr/>
            </p:nvSpPr>
            <p:spPr bwMode="auto">
              <a:xfrm>
                <a:off x="3120" y="19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21" name="Oval 509"/>
              <p:cNvSpPr>
                <a:spLocks noChangeAspect="1" noChangeArrowheads="1"/>
              </p:cNvSpPr>
              <p:nvPr/>
            </p:nvSpPr>
            <p:spPr bwMode="auto">
              <a:xfrm>
                <a:off x="1728" y="34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22" name="Oval 510"/>
              <p:cNvSpPr>
                <a:spLocks noChangeAspect="1" noChangeArrowheads="1"/>
              </p:cNvSpPr>
              <p:nvPr/>
            </p:nvSpPr>
            <p:spPr bwMode="auto">
              <a:xfrm>
                <a:off x="1776" y="33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23" name="Oval 511"/>
              <p:cNvSpPr>
                <a:spLocks noChangeAspect="1" noChangeArrowheads="1"/>
              </p:cNvSpPr>
              <p:nvPr/>
            </p:nvSpPr>
            <p:spPr bwMode="auto">
              <a:xfrm>
                <a:off x="1824" y="33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24" name="Oval 512"/>
              <p:cNvSpPr>
                <a:spLocks noChangeAspect="1" noChangeArrowheads="1"/>
              </p:cNvSpPr>
              <p:nvPr/>
            </p:nvSpPr>
            <p:spPr bwMode="auto">
              <a:xfrm>
                <a:off x="1872" y="32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25" name="Oval 513"/>
              <p:cNvSpPr>
                <a:spLocks noChangeAspect="1" noChangeArrowheads="1"/>
              </p:cNvSpPr>
              <p:nvPr/>
            </p:nvSpPr>
            <p:spPr bwMode="auto">
              <a:xfrm>
                <a:off x="1920" y="32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26" name="Oval 514"/>
              <p:cNvSpPr>
                <a:spLocks noChangeAspect="1" noChangeArrowheads="1"/>
              </p:cNvSpPr>
              <p:nvPr/>
            </p:nvSpPr>
            <p:spPr bwMode="auto">
              <a:xfrm>
                <a:off x="1968" y="31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27" name="Oval 515"/>
              <p:cNvSpPr>
                <a:spLocks noChangeAspect="1" noChangeArrowheads="1"/>
              </p:cNvSpPr>
              <p:nvPr/>
            </p:nvSpPr>
            <p:spPr bwMode="auto">
              <a:xfrm>
                <a:off x="2016" y="31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28" name="Oval 516"/>
              <p:cNvSpPr>
                <a:spLocks noChangeAspect="1" noChangeArrowheads="1"/>
              </p:cNvSpPr>
              <p:nvPr/>
            </p:nvSpPr>
            <p:spPr bwMode="auto">
              <a:xfrm>
                <a:off x="2064" y="307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29" name="Oval 517"/>
              <p:cNvSpPr>
                <a:spLocks noChangeAspect="1" noChangeArrowheads="1"/>
              </p:cNvSpPr>
              <p:nvPr/>
            </p:nvSpPr>
            <p:spPr bwMode="auto">
              <a:xfrm>
                <a:off x="2112" y="302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30" name="Oval 518"/>
              <p:cNvSpPr>
                <a:spLocks noChangeAspect="1" noChangeArrowheads="1"/>
              </p:cNvSpPr>
              <p:nvPr/>
            </p:nvSpPr>
            <p:spPr bwMode="auto">
              <a:xfrm>
                <a:off x="2160" y="297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31" name="Oval 519"/>
              <p:cNvSpPr>
                <a:spLocks noChangeAspect="1" noChangeArrowheads="1"/>
              </p:cNvSpPr>
              <p:nvPr/>
            </p:nvSpPr>
            <p:spPr bwMode="auto">
              <a:xfrm>
                <a:off x="2208" y="292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32" name="Oval 520"/>
              <p:cNvSpPr>
                <a:spLocks noChangeAspect="1" noChangeArrowheads="1"/>
              </p:cNvSpPr>
              <p:nvPr/>
            </p:nvSpPr>
            <p:spPr bwMode="auto">
              <a:xfrm>
                <a:off x="2256" y="288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33" name="Oval 521"/>
              <p:cNvSpPr>
                <a:spLocks noChangeAspect="1" noChangeArrowheads="1"/>
              </p:cNvSpPr>
              <p:nvPr/>
            </p:nvSpPr>
            <p:spPr bwMode="auto">
              <a:xfrm>
                <a:off x="2304" y="283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34" name="Oval 522"/>
              <p:cNvSpPr>
                <a:spLocks noChangeAspect="1" noChangeArrowheads="1"/>
              </p:cNvSpPr>
              <p:nvPr/>
            </p:nvSpPr>
            <p:spPr bwMode="auto">
              <a:xfrm>
                <a:off x="2352" y="278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35" name="Oval 523"/>
              <p:cNvSpPr>
                <a:spLocks noChangeAspect="1" noChangeArrowheads="1"/>
              </p:cNvSpPr>
              <p:nvPr/>
            </p:nvSpPr>
            <p:spPr bwMode="auto">
              <a:xfrm>
                <a:off x="2400" y="273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36" name="Oval 524"/>
              <p:cNvSpPr>
                <a:spLocks noChangeAspect="1" noChangeArrowheads="1"/>
              </p:cNvSpPr>
              <p:nvPr/>
            </p:nvSpPr>
            <p:spPr bwMode="auto">
              <a:xfrm>
                <a:off x="2448" y="268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37" name="Oval 525"/>
              <p:cNvSpPr>
                <a:spLocks noChangeAspect="1" noChangeArrowheads="1"/>
              </p:cNvSpPr>
              <p:nvPr/>
            </p:nvSpPr>
            <p:spPr bwMode="auto">
              <a:xfrm>
                <a:off x="2496" y="264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38" name="Oval 526"/>
              <p:cNvSpPr>
                <a:spLocks noChangeAspect="1" noChangeArrowheads="1"/>
              </p:cNvSpPr>
              <p:nvPr/>
            </p:nvSpPr>
            <p:spPr bwMode="auto">
              <a:xfrm>
                <a:off x="2544" y="259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39" name="Oval 527"/>
              <p:cNvSpPr>
                <a:spLocks noChangeAspect="1" noChangeArrowheads="1"/>
              </p:cNvSpPr>
              <p:nvPr/>
            </p:nvSpPr>
            <p:spPr bwMode="auto">
              <a:xfrm>
                <a:off x="2592" y="254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40" name="Oval 528"/>
              <p:cNvSpPr>
                <a:spLocks noChangeAspect="1" noChangeArrowheads="1"/>
              </p:cNvSpPr>
              <p:nvPr/>
            </p:nvSpPr>
            <p:spPr bwMode="auto">
              <a:xfrm>
                <a:off x="2640" y="249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41" name="Oval 529"/>
              <p:cNvSpPr>
                <a:spLocks noChangeAspect="1" noChangeArrowheads="1"/>
              </p:cNvSpPr>
              <p:nvPr/>
            </p:nvSpPr>
            <p:spPr bwMode="auto">
              <a:xfrm>
                <a:off x="2688" y="244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42" name="Oval 530"/>
              <p:cNvSpPr>
                <a:spLocks noChangeAspect="1" noChangeArrowheads="1"/>
              </p:cNvSpPr>
              <p:nvPr/>
            </p:nvSpPr>
            <p:spPr bwMode="auto">
              <a:xfrm>
                <a:off x="2736" y="240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43" name="Oval 531"/>
              <p:cNvSpPr>
                <a:spLocks noChangeAspect="1" noChangeArrowheads="1"/>
              </p:cNvSpPr>
              <p:nvPr/>
            </p:nvSpPr>
            <p:spPr bwMode="auto">
              <a:xfrm>
                <a:off x="2784" y="235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44" name="Oval 532"/>
              <p:cNvSpPr>
                <a:spLocks noChangeAspect="1" noChangeArrowheads="1"/>
              </p:cNvSpPr>
              <p:nvPr/>
            </p:nvSpPr>
            <p:spPr bwMode="auto">
              <a:xfrm>
                <a:off x="2832" y="230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45" name="Oval 533"/>
              <p:cNvSpPr>
                <a:spLocks noChangeAspect="1" noChangeArrowheads="1"/>
              </p:cNvSpPr>
              <p:nvPr/>
            </p:nvSpPr>
            <p:spPr bwMode="auto">
              <a:xfrm>
                <a:off x="2880" y="225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46" name="Oval 534"/>
              <p:cNvSpPr>
                <a:spLocks noChangeAspect="1" noChangeArrowheads="1"/>
              </p:cNvSpPr>
              <p:nvPr/>
            </p:nvSpPr>
            <p:spPr bwMode="auto">
              <a:xfrm>
                <a:off x="2928" y="22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47" name="Oval 535"/>
              <p:cNvSpPr>
                <a:spLocks noChangeAspect="1" noChangeArrowheads="1"/>
              </p:cNvSpPr>
              <p:nvPr/>
            </p:nvSpPr>
            <p:spPr bwMode="auto">
              <a:xfrm>
                <a:off x="2976" y="21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48" name="Oval 536"/>
              <p:cNvSpPr>
                <a:spLocks noChangeAspect="1" noChangeArrowheads="1"/>
              </p:cNvSpPr>
              <p:nvPr/>
            </p:nvSpPr>
            <p:spPr bwMode="auto">
              <a:xfrm>
                <a:off x="3024" y="21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49" name="Oval 537"/>
              <p:cNvSpPr>
                <a:spLocks noChangeAspect="1" noChangeArrowheads="1"/>
              </p:cNvSpPr>
              <p:nvPr/>
            </p:nvSpPr>
            <p:spPr bwMode="auto">
              <a:xfrm>
                <a:off x="3072" y="20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50" name="Oval 538"/>
              <p:cNvSpPr>
                <a:spLocks noChangeAspect="1" noChangeArrowheads="1"/>
              </p:cNvSpPr>
              <p:nvPr/>
            </p:nvSpPr>
            <p:spPr bwMode="auto">
              <a:xfrm>
                <a:off x="3120" y="20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51" name="Oval 539"/>
              <p:cNvSpPr>
                <a:spLocks noChangeAspect="1" noChangeArrowheads="1"/>
              </p:cNvSpPr>
              <p:nvPr/>
            </p:nvSpPr>
            <p:spPr bwMode="auto">
              <a:xfrm>
                <a:off x="3168" y="19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52" name="Oval 540"/>
              <p:cNvSpPr>
                <a:spLocks noChangeAspect="1" noChangeArrowheads="1"/>
              </p:cNvSpPr>
              <p:nvPr/>
            </p:nvSpPr>
            <p:spPr bwMode="auto">
              <a:xfrm>
                <a:off x="3216" y="19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53" name="Oval 541"/>
              <p:cNvSpPr>
                <a:spLocks noChangeAspect="1" noChangeArrowheads="1"/>
              </p:cNvSpPr>
              <p:nvPr/>
            </p:nvSpPr>
            <p:spPr bwMode="auto">
              <a:xfrm>
                <a:off x="1824" y="34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54" name="Oval 542"/>
              <p:cNvSpPr>
                <a:spLocks noChangeAspect="1" noChangeArrowheads="1"/>
              </p:cNvSpPr>
              <p:nvPr/>
            </p:nvSpPr>
            <p:spPr bwMode="auto">
              <a:xfrm>
                <a:off x="1872" y="33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55" name="Oval 543"/>
              <p:cNvSpPr>
                <a:spLocks noChangeAspect="1" noChangeArrowheads="1"/>
              </p:cNvSpPr>
              <p:nvPr/>
            </p:nvSpPr>
            <p:spPr bwMode="auto">
              <a:xfrm>
                <a:off x="1920" y="33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56" name="Oval 544"/>
              <p:cNvSpPr>
                <a:spLocks noChangeAspect="1" noChangeArrowheads="1"/>
              </p:cNvSpPr>
              <p:nvPr/>
            </p:nvSpPr>
            <p:spPr bwMode="auto">
              <a:xfrm>
                <a:off x="1968" y="32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57" name="Oval 545"/>
              <p:cNvSpPr>
                <a:spLocks noChangeAspect="1" noChangeArrowheads="1"/>
              </p:cNvSpPr>
              <p:nvPr/>
            </p:nvSpPr>
            <p:spPr bwMode="auto">
              <a:xfrm>
                <a:off x="2016" y="32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58" name="Oval 546"/>
              <p:cNvSpPr>
                <a:spLocks noChangeAspect="1" noChangeArrowheads="1"/>
              </p:cNvSpPr>
              <p:nvPr/>
            </p:nvSpPr>
            <p:spPr bwMode="auto">
              <a:xfrm>
                <a:off x="2064" y="31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59" name="Oval 547"/>
              <p:cNvSpPr>
                <a:spLocks noChangeAspect="1" noChangeArrowheads="1"/>
              </p:cNvSpPr>
              <p:nvPr/>
            </p:nvSpPr>
            <p:spPr bwMode="auto">
              <a:xfrm>
                <a:off x="2112" y="31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60" name="Oval 548"/>
              <p:cNvSpPr>
                <a:spLocks noChangeAspect="1" noChangeArrowheads="1"/>
              </p:cNvSpPr>
              <p:nvPr/>
            </p:nvSpPr>
            <p:spPr bwMode="auto">
              <a:xfrm>
                <a:off x="2160" y="307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61" name="Oval 549"/>
              <p:cNvSpPr>
                <a:spLocks noChangeAspect="1" noChangeArrowheads="1"/>
              </p:cNvSpPr>
              <p:nvPr/>
            </p:nvSpPr>
            <p:spPr bwMode="auto">
              <a:xfrm>
                <a:off x="2208" y="302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62" name="Oval 550"/>
              <p:cNvSpPr>
                <a:spLocks noChangeAspect="1" noChangeArrowheads="1"/>
              </p:cNvSpPr>
              <p:nvPr/>
            </p:nvSpPr>
            <p:spPr bwMode="auto">
              <a:xfrm>
                <a:off x="2256" y="297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63" name="Oval 551"/>
              <p:cNvSpPr>
                <a:spLocks noChangeAspect="1" noChangeArrowheads="1"/>
              </p:cNvSpPr>
              <p:nvPr/>
            </p:nvSpPr>
            <p:spPr bwMode="auto">
              <a:xfrm>
                <a:off x="2304" y="292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64" name="Oval 552"/>
              <p:cNvSpPr>
                <a:spLocks noChangeAspect="1" noChangeArrowheads="1"/>
              </p:cNvSpPr>
              <p:nvPr/>
            </p:nvSpPr>
            <p:spPr bwMode="auto">
              <a:xfrm>
                <a:off x="2352" y="288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65" name="Oval 553"/>
              <p:cNvSpPr>
                <a:spLocks noChangeAspect="1" noChangeArrowheads="1"/>
              </p:cNvSpPr>
              <p:nvPr/>
            </p:nvSpPr>
            <p:spPr bwMode="auto">
              <a:xfrm>
                <a:off x="2400" y="283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66" name="Oval 554"/>
              <p:cNvSpPr>
                <a:spLocks noChangeAspect="1" noChangeArrowheads="1"/>
              </p:cNvSpPr>
              <p:nvPr/>
            </p:nvSpPr>
            <p:spPr bwMode="auto">
              <a:xfrm>
                <a:off x="2448" y="278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67" name="Oval 555"/>
              <p:cNvSpPr>
                <a:spLocks noChangeAspect="1" noChangeArrowheads="1"/>
              </p:cNvSpPr>
              <p:nvPr/>
            </p:nvSpPr>
            <p:spPr bwMode="auto">
              <a:xfrm>
                <a:off x="2496" y="273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68" name="Oval 556"/>
              <p:cNvSpPr>
                <a:spLocks noChangeAspect="1" noChangeArrowheads="1"/>
              </p:cNvSpPr>
              <p:nvPr/>
            </p:nvSpPr>
            <p:spPr bwMode="auto">
              <a:xfrm>
                <a:off x="2544" y="268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69" name="Oval 557"/>
              <p:cNvSpPr>
                <a:spLocks noChangeAspect="1" noChangeArrowheads="1"/>
              </p:cNvSpPr>
              <p:nvPr/>
            </p:nvSpPr>
            <p:spPr bwMode="auto">
              <a:xfrm>
                <a:off x="2592" y="264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70" name="Oval 558"/>
              <p:cNvSpPr>
                <a:spLocks noChangeAspect="1" noChangeArrowheads="1"/>
              </p:cNvSpPr>
              <p:nvPr/>
            </p:nvSpPr>
            <p:spPr bwMode="auto">
              <a:xfrm>
                <a:off x="2640" y="259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71" name="Oval 559"/>
              <p:cNvSpPr>
                <a:spLocks noChangeAspect="1" noChangeArrowheads="1"/>
              </p:cNvSpPr>
              <p:nvPr/>
            </p:nvSpPr>
            <p:spPr bwMode="auto">
              <a:xfrm>
                <a:off x="2688" y="254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72" name="Oval 560"/>
              <p:cNvSpPr>
                <a:spLocks noChangeAspect="1" noChangeArrowheads="1"/>
              </p:cNvSpPr>
              <p:nvPr/>
            </p:nvSpPr>
            <p:spPr bwMode="auto">
              <a:xfrm>
                <a:off x="2736" y="249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73" name="Oval 561"/>
              <p:cNvSpPr>
                <a:spLocks noChangeAspect="1" noChangeArrowheads="1"/>
              </p:cNvSpPr>
              <p:nvPr/>
            </p:nvSpPr>
            <p:spPr bwMode="auto">
              <a:xfrm>
                <a:off x="2784" y="244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74" name="Oval 562"/>
              <p:cNvSpPr>
                <a:spLocks noChangeAspect="1" noChangeArrowheads="1"/>
              </p:cNvSpPr>
              <p:nvPr/>
            </p:nvSpPr>
            <p:spPr bwMode="auto">
              <a:xfrm>
                <a:off x="2832" y="240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75" name="Oval 563"/>
              <p:cNvSpPr>
                <a:spLocks noChangeAspect="1" noChangeArrowheads="1"/>
              </p:cNvSpPr>
              <p:nvPr/>
            </p:nvSpPr>
            <p:spPr bwMode="auto">
              <a:xfrm>
                <a:off x="2880" y="235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76" name="Oval 564"/>
              <p:cNvSpPr>
                <a:spLocks noChangeAspect="1" noChangeArrowheads="1"/>
              </p:cNvSpPr>
              <p:nvPr/>
            </p:nvSpPr>
            <p:spPr bwMode="auto">
              <a:xfrm>
                <a:off x="2928" y="230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77" name="Oval 565"/>
              <p:cNvSpPr>
                <a:spLocks noChangeAspect="1" noChangeArrowheads="1"/>
              </p:cNvSpPr>
              <p:nvPr/>
            </p:nvSpPr>
            <p:spPr bwMode="auto">
              <a:xfrm>
                <a:off x="2976" y="225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78" name="Oval 566"/>
              <p:cNvSpPr>
                <a:spLocks noChangeAspect="1" noChangeArrowheads="1"/>
              </p:cNvSpPr>
              <p:nvPr/>
            </p:nvSpPr>
            <p:spPr bwMode="auto">
              <a:xfrm>
                <a:off x="3024" y="22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79" name="Oval 567"/>
              <p:cNvSpPr>
                <a:spLocks noChangeAspect="1" noChangeArrowheads="1"/>
              </p:cNvSpPr>
              <p:nvPr/>
            </p:nvSpPr>
            <p:spPr bwMode="auto">
              <a:xfrm>
                <a:off x="3072" y="21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80" name="Oval 568"/>
              <p:cNvSpPr>
                <a:spLocks noChangeAspect="1" noChangeArrowheads="1"/>
              </p:cNvSpPr>
              <p:nvPr/>
            </p:nvSpPr>
            <p:spPr bwMode="auto">
              <a:xfrm>
                <a:off x="3120" y="21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81" name="Oval 569"/>
              <p:cNvSpPr>
                <a:spLocks noChangeAspect="1" noChangeArrowheads="1"/>
              </p:cNvSpPr>
              <p:nvPr/>
            </p:nvSpPr>
            <p:spPr bwMode="auto">
              <a:xfrm>
                <a:off x="3168" y="20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82" name="Oval 570"/>
              <p:cNvSpPr>
                <a:spLocks noChangeAspect="1" noChangeArrowheads="1"/>
              </p:cNvSpPr>
              <p:nvPr/>
            </p:nvSpPr>
            <p:spPr bwMode="auto">
              <a:xfrm>
                <a:off x="3216" y="20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83" name="Oval 571"/>
              <p:cNvSpPr>
                <a:spLocks noChangeAspect="1" noChangeArrowheads="1"/>
              </p:cNvSpPr>
              <p:nvPr/>
            </p:nvSpPr>
            <p:spPr bwMode="auto">
              <a:xfrm>
                <a:off x="3264" y="19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84" name="Oval 572"/>
              <p:cNvSpPr>
                <a:spLocks noChangeAspect="1" noChangeArrowheads="1"/>
              </p:cNvSpPr>
              <p:nvPr/>
            </p:nvSpPr>
            <p:spPr bwMode="auto">
              <a:xfrm>
                <a:off x="3312" y="19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85" name="Oval 573"/>
              <p:cNvSpPr>
                <a:spLocks noChangeAspect="1" noChangeArrowheads="1"/>
              </p:cNvSpPr>
              <p:nvPr/>
            </p:nvSpPr>
            <p:spPr bwMode="auto">
              <a:xfrm>
                <a:off x="1920" y="34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86" name="Oval 574"/>
              <p:cNvSpPr>
                <a:spLocks noChangeAspect="1" noChangeArrowheads="1"/>
              </p:cNvSpPr>
              <p:nvPr/>
            </p:nvSpPr>
            <p:spPr bwMode="auto">
              <a:xfrm>
                <a:off x="1968" y="33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87" name="Oval 575"/>
              <p:cNvSpPr>
                <a:spLocks noChangeAspect="1" noChangeArrowheads="1"/>
              </p:cNvSpPr>
              <p:nvPr/>
            </p:nvSpPr>
            <p:spPr bwMode="auto">
              <a:xfrm>
                <a:off x="2016" y="33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88" name="Oval 576"/>
              <p:cNvSpPr>
                <a:spLocks noChangeAspect="1" noChangeArrowheads="1"/>
              </p:cNvSpPr>
              <p:nvPr/>
            </p:nvSpPr>
            <p:spPr bwMode="auto">
              <a:xfrm>
                <a:off x="2064" y="32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89" name="Oval 577"/>
              <p:cNvSpPr>
                <a:spLocks noChangeAspect="1" noChangeArrowheads="1"/>
              </p:cNvSpPr>
              <p:nvPr/>
            </p:nvSpPr>
            <p:spPr bwMode="auto">
              <a:xfrm>
                <a:off x="2112" y="32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90" name="Oval 578"/>
              <p:cNvSpPr>
                <a:spLocks noChangeAspect="1" noChangeArrowheads="1"/>
              </p:cNvSpPr>
              <p:nvPr/>
            </p:nvSpPr>
            <p:spPr bwMode="auto">
              <a:xfrm>
                <a:off x="2160" y="31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91" name="Oval 579"/>
              <p:cNvSpPr>
                <a:spLocks noChangeAspect="1" noChangeArrowheads="1"/>
              </p:cNvSpPr>
              <p:nvPr/>
            </p:nvSpPr>
            <p:spPr bwMode="auto">
              <a:xfrm>
                <a:off x="2208" y="31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92" name="Oval 580"/>
              <p:cNvSpPr>
                <a:spLocks noChangeAspect="1" noChangeArrowheads="1"/>
              </p:cNvSpPr>
              <p:nvPr/>
            </p:nvSpPr>
            <p:spPr bwMode="auto">
              <a:xfrm>
                <a:off x="2256" y="307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93" name="Oval 581"/>
              <p:cNvSpPr>
                <a:spLocks noChangeAspect="1" noChangeArrowheads="1"/>
              </p:cNvSpPr>
              <p:nvPr/>
            </p:nvSpPr>
            <p:spPr bwMode="auto">
              <a:xfrm>
                <a:off x="2304" y="302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94" name="Oval 582"/>
              <p:cNvSpPr>
                <a:spLocks noChangeAspect="1" noChangeArrowheads="1"/>
              </p:cNvSpPr>
              <p:nvPr/>
            </p:nvSpPr>
            <p:spPr bwMode="auto">
              <a:xfrm>
                <a:off x="2352" y="297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95" name="Oval 583"/>
              <p:cNvSpPr>
                <a:spLocks noChangeAspect="1" noChangeArrowheads="1"/>
              </p:cNvSpPr>
              <p:nvPr/>
            </p:nvSpPr>
            <p:spPr bwMode="auto">
              <a:xfrm>
                <a:off x="2400" y="292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96" name="Oval 584"/>
              <p:cNvSpPr>
                <a:spLocks noChangeAspect="1" noChangeArrowheads="1"/>
              </p:cNvSpPr>
              <p:nvPr/>
            </p:nvSpPr>
            <p:spPr bwMode="auto">
              <a:xfrm>
                <a:off x="2448" y="288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97" name="Oval 585"/>
              <p:cNvSpPr>
                <a:spLocks noChangeAspect="1" noChangeArrowheads="1"/>
              </p:cNvSpPr>
              <p:nvPr/>
            </p:nvSpPr>
            <p:spPr bwMode="auto">
              <a:xfrm>
                <a:off x="2496" y="283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98" name="Oval 586"/>
              <p:cNvSpPr>
                <a:spLocks noChangeAspect="1" noChangeArrowheads="1"/>
              </p:cNvSpPr>
              <p:nvPr/>
            </p:nvSpPr>
            <p:spPr bwMode="auto">
              <a:xfrm>
                <a:off x="2544" y="278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999" name="Oval 587"/>
              <p:cNvSpPr>
                <a:spLocks noChangeAspect="1" noChangeArrowheads="1"/>
              </p:cNvSpPr>
              <p:nvPr/>
            </p:nvSpPr>
            <p:spPr bwMode="auto">
              <a:xfrm>
                <a:off x="2592" y="273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00" name="Oval 588"/>
              <p:cNvSpPr>
                <a:spLocks noChangeAspect="1" noChangeArrowheads="1"/>
              </p:cNvSpPr>
              <p:nvPr/>
            </p:nvSpPr>
            <p:spPr bwMode="auto">
              <a:xfrm>
                <a:off x="2640" y="268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01" name="Oval 589"/>
              <p:cNvSpPr>
                <a:spLocks noChangeAspect="1" noChangeArrowheads="1"/>
              </p:cNvSpPr>
              <p:nvPr/>
            </p:nvSpPr>
            <p:spPr bwMode="auto">
              <a:xfrm>
                <a:off x="2688" y="264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02" name="Oval 590"/>
              <p:cNvSpPr>
                <a:spLocks noChangeAspect="1" noChangeArrowheads="1"/>
              </p:cNvSpPr>
              <p:nvPr/>
            </p:nvSpPr>
            <p:spPr bwMode="auto">
              <a:xfrm>
                <a:off x="2736" y="259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03" name="Oval 591"/>
              <p:cNvSpPr>
                <a:spLocks noChangeAspect="1" noChangeArrowheads="1"/>
              </p:cNvSpPr>
              <p:nvPr/>
            </p:nvSpPr>
            <p:spPr bwMode="auto">
              <a:xfrm>
                <a:off x="2784" y="254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04" name="Oval 592"/>
              <p:cNvSpPr>
                <a:spLocks noChangeAspect="1" noChangeArrowheads="1"/>
              </p:cNvSpPr>
              <p:nvPr/>
            </p:nvSpPr>
            <p:spPr bwMode="auto">
              <a:xfrm>
                <a:off x="2832" y="249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05" name="Oval 593"/>
              <p:cNvSpPr>
                <a:spLocks noChangeAspect="1" noChangeArrowheads="1"/>
              </p:cNvSpPr>
              <p:nvPr/>
            </p:nvSpPr>
            <p:spPr bwMode="auto">
              <a:xfrm>
                <a:off x="2880" y="244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06" name="Oval 594"/>
              <p:cNvSpPr>
                <a:spLocks noChangeAspect="1" noChangeArrowheads="1"/>
              </p:cNvSpPr>
              <p:nvPr/>
            </p:nvSpPr>
            <p:spPr bwMode="auto">
              <a:xfrm>
                <a:off x="2928" y="240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07" name="Oval 595"/>
              <p:cNvSpPr>
                <a:spLocks noChangeAspect="1" noChangeArrowheads="1"/>
              </p:cNvSpPr>
              <p:nvPr/>
            </p:nvSpPr>
            <p:spPr bwMode="auto">
              <a:xfrm>
                <a:off x="2976" y="235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08" name="Oval 596"/>
              <p:cNvSpPr>
                <a:spLocks noChangeAspect="1" noChangeArrowheads="1"/>
              </p:cNvSpPr>
              <p:nvPr/>
            </p:nvSpPr>
            <p:spPr bwMode="auto">
              <a:xfrm>
                <a:off x="3024" y="230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09" name="Oval 597"/>
              <p:cNvSpPr>
                <a:spLocks noChangeAspect="1" noChangeArrowheads="1"/>
              </p:cNvSpPr>
              <p:nvPr/>
            </p:nvSpPr>
            <p:spPr bwMode="auto">
              <a:xfrm>
                <a:off x="3072" y="225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10" name="Oval 598"/>
              <p:cNvSpPr>
                <a:spLocks noChangeAspect="1" noChangeArrowheads="1"/>
              </p:cNvSpPr>
              <p:nvPr/>
            </p:nvSpPr>
            <p:spPr bwMode="auto">
              <a:xfrm>
                <a:off x="3120" y="22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11" name="Oval 599"/>
              <p:cNvSpPr>
                <a:spLocks noChangeAspect="1" noChangeArrowheads="1"/>
              </p:cNvSpPr>
              <p:nvPr/>
            </p:nvSpPr>
            <p:spPr bwMode="auto">
              <a:xfrm>
                <a:off x="3168" y="21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12" name="Oval 600"/>
              <p:cNvSpPr>
                <a:spLocks noChangeAspect="1" noChangeArrowheads="1"/>
              </p:cNvSpPr>
              <p:nvPr/>
            </p:nvSpPr>
            <p:spPr bwMode="auto">
              <a:xfrm>
                <a:off x="3216" y="21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13" name="Oval 601"/>
              <p:cNvSpPr>
                <a:spLocks noChangeAspect="1" noChangeArrowheads="1"/>
              </p:cNvSpPr>
              <p:nvPr/>
            </p:nvSpPr>
            <p:spPr bwMode="auto">
              <a:xfrm>
                <a:off x="3264" y="20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14" name="Oval 602"/>
              <p:cNvSpPr>
                <a:spLocks noChangeAspect="1" noChangeArrowheads="1"/>
              </p:cNvSpPr>
              <p:nvPr/>
            </p:nvSpPr>
            <p:spPr bwMode="auto">
              <a:xfrm>
                <a:off x="3312" y="20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15" name="Oval 603"/>
              <p:cNvSpPr>
                <a:spLocks noChangeAspect="1" noChangeArrowheads="1"/>
              </p:cNvSpPr>
              <p:nvPr/>
            </p:nvSpPr>
            <p:spPr bwMode="auto">
              <a:xfrm>
                <a:off x="3360" y="19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16" name="Oval 604"/>
              <p:cNvSpPr>
                <a:spLocks noChangeAspect="1" noChangeArrowheads="1"/>
              </p:cNvSpPr>
              <p:nvPr/>
            </p:nvSpPr>
            <p:spPr bwMode="auto">
              <a:xfrm>
                <a:off x="3408" y="19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17" name="Oval 605"/>
              <p:cNvSpPr>
                <a:spLocks noChangeAspect="1" noChangeArrowheads="1"/>
              </p:cNvSpPr>
              <p:nvPr/>
            </p:nvSpPr>
            <p:spPr bwMode="auto">
              <a:xfrm>
                <a:off x="2016" y="34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18" name="Oval 606"/>
              <p:cNvSpPr>
                <a:spLocks noChangeAspect="1" noChangeArrowheads="1"/>
              </p:cNvSpPr>
              <p:nvPr/>
            </p:nvSpPr>
            <p:spPr bwMode="auto">
              <a:xfrm>
                <a:off x="2064" y="33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19" name="Oval 607"/>
              <p:cNvSpPr>
                <a:spLocks noChangeAspect="1" noChangeArrowheads="1"/>
              </p:cNvSpPr>
              <p:nvPr/>
            </p:nvSpPr>
            <p:spPr bwMode="auto">
              <a:xfrm>
                <a:off x="2112" y="33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20" name="Oval 608"/>
              <p:cNvSpPr>
                <a:spLocks noChangeAspect="1" noChangeArrowheads="1"/>
              </p:cNvSpPr>
              <p:nvPr/>
            </p:nvSpPr>
            <p:spPr bwMode="auto">
              <a:xfrm>
                <a:off x="2160" y="32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21" name="Oval 609"/>
              <p:cNvSpPr>
                <a:spLocks noChangeAspect="1" noChangeArrowheads="1"/>
              </p:cNvSpPr>
              <p:nvPr/>
            </p:nvSpPr>
            <p:spPr bwMode="auto">
              <a:xfrm>
                <a:off x="2208" y="32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22" name="Oval 610"/>
              <p:cNvSpPr>
                <a:spLocks noChangeAspect="1" noChangeArrowheads="1"/>
              </p:cNvSpPr>
              <p:nvPr/>
            </p:nvSpPr>
            <p:spPr bwMode="auto">
              <a:xfrm>
                <a:off x="2256" y="31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23" name="Oval 611"/>
              <p:cNvSpPr>
                <a:spLocks noChangeAspect="1" noChangeArrowheads="1"/>
              </p:cNvSpPr>
              <p:nvPr/>
            </p:nvSpPr>
            <p:spPr bwMode="auto">
              <a:xfrm>
                <a:off x="2304" y="31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24" name="Oval 612"/>
              <p:cNvSpPr>
                <a:spLocks noChangeAspect="1" noChangeArrowheads="1"/>
              </p:cNvSpPr>
              <p:nvPr/>
            </p:nvSpPr>
            <p:spPr bwMode="auto">
              <a:xfrm>
                <a:off x="2352" y="307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25" name="Oval 613"/>
              <p:cNvSpPr>
                <a:spLocks noChangeAspect="1" noChangeArrowheads="1"/>
              </p:cNvSpPr>
              <p:nvPr/>
            </p:nvSpPr>
            <p:spPr bwMode="auto">
              <a:xfrm>
                <a:off x="2400" y="302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26" name="Oval 614"/>
              <p:cNvSpPr>
                <a:spLocks noChangeAspect="1" noChangeArrowheads="1"/>
              </p:cNvSpPr>
              <p:nvPr/>
            </p:nvSpPr>
            <p:spPr bwMode="auto">
              <a:xfrm>
                <a:off x="2448" y="297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27" name="Oval 615"/>
              <p:cNvSpPr>
                <a:spLocks noChangeAspect="1" noChangeArrowheads="1"/>
              </p:cNvSpPr>
              <p:nvPr/>
            </p:nvSpPr>
            <p:spPr bwMode="auto">
              <a:xfrm>
                <a:off x="2496" y="292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28" name="Oval 616"/>
              <p:cNvSpPr>
                <a:spLocks noChangeAspect="1" noChangeArrowheads="1"/>
              </p:cNvSpPr>
              <p:nvPr/>
            </p:nvSpPr>
            <p:spPr bwMode="auto">
              <a:xfrm>
                <a:off x="2544" y="288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29" name="Oval 617"/>
              <p:cNvSpPr>
                <a:spLocks noChangeAspect="1" noChangeArrowheads="1"/>
              </p:cNvSpPr>
              <p:nvPr/>
            </p:nvSpPr>
            <p:spPr bwMode="auto">
              <a:xfrm>
                <a:off x="2592" y="283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30" name="Oval 618"/>
              <p:cNvSpPr>
                <a:spLocks noChangeAspect="1" noChangeArrowheads="1"/>
              </p:cNvSpPr>
              <p:nvPr/>
            </p:nvSpPr>
            <p:spPr bwMode="auto">
              <a:xfrm>
                <a:off x="2640" y="278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31" name="Oval 619"/>
              <p:cNvSpPr>
                <a:spLocks noChangeAspect="1" noChangeArrowheads="1"/>
              </p:cNvSpPr>
              <p:nvPr/>
            </p:nvSpPr>
            <p:spPr bwMode="auto">
              <a:xfrm>
                <a:off x="2688" y="273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32" name="Oval 620"/>
              <p:cNvSpPr>
                <a:spLocks noChangeAspect="1" noChangeArrowheads="1"/>
              </p:cNvSpPr>
              <p:nvPr/>
            </p:nvSpPr>
            <p:spPr bwMode="auto">
              <a:xfrm>
                <a:off x="2736" y="268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33" name="Oval 621"/>
              <p:cNvSpPr>
                <a:spLocks noChangeAspect="1" noChangeArrowheads="1"/>
              </p:cNvSpPr>
              <p:nvPr/>
            </p:nvSpPr>
            <p:spPr bwMode="auto">
              <a:xfrm>
                <a:off x="2784" y="264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34" name="Oval 622"/>
              <p:cNvSpPr>
                <a:spLocks noChangeAspect="1" noChangeArrowheads="1"/>
              </p:cNvSpPr>
              <p:nvPr/>
            </p:nvSpPr>
            <p:spPr bwMode="auto">
              <a:xfrm>
                <a:off x="2832" y="259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35" name="Oval 623"/>
              <p:cNvSpPr>
                <a:spLocks noChangeAspect="1" noChangeArrowheads="1"/>
              </p:cNvSpPr>
              <p:nvPr/>
            </p:nvSpPr>
            <p:spPr bwMode="auto">
              <a:xfrm>
                <a:off x="2880" y="254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36" name="Oval 624"/>
              <p:cNvSpPr>
                <a:spLocks noChangeAspect="1" noChangeArrowheads="1"/>
              </p:cNvSpPr>
              <p:nvPr/>
            </p:nvSpPr>
            <p:spPr bwMode="auto">
              <a:xfrm>
                <a:off x="2928" y="249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37" name="Oval 625"/>
              <p:cNvSpPr>
                <a:spLocks noChangeAspect="1" noChangeArrowheads="1"/>
              </p:cNvSpPr>
              <p:nvPr/>
            </p:nvSpPr>
            <p:spPr bwMode="auto">
              <a:xfrm>
                <a:off x="2976" y="244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38" name="Oval 626"/>
              <p:cNvSpPr>
                <a:spLocks noChangeAspect="1" noChangeArrowheads="1"/>
              </p:cNvSpPr>
              <p:nvPr/>
            </p:nvSpPr>
            <p:spPr bwMode="auto">
              <a:xfrm>
                <a:off x="3024" y="240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39" name="Oval 627"/>
              <p:cNvSpPr>
                <a:spLocks noChangeAspect="1" noChangeArrowheads="1"/>
              </p:cNvSpPr>
              <p:nvPr/>
            </p:nvSpPr>
            <p:spPr bwMode="auto">
              <a:xfrm>
                <a:off x="3072" y="235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40" name="Oval 628"/>
              <p:cNvSpPr>
                <a:spLocks noChangeAspect="1" noChangeArrowheads="1"/>
              </p:cNvSpPr>
              <p:nvPr/>
            </p:nvSpPr>
            <p:spPr bwMode="auto">
              <a:xfrm>
                <a:off x="3120" y="230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41" name="Oval 629"/>
              <p:cNvSpPr>
                <a:spLocks noChangeAspect="1" noChangeArrowheads="1"/>
              </p:cNvSpPr>
              <p:nvPr/>
            </p:nvSpPr>
            <p:spPr bwMode="auto">
              <a:xfrm>
                <a:off x="3168" y="225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42" name="Oval 630"/>
              <p:cNvSpPr>
                <a:spLocks noChangeAspect="1" noChangeArrowheads="1"/>
              </p:cNvSpPr>
              <p:nvPr/>
            </p:nvSpPr>
            <p:spPr bwMode="auto">
              <a:xfrm>
                <a:off x="3216" y="22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43" name="Oval 631"/>
              <p:cNvSpPr>
                <a:spLocks noChangeAspect="1" noChangeArrowheads="1"/>
              </p:cNvSpPr>
              <p:nvPr/>
            </p:nvSpPr>
            <p:spPr bwMode="auto">
              <a:xfrm>
                <a:off x="3264" y="21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44" name="Oval 632"/>
              <p:cNvSpPr>
                <a:spLocks noChangeAspect="1" noChangeArrowheads="1"/>
              </p:cNvSpPr>
              <p:nvPr/>
            </p:nvSpPr>
            <p:spPr bwMode="auto">
              <a:xfrm>
                <a:off x="3312" y="21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45" name="Oval 633"/>
              <p:cNvSpPr>
                <a:spLocks noChangeAspect="1" noChangeArrowheads="1"/>
              </p:cNvSpPr>
              <p:nvPr/>
            </p:nvSpPr>
            <p:spPr bwMode="auto">
              <a:xfrm>
                <a:off x="3360" y="20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46" name="Oval 634"/>
              <p:cNvSpPr>
                <a:spLocks noChangeAspect="1" noChangeArrowheads="1"/>
              </p:cNvSpPr>
              <p:nvPr/>
            </p:nvSpPr>
            <p:spPr bwMode="auto">
              <a:xfrm>
                <a:off x="3408" y="20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47" name="Oval 635"/>
              <p:cNvSpPr>
                <a:spLocks noChangeAspect="1" noChangeArrowheads="1"/>
              </p:cNvSpPr>
              <p:nvPr/>
            </p:nvSpPr>
            <p:spPr bwMode="auto">
              <a:xfrm>
                <a:off x="3456" y="19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48" name="Oval 636"/>
              <p:cNvSpPr>
                <a:spLocks noChangeAspect="1" noChangeArrowheads="1"/>
              </p:cNvSpPr>
              <p:nvPr/>
            </p:nvSpPr>
            <p:spPr bwMode="auto">
              <a:xfrm>
                <a:off x="3504" y="19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49" name="Oval 637"/>
              <p:cNvSpPr>
                <a:spLocks noChangeAspect="1" noChangeArrowheads="1"/>
              </p:cNvSpPr>
              <p:nvPr/>
            </p:nvSpPr>
            <p:spPr bwMode="auto">
              <a:xfrm>
                <a:off x="2112" y="34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50" name="Oval 638"/>
              <p:cNvSpPr>
                <a:spLocks noChangeAspect="1" noChangeArrowheads="1"/>
              </p:cNvSpPr>
              <p:nvPr/>
            </p:nvSpPr>
            <p:spPr bwMode="auto">
              <a:xfrm>
                <a:off x="2160" y="33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51" name="Oval 639"/>
              <p:cNvSpPr>
                <a:spLocks noChangeAspect="1" noChangeArrowheads="1"/>
              </p:cNvSpPr>
              <p:nvPr/>
            </p:nvSpPr>
            <p:spPr bwMode="auto">
              <a:xfrm>
                <a:off x="2208" y="33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52" name="Oval 640"/>
              <p:cNvSpPr>
                <a:spLocks noChangeAspect="1" noChangeArrowheads="1"/>
              </p:cNvSpPr>
              <p:nvPr/>
            </p:nvSpPr>
            <p:spPr bwMode="auto">
              <a:xfrm>
                <a:off x="2256" y="32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53" name="Oval 641"/>
              <p:cNvSpPr>
                <a:spLocks noChangeAspect="1" noChangeArrowheads="1"/>
              </p:cNvSpPr>
              <p:nvPr/>
            </p:nvSpPr>
            <p:spPr bwMode="auto">
              <a:xfrm>
                <a:off x="2304" y="32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54" name="Oval 642"/>
              <p:cNvSpPr>
                <a:spLocks noChangeAspect="1" noChangeArrowheads="1"/>
              </p:cNvSpPr>
              <p:nvPr/>
            </p:nvSpPr>
            <p:spPr bwMode="auto">
              <a:xfrm>
                <a:off x="2352" y="31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55" name="Oval 643"/>
              <p:cNvSpPr>
                <a:spLocks noChangeAspect="1" noChangeArrowheads="1"/>
              </p:cNvSpPr>
              <p:nvPr/>
            </p:nvSpPr>
            <p:spPr bwMode="auto">
              <a:xfrm>
                <a:off x="2400" y="31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56" name="Oval 644"/>
              <p:cNvSpPr>
                <a:spLocks noChangeAspect="1" noChangeArrowheads="1"/>
              </p:cNvSpPr>
              <p:nvPr/>
            </p:nvSpPr>
            <p:spPr bwMode="auto">
              <a:xfrm>
                <a:off x="2448" y="307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57" name="Oval 645"/>
              <p:cNvSpPr>
                <a:spLocks noChangeAspect="1" noChangeArrowheads="1"/>
              </p:cNvSpPr>
              <p:nvPr/>
            </p:nvSpPr>
            <p:spPr bwMode="auto">
              <a:xfrm>
                <a:off x="2496" y="302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58" name="Oval 646"/>
              <p:cNvSpPr>
                <a:spLocks noChangeAspect="1" noChangeArrowheads="1"/>
              </p:cNvSpPr>
              <p:nvPr/>
            </p:nvSpPr>
            <p:spPr bwMode="auto">
              <a:xfrm>
                <a:off x="2544" y="297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59" name="Oval 647"/>
              <p:cNvSpPr>
                <a:spLocks noChangeAspect="1" noChangeArrowheads="1"/>
              </p:cNvSpPr>
              <p:nvPr/>
            </p:nvSpPr>
            <p:spPr bwMode="auto">
              <a:xfrm>
                <a:off x="2592" y="292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60" name="Oval 648"/>
              <p:cNvSpPr>
                <a:spLocks noChangeAspect="1" noChangeArrowheads="1"/>
              </p:cNvSpPr>
              <p:nvPr/>
            </p:nvSpPr>
            <p:spPr bwMode="auto">
              <a:xfrm>
                <a:off x="2640" y="288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61" name="Oval 649"/>
              <p:cNvSpPr>
                <a:spLocks noChangeAspect="1" noChangeArrowheads="1"/>
              </p:cNvSpPr>
              <p:nvPr/>
            </p:nvSpPr>
            <p:spPr bwMode="auto">
              <a:xfrm>
                <a:off x="2688" y="283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62" name="Oval 650"/>
              <p:cNvSpPr>
                <a:spLocks noChangeAspect="1" noChangeArrowheads="1"/>
              </p:cNvSpPr>
              <p:nvPr/>
            </p:nvSpPr>
            <p:spPr bwMode="auto">
              <a:xfrm>
                <a:off x="2736" y="278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63" name="Oval 651"/>
              <p:cNvSpPr>
                <a:spLocks noChangeAspect="1" noChangeArrowheads="1"/>
              </p:cNvSpPr>
              <p:nvPr/>
            </p:nvSpPr>
            <p:spPr bwMode="auto">
              <a:xfrm>
                <a:off x="2784" y="273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64" name="Oval 652"/>
              <p:cNvSpPr>
                <a:spLocks noChangeAspect="1" noChangeArrowheads="1"/>
              </p:cNvSpPr>
              <p:nvPr/>
            </p:nvSpPr>
            <p:spPr bwMode="auto">
              <a:xfrm>
                <a:off x="2832" y="268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65" name="Oval 653"/>
              <p:cNvSpPr>
                <a:spLocks noChangeAspect="1" noChangeArrowheads="1"/>
              </p:cNvSpPr>
              <p:nvPr/>
            </p:nvSpPr>
            <p:spPr bwMode="auto">
              <a:xfrm>
                <a:off x="2880" y="264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66" name="Oval 654"/>
              <p:cNvSpPr>
                <a:spLocks noChangeAspect="1" noChangeArrowheads="1"/>
              </p:cNvSpPr>
              <p:nvPr/>
            </p:nvSpPr>
            <p:spPr bwMode="auto">
              <a:xfrm>
                <a:off x="2928" y="259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67" name="Oval 655"/>
              <p:cNvSpPr>
                <a:spLocks noChangeAspect="1" noChangeArrowheads="1"/>
              </p:cNvSpPr>
              <p:nvPr/>
            </p:nvSpPr>
            <p:spPr bwMode="auto">
              <a:xfrm>
                <a:off x="2976" y="254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68" name="Oval 656"/>
              <p:cNvSpPr>
                <a:spLocks noChangeAspect="1" noChangeArrowheads="1"/>
              </p:cNvSpPr>
              <p:nvPr/>
            </p:nvSpPr>
            <p:spPr bwMode="auto">
              <a:xfrm>
                <a:off x="3024" y="249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69" name="Oval 657"/>
              <p:cNvSpPr>
                <a:spLocks noChangeAspect="1" noChangeArrowheads="1"/>
              </p:cNvSpPr>
              <p:nvPr/>
            </p:nvSpPr>
            <p:spPr bwMode="auto">
              <a:xfrm>
                <a:off x="3072" y="244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70" name="Oval 658"/>
              <p:cNvSpPr>
                <a:spLocks noChangeAspect="1" noChangeArrowheads="1"/>
              </p:cNvSpPr>
              <p:nvPr/>
            </p:nvSpPr>
            <p:spPr bwMode="auto">
              <a:xfrm>
                <a:off x="3120" y="240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71" name="Oval 659"/>
              <p:cNvSpPr>
                <a:spLocks noChangeAspect="1" noChangeArrowheads="1"/>
              </p:cNvSpPr>
              <p:nvPr/>
            </p:nvSpPr>
            <p:spPr bwMode="auto">
              <a:xfrm>
                <a:off x="3168" y="235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72" name="Oval 660"/>
              <p:cNvSpPr>
                <a:spLocks noChangeAspect="1" noChangeArrowheads="1"/>
              </p:cNvSpPr>
              <p:nvPr/>
            </p:nvSpPr>
            <p:spPr bwMode="auto">
              <a:xfrm>
                <a:off x="3216" y="230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73" name="Oval 661"/>
              <p:cNvSpPr>
                <a:spLocks noChangeAspect="1" noChangeArrowheads="1"/>
              </p:cNvSpPr>
              <p:nvPr/>
            </p:nvSpPr>
            <p:spPr bwMode="auto">
              <a:xfrm>
                <a:off x="3264" y="225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74" name="Oval 662"/>
              <p:cNvSpPr>
                <a:spLocks noChangeAspect="1" noChangeArrowheads="1"/>
              </p:cNvSpPr>
              <p:nvPr/>
            </p:nvSpPr>
            <p:spPr bwMode="auto">
              <a:xfrm>
                <a:off x="3312" y="22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75" name="Oval 663"/>
              <p:cNvSpPr>
                <a:spLocks noChangeAspect="1" noChangeArrowheads="1"/>
              </p:cNvSpPr>
              <p:nvPr/>
            </p:nvSpPr>
            <p:spPr bwMode="auto">
              <a:xfrm>
                <a:off x="3360" y="21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76" name="Oval 664"/>
              <p:cNvSpPr>
                <a:spLocks noChangeAspect="1" noChangeArrowheads="1"/>
              </p:cNvSpPr>
              <p:nvPr/>
            </p:nvSpPr>
            <p:spPr bwMode="auto">
              <a:xfrm>
                <a:off x="3408" y="21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77" name="Oval 665"/>
              <p:cNvSpPr>
                <a:spLocks noChangeAspect="1" noChangeArrowheads="1"/>
              </p:cNvSpPr>
              <p:nvPr/>
            </p:nvSpPr>
            <p:spPr bwMode="auto">
              <a:xfrm>
                <a:off x="3456" y="20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78" name="Oval 666"/>
              <p:cNvSpPr>
                <a:spLocks noChangeAspect="1" noChangeArrowheads="1"/>
              </p:cNvSpPr>
              <p:nvPr/>
            </p:nvSpPr>
            <p:spPr bwMode="auto">
              <a:xfrm>
                <a:off x="3504" y="20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79" name="Oval 667"/>
              <p:cNvSpPr>
                <a:spLocks noChangeAspect="1" noChangeArrowheads="1"/>
              </p:cNvSpPr>
              <p:nvPr/>
            </p:nvSpPr>
            <p:spPr bwMode="auto">
              <a:xfrm>
                <a:off x="3552" y="19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80" name="Oval 668"/>
              <p:cNvSpPr>
                <a:spLocks noChangeAspect="1" noChangeArrowheads="1"/>
              </p:cNvSpPr>
              <p:nvPr/>
            </p:nvSpPr>
            <p:spPr bwMode="auto">
              <a:xfrm>
                <a:off x="3600" y="19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81" name="Oval 669"/>
              <p:cNvSpPr>
                <a:spLocks noChangeAspect="1" noChangeArrowheads="1"/>
              </p:cNvSpPr>
              <p:nvPr/>
            </p:nvSpPr>
            <p:spPr bwMode="auto">
              <a:xfrm>
                <a:off x="2208" y="34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82" name="Oval 670"/>
              <p:cNvSpPr>
                <a:spLocks noChangeAspect="1" noChangeArrowheads="1"/>
              </p:cNvSpPr>
              <p:nvPr/>
            </p:nvSpPr>
            <p:spPr bwMode="auto">
              <a:xfrm>
                <a:off x="2256" y="33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83" name="Oval 671"/>
              <p:cNvSpPr>
                <a:spLocks noChangeAspect="1" noChangeArrowheads="1"/>
              </p:cNvSpPr>
              <p:nvPr/>
            </p:nvSpPr>
            <p:spPr bwMode="auto">
              <a:xfrm>
                <a:off x="2304" y="33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84" name="Oval 672"/>
              <p:cNvSpPr>
                <a:spLocks noChangeAspect="1" noChangeArrowheads="1"/>
              </p:cNvSpPr>
              <p:nvPr/>
            </p:nvSpPr>
            <p:spPr bwMode="auto">
              <a:xfrm>
                <a:off x="2352" y="32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85" name="Oval 673"/>
              <p:cNvSpPr>
                <a:spLocks noChangeAspect="1" noChangeArrowheads="1"/>
              </p:cNvSpPr>
              <p:nvPr/>
            </p:nvSpPr>
            <p:spPr bwMode="auto">
              <a:xfrm>
                <a:off x="2400" y="32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86" name="Oval 674"/>
              <p:cNvSpPr>
                <a:spLocks noChangeAspect="1" noChangeArrowheads="1"/>
              </p:cNvSpPr>
              <p:nvPr/>
            </p:nvSpPr>
            <p:spPr bwMode="auto">
              <a:xfrm>
                <a:off x="2448" y="31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87" name="Oval 675"/>
              <p:cNvSpPr>
                <a:spLocks noChangeAspect="1" noChangeArrowheads="1"/>
              </p:cNvSpPr>
              <p:nvPr/>
            </p:nvSpPr>
            <p:spPr bwMode="auto">
              <a:xfrm>
                <a:off x="2496" y="31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88" name="Oval 676"/>
              <p:cNvSpPr>
                <a:spLocks noChangeAspect="1" noChangeArrowheads="1"/>
              </p:cNvSpPr>
              <p:nvPr/>
            </p:nvSpPr>
            <p:spPr bwMode="auto">
              <a:xfrm>
                <a:off x="2544" y="307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89" name="Oval 677"/>
              <p:cNvSpPr>
                <a:spLocks noChangeAspect="1" noChangeArrowheads="1"/>
              </p:cNvSpPr>
              <p:nvPr/>
            </p:nvSpPr>
            <p:spPr bwMode="auto">
              <a:xfrm>
                <a:off x="2592" y="302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90" name="Oval 678"/>
              <p:cNvSpPr>
                <a:spLocks noChangeAspect="1" noChangeArrowheads="1"/>
              </p:cNvSpPr>
              <p:nvPr/>
            </p:nvSpPr>
            <p:spPr bwMode="auto">
              <a:xfrm>
                <a:off x="2640" y="297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91" name="Oval 679"/>
              <p:cNvSpPr>
                <a:spLocks noChangeAspect="1" noChangeArrowheads="1"/>
              </p:cNvSpPr>
              <p:nvPr/>
            </p:nvSpPr>
            <p:spPr bwMode="auto">
              <a:xfrm>
                <a:off x="2688" y="292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92" name="Oval 680"/>
              <p:cNvSpPr>
                <a:spLocks noChangeAspect="1" noChangeArrowheads="1"/>
              </p:cNvSpPr>
              <p:nvPr/>
            </p:nvSpPr>
            <p:spPr bwMode="auto">
              <a:xfrm>
                <a:off x="2736" y="288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93" name="Oval 681"/>
              <p:cNvSpPr>
                <a:spLocks noChangeAspect="1" noChangeArrowheads="1"/>
              </p:cNvSpPr>
              <p:nvPr/>
            </p:nvSpPr>
            <p:spPr bwMode="auto">
              <a:xfrm>
                <a:off x="2784" y="283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94" name="Oval 682"/>
              <p:cNvSpPr>
                <a:spLocks noChangeAspect="1" noChangeArrowheads="1"/>
              </p:cNvSpPr>
              <p:nvPr/>
            </p:nvSpPr>
            <p:spPr bwMode="auto">
              <a:xfrm>
                <a:off x="2832" y="278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95" name="Oval 683"/>
              <p:cNvSpPr>
                <a:spLocks noChangeAspect="1" noChangeArrowheads="1"/>
              </p:cNvSpPr>
              <p:nvPr/>
            </p:nvSpPr>
            <p:spPr bwMode="auto">
              <a:xfrm>
                <a:off x="2880" y="273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96" name="Oval 684"/>
              <p:cNvSpPr>
                <a:spLocks noChangeAspect="1" noChangeArrowheads="1"/>
              </p:cNvSpPr>
              <p:nvPr/>
            </p:nvSpPr>
            <p:spPr bwMode="auto">
              <a:xfrm>
                <a:off x="2928" y="268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97" name="Oval 685"/>
              <p:cNvSpPr>
                <a:spLocks noChangeAspect="1" noChangeArrowheads="1"/>
              </p:cNvSpPr>
              <p:nvPr/>
            </p:nvSpPr>
            <p:spPr bwMode="auto">
              <a:xfrm>
                <a:off x="2976" y="264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98" name="Oval 686"/>
              <p:cNvSpPr>
                <a:spLocks noChangeAspect="1" noChangeArrowheads="1"/>
              </p:cNvSpPr>
              <p:nvPr/>
            </p:nvSpPr>
            <p:spPr bwMode="auto">
              <a:xfrm>
                <a:off x="3024" y="259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099" name="Oval 687"/>
              <p:cNvSpPr>
                <a:spLocks noChangeAspect="1" noChangeArrowheads="1"/>
              </p:cNvSpPr>
              <p:nvPr/>
            </p:nvSpPr>
            <p:spPr bwMode="auto">
              <a:xfrm>
                <a:off x="3072" y="254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00" name="Oval 688"/>
              <p:cNvSpPr>
                <a:spLocks noChangeAspect="1" noChangeArrowheads="1"/>
              </p:cNvSpPr>
              <p:nvPr/>
            </p:nvSpPr>
            <p:spPr bwMode="auto">
              <a:xfrm>
                <a:off x="3120" y="249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01" name="Oval 689"/>
              <p:cNvSpPr>
                <a:spLocks noChangeAspect="1" noChangeArrowheads="1"/>
              </p:cNvSpPr>
              <p:nvPr/>
            </p:nvSpPr>
            <p:spPr bwMode="auto">
              <a:xfrm>
                <a:off x="3168" y="244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02" name="Oval 690"/>
              <p:cNvSpPr>
                <a:spLocks noChangeAspect="1" noChangeArrowheads="1"/>
              </p:cNvSpPr>
              <p:nvPr/>
            </p:nvSpPr>
            <p:spPr bwMode="auto">
              <a:xfrm>
                <a:off x="3216" y="240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03" name="Oval 691"/>
              <p:cNvSpPr>
                <a:spLocks noChangeAspect="1" noChangeArrowheads="1"/>
              </p:cNvSpPr>
              <p:nvPr/>
            </p:nvSpPr>
            <p:spPr bwMode="auto">
              <a:xfrm>
                <a:off x="3264" y="235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04" name="Oval 692"/>
              <p:cNvSpPr>
                <a:spLocks noChangeAspect="1" noChangeArrowheads="1"/>
              </p:cNvSpPr>
              <p:nvPr/>
            </p:nvSpPr>
            <p:spPr bwMode="auto">
              <a:xfrm>
                <a:off x="3312" y="230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05" name="Oval 693"/>
              <p:cNvSpPr>
                <a:spLocks noChangeAspect="1" noChangeArrowheads="1"/>
              </p:cNvSpPr>
              <p:nvPr/>
            </p:nvSpPr>
            <p:spPr bwMode="auto">
              <a:xfrm>
                <a:off x="3360" y="225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06" name="Oval 694"/>
              <p:cNvSpPr>
                <a:spLocks noChangeAspect="1" noChangeArrowheads="1"/>
              </p:cNvSpPr>
              <p:nvPr/>
            </p:nvSpPr>
            <p:spPr bwMode="auto">
              <a:xfrm>
                <a:off x="3408" y="22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07" name="Oval 695"/>
              <p:cNvSpPr>
                <a:spLocks noChangeAspect="1" noChangeArrowheads="1"/>
              </p:cNvSpPr>
              <p:nvPr/>
            </p:nvSpPr>
            <p:spPr bwMode="auto">
              <a:xfrm>
                <a:off x="3456" y="21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08" name="Oval 696"/>
              <p:cNvSpPr>
                <a:spLocks noChangeAspect="1" noChangeArrowheads="1"/>
              </p:cNvSpPr>
              <p:nvPr/>
            </p:nvSpPr>
            <p:spPr bwMode="auto">
              <a:xfrm>
                <a:off x="3504" y="21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09" name="Oval 697"/>
              <p:cNvSpPr>
                <a:spLocks noChangeAspect="1" noChangeArrowheads="1"/>
              </p:cNvSpPr>
              <p:nvPr/>
            </p:nvSpPr>
            <p:spPr bwMode="auto">
              <a:xfrm>
                <a:off x="3552" y="20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10" name="Oval 698"/>
              <p:cNvSpPr>
                <a:spLocks noChangeAspect="1" noChangeArrowheads="1"/>
              </p:cNvSpPr>
              <p:nvPr/>
            </p:nvSpPr>
            <p:spPr bwMode="auto">
              <a:xfrm>
                <a:off x="3600" y="20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11" name="Oval 699"/>
              <p:cNvSpPr>
                <a:spLocks noChangeAspect="1" noChangeArrowheads="1"/>
              </p:cNvSpPr>
              <p:nvPr/>
            </p:nvSpPr>
            <p:spPr bwMode="auto">
              <a:xfrm>
                <a:off x="3648" y="19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12" name="Oval 700"/>
              <p:cNvSpPr>
                <a:spLocks noChangeAspect="1" noChangeArrowheads="1"/>
              </p:cNvSpPr>
              <p:nvPr/>
            </p:nvSpPr>
            <p:spPr bwMode="auto">
              <a:xfrm>
                <a:off x="3696" y="19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13" name="Oval 701"/>
              <p:cNvSpPr>
                <a:spLocks noChangeAspect="1" noChangeArrowheads="1"/>
              </p:cNvSpPr>
              <p:nvPr/>
            </p:nvSpPr>
            <p:spPr bwMode="auto">
              <a:xfrm>
                <a:off x="2304" y="34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14" name="Oval 702"/>
              <p:cNvSpPr>
                <a:spLocks noChangeAspect="1" noChangeArrowheads="1"/>
              </p:cNvSpPr>
              <p:nvPr/>
            </p:nvSpPr>
            <p:spPr bwMode="auto">
              <a:xfrm>
                <a:off x="2352" y="33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15" name="Oval 703"/>
              <p:cNvSpPr>
                <a:spLocks noChangeAspect="1" noChangeArrowheads="1"/>
              </p:cNvSpPr>
              <p:nvPr/>
            </p:nvSpPr>
            <p:spPr bwMode="auto">
              <a:xfrm>
                <a:off x="2400" y="33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16" name="Oval 704"/>
              <p:cNvSpPr>
                <a:spLocks noChangeAspect="1" noChangeArrowheads="1"/>
              </p:cNvSpPr>
              <p:nvPr/>
            </p:nvSpPr>
            <p:spPr bwMode="auto">
              <a:xfrm>
                <a:off x="2448" y="32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17" name="Oval 705"/>
              <p:cNvSpPr>
                <a:spLocks noChangeAspect="1" noChangeArrowheads="1"/>
              </p:cNvSpPr>
              <p:nvPr/>
            </p:nvSpPr>
            <p:spPr bwMode="auto">
              <a:xfrm>
                <a:off x="2496" y="32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18" name="Oval 706"/>
              <p:cNvSpPr>
                <a:spLocks noChangeAspect="1" noChangeArrowheads="1"/>
              </p:cNvSpPr>
              <p:nvPr/>
            </p:nvSpPr>
            <p:spPr bwMode="auto">
              <a:xfrm>
                <a:off x="2544" y="31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19" name="Oval 707"/>
              <p:cNvSpPr>
                <a:spLocks noChangeAspect="1" noChangeArrowheads="1"/>
              </p:cNvSpPr>
              <p:nvPr/>
            </p:nvSpPr>
            <p:spPr bwMode="auto">
              <a:xfrm>
                <a:off x="2592" y="31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20" name="Oval 708"/>
              <p:cNvSpPr>
                <a:spLocks noChangeAspect="1" noChangeArrowheads="1"/>
              </p:cNvSpPr>
              <p:nvPr/>
            </p:nvSpPr>
            <p:spPr bwMode="auto">
              <a:xfrm>
                <a:off x="2640" y="307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21" name="Oval 709"/>
              <p:cNvSpPr>
                <a:spLocks noChangeAspect="1" noChangeArrowheads="1"/>
              </p:cNvSpPr>
              <p:nvPr/>
            </p:nvSpPr>
            <p:spPr bwMode="auto">
              <a:xfrm>
                <a:off x="2688" y="302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22" name="Oval 710"/>
              <p:cNvSpPr>
                <a:spLocks noChangeAspect="1" noChangeArrowheads="1"/>
              </p:cNvSpPr>
              <p:nvPr/>
            </p:nvSpPr>
            <p:spPr bwMode="auto">
              <a:xfrm>
                <a:off x="2736" y="297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23" name="Oval 711"/>
              <p:cNvSpPr>
                <a:spLocks noChangeAspect="1" noChangeArrowheads="1"/>
              </p:cNvSpPr>
              <p:nvPr/>
            </p:nvSpPr>
            <p:spPr bwMode="auto">
              <a:xfrm>
                <a:off x="2784" y="292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24" name="Oval 712"/>
              <p:cNvSpPr>
                <a:spLocks noChangeAspect="1" noChangeArrowheads="1"/>
              </p:cNvSpPr>
              <p:nvPr/>
            </p:nvSpPr>
            <p:spPr bwMode="auto">
              <a:xfrm>
                <a:off x="2832" y="288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25" name="Oval 713"/>
              <p:cNvSpPr>
                <a:spLocks noChangeAspect="1" noChangeArrowheads="1"/>
              </p:cNvSpPr>
              <p:nvPr/>
            </p:nvSpPr>
            <p:spPr bwMode="auto">
              <a:xfrm>
                <a:off x="2880" y="283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26" name="Oval 714"/>
              <p:cNvSpPr>
                <a:spLocks noChangeAspect="1" noChangeArrowheads="1"/>
              </p:cNvSpPr>
              <p:nvPr/>
            </p:nvSpPr>
            <p:spPr bwMode="auto">
              <a:xfrm>
                <a:off x="2928" y="278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27" name="Oval 715"/>
              <p:cNvSpPr>
                <a:spLocks noChangeAspect="1" noChangeArrowheads="1"/>
              </p:cNvSpPr>
              <p:nvPr/>
            </p:nvSpPr>
            <p:spPr bwMode="auto">
              <a:xfrm>
                <a:off x="2976" y="273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28" name="Oval 716"/>
              <p:cNvSpPr>
                <a:spLocks noChangeAspect="1" noChangeArrowheads="1"/>
              </p:cNvSpPr>
              <p:nvPr/>
            </p:nvSpPr>
            <p:spPr bwMode="auto">
              <a:xfrm>
                <a:off x="3024" y="268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29" name="Oval 717"/>
              <p:cNvSpPr>
                <a:spLocks noChangeAspect="1" noChangeArrowheads="1"/>
              </p:cNvSpPr>
              <p:nvPr/>
            </p:nvSpPr>
            <p:spPr bwMode="auto">
              <a:xfrm>
                <a:off x="3072" y="264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30" name="Oval 718"/>
              <p:cNvSpPr>
                <a:spLocks noChangeAspect="1" noChangeArrowheads="1"/>
              </p:cNvSpPr>
              <p:nvPr/>
            </p:nvSpPr>
            <p:spPr bwMode="auto">
              <a:xfrm>
                <a:off x="3120" y="259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31" name="Oval 719"/>
              <p:cNvSpPr>
                <a:spLocks noChangeAspect="1" noChangeArrowheads="1"/>
              </p:cNvSpPr>
              <p:nvPr/>
            </p:nvSpPr>
            <p:spPr bwMode="auto">
              <a:xfrm>
                <a:off x="3168" y="254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32" name="Oval 720"/>
              <p:cNvSpPr>
                <a:spLocks noChangeAspect="1" noChangeArrowheads="1"/>
              </p:cNvSpPr>
              <p:nvPr/>
            </p:nvSpPr>
            <p:spPr bwMode="auto">
              <a:xfrm>
                <a:off x="3216" y="249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33" name="Oval 721"/>
              <p:cNvSpPr>
                <a:spLocks noChangeAspect="1" noChangeArrowheads="1"/>
              </p:cNvSpPr>
              <p:nvPr/>
            </p:nvSpPr>
            <p:spPr bwMode="auto">
              <a:xfrm>
                <a:off x="3264" y="244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34" name="Oval 722"/>
              <p:cNvSpPr>
                <a:spLocks noChangeAspect="1" noChangeArrowheads="1"/>
              </p:cNvSpPr>
              <p:nvPr/>
            </p:nvSpPr>
            <p:spPr bwMode="auto">
              <a:xfrm>
                <a:off x="3312" y="240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35" name="Oval 723"/>
              <p:cNvSpPr>
                <a:spLocks noChangeAspect="1" noChangeArrowheads="1"/>
              </p:cNvSpPr>
              <p:nvPr/>
            </p:nvSpPr>
            <p:spPr bwMode="auto">
              <a:xfrm>
                <a:off x="3360" y="235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36" name="Oval 724"/>
              <p:cNvSpPr>
                <a:spLocks noChangeAspect="1" noChangeArrowheads="1"/>
              </p:cNvSpPr>
              <p:nvPr/>
            </p:nvSpPr>
            <p:spPr bwMode="auto">
              <a:xfrm>
                <a:off x="3408" y="230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37" name="Oval 725"/>
              <p:cNvSpPr>
                <a:spLocks noChangeAspect="1" noChangeArrowheads="1"/>
              </p:cNvSpPr>
              <p:nvPr/>
            </p:nvSpPr>
            <p:spPr bwMode="auto">
              <a:xfrm>
                <a:off x="3456" y="225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38" name="Oval 726"/>
              <p:cNvSpPr>
                <a:spLocks noChangeAspect="1" noChangeArrowheads="1"/>
              </p:cNvSpPr>
              <p:nvPr/>
            </p:nvSpPr>
            <p:spPr bwMode="auto">
              <a:xfrm>
                <a:off x="3504" y="22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39" name="Oval 727"/>
              <p:cNvSpPr>
                <a:spLocks noChangeAspect="1" noChangeArrowheads="1"/>
              </p:cNvSpPr>
              <p:nvPr/>
            </p:nvSpPr>
            <p:spPr bwMode="auto">
              <a:xfrm>
                <a:off x="3552" y="21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40" name="Oval 728"/>
              <p:cNvSpPr>
                <a:spLocks noChangeAspect="1" noChangeArrowheads="1"/>
              </p:cNvSpPr>
              <p:nvPr/>
            </p:nvSpPr>
            <p:spPr bwMode="auto">
              <a:xfrm>
                <a:off x="3600" y="21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41" name="Oval 729"/>
              <p:cNvSpPr>
                <a:spLocks noChangeAspect="1" noChangeArrowheads="1"/>
              </p:cNvSpPr>
              <p:nvPr/>
            </p:nvSpPr>
            <p:spPr bwMode="auto">
              <a:xfrm>
                <a:off x="3648" y="20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42" name="Oval 730"/>
              <p:cNvSpPr>
                <a:spLocks noChangeAspect="1" noChangeArrowheads="1"/>
              </p:cNvSpPr>
              <p:nvPr/>
            </p:nvSpPr>
            <p:spPr bwMode="auto">
              <a:xfrm>
                <a:off x="3696" y="20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43" name="Oval 731"/>
              <p:cNvSpPr>
                <a:spLocks noChangeAspect="1" noChangeArrowheads="1"/>
              </p:cNvSpPr>
              <p:nvPr/>
            </p:nvSpPr>
            <p:spPr bwMode="auto">
              <a:xfrm>
                <a:off x="3744" y="19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44" name="Oval 732"/>
              <p:cNvSpPr>
                <a:spLocks noChangeAspect="1" noChangeArrowheads="1"/>
              </p:cNvSpPr>
              <p:nvPr/>
            </p:nvSpPr>
            <p:spPr bwMode="auto">
              <a:xfrm>
                <a:off x="3792" y="19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45" name="Oval 733"/>
              <p:cNvSpPr>
                <a:spLocks noChangeAspect="1" noChangeArrowheads="1"/>
              </p:cNvSpPr>
              <p:nvPr/>
            </p:nvSpPr>
            <p:spPr bwMode="auto">
              <a:xfrm>
                <a:off x="2400" y="34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46" name="Oval 734"/>
              <p:cNvSpPr>
                <a:spLocks noChangeAspect="1" noChangeArrowheads="1"/>
              </p:cNvSpPr>
              <p:nvPr/>
            </p:nvSpPr>
            <p:spPr bwMode="auto">
              <a:xfrm>
                <a:off x="2448" y="33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47" name="Oval 735"/>
              <p:cNvSpPr>
                <a:spLocks noChangeAspect="1" noChangeArrowheads="1"/>
              </p:cNvSpPr>
              <p:nvPr/>
            </p:nvSpPr>
            <p:spPr bwMode="auto">
              <a:xfrm>
                <a:off x="2496" y="33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48" name="Oval 736"/>
              <p:cNvSpPr>
                <a:spLocks noChangeAspect="1" noChangeArrowheads="1"/>
              </p:cNvSpPr>
              <p:nvPr/>
            </p:nvSpPr>
            <p:spPr bwMode="auto">
              <a:xfrm>
                <a:off x="2544" y="32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49" name="Oval 737"/>
              <p:cNvSpPr>
                <a:spLocks noChangeAspect="1" noChangeArrowheads="1"/>
              </p:cNvSpPr>
              <p:nvPr/>
            </p:nvSpPr>
            <p:spPr bwMode="auto">
              <a:xfrm>
                <a:off x="2592" y="32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50" name="Oval 738"/>
              <p:cNvSpPr>
                <a:spLocks noChangeAspect="1" noChangeArrowheads="1"/>
              </p:cNvSpPr>
              <p:nvPr/>
            </p:nvSpPr>
            <p:spPr bwMode="auto">
              <a:xfrm>
                <a:off x="2640" y="31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51" name="Oval 739"/>
              <p:cNvSpPr>
                <a:spLocks noChangeAspect="1" noChangeArrowheads="1"/>
              </p:cNvSpPr>
              <p:nvPr/>
            </p:nvSpPr>
            <p:spPr bwMode="auto">
              <a:xfrm>
                <a:off x="2688" y="31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52" name="Oval 740"/>
              <p:cNvSpPr>
                <a:spLocks noChangeAspect="1" noChangeArrowheads="1"/>
              </p:cNvSpPr>
              <p:nvPr/>
            </p:nvSpPr>
            <p:spPr bwMode="auto">
              <a:xfrm>
                <a:off x="2736" y="307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53" name="Oval 741"/>
              <p:cNvSpPr>
                <a:spLocks noChangeAspect="1" noChangeArrowheads="1"/>
              </p:cNvSpPr>
              <p:nvPr/>
            </p:nvSpPr>
            <p:spPr bwMode="auto">
              <a:xfrm>
                <a:off x="2784" y="302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54" name="Oval 742"/>
              <p:cNvSpPr>
                <a:spLocks noChangeAspect="1" noChangeArrowheads="1"/>
              </p:cNvSpPr>
              <p:nvPr/>
            </p:nvSpPr>
            <p:spPr bwMode="auto">
              <a:xfrm>
                <a:off x="2832" y="297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55" name="Oval 743"/>
              <p:cNvSpPr>
                <a:spLocks noChangeAspect="1" noChangeArrowheads="1"/>
              </p:cNvSpPr>
              <p:nvPr/>
            </p:nvSpPr>
            <p:spPr bwMode="auto">
              <a:xfrm>
                <a:off x="2880" y="292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56" name="Oval 744"/>
              <p:cNvSpPr>
                <a:spLocks noChangeAspect="1" noChangeArrowheads="1"/>
              </p:cNvSpPr>
              <p:nvPr/>
            </p:nvSpPr>
            <p:spPr bwMode="auto">
              <a:xfrm>
                <a:off x="2928" y="288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57" name="Oval 745"/>
              <p:cNvSpPr>
                <a:spLocks noChangeAspect="1" noChangeArrowheads="1"/>
              </p:cNvSpPr>
              <p:nvPr/>
            </p:nvSpPr>
            <p:spPr bwMode="auto">
              <a:xfrm>
                <a:off x="2976" y="283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58" name="Oval 746"/>
              <p:cNvSpPr>
                <a:spLocks noChangeAspect="1" noChangeArrowheads="1"/>
              </p:cNvSpPr>
              <p:nvPr/>
            </p:nvSpPr>
            <p:spPr bwMode="auto">
              <a:xfrm>
                <a:off x="3024" y="278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59" name="Oval 747"/>
              <p:cNvSpPr>
                <a:spLocks noChangeAspect="1" noChangeArrowheads="1"/>
              </p:cNvSpPr>
              <p:nvPr/>
            </p:nvSpPr>
            <p:spPr bwMode="auto">
              <a:xfrm>
                <a:off x="3072" y="273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60" name="Oval 748"/>
              <p:cNvSpPr>
                <a:spLocks noChangeAspect="1" noChangeArrowheads="1"/>
              </p:cNvSpPr>
              <p:nvPr/>
            </p:nvSpPr>
            <p:spPr bwMode="auto">
              <a:xfrm>
                <a:off x="3120" y="268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61" name="Oval 749"/>
              <p:cNvSpPr>
                <a:spLocks noChangeAspect="1" noChangeArrowheads="1"/>
              </p:cNvSpPr>
              <p:nvPr/>
            </p:nvSpPr>
            <p:spPr bwMode="auto">
              <a:xfrm>
                <a:off x="3168" y="264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62" name="Oval 750"/>
              <p:cNvSpPr>
                <a:spLocks noChangeAspect="1" noChangeArrowheads="1"/>
              </p:cNvSpPr>
              <p:nvPr/>
            </p:nvSpPr>
            <p:spPr bwMode="auto">
              <a:xfrm>
                <a:off x="3216" y="259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63" name="Oval 751"/>
              <p:cNvSpPr>
                <a:spLocks noChangeAspect="1" noChangeArrowheads="1"/>
              </p:cNvSpPr>
              <p:nvPr/>
            </p:nvSpPr>
            <p:spPr bwMode="auto">
              <a:xfrm>
                <a:off x="3264" y="254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64" name="Oval 752"/>
              <p:cNvSpPr>
                <a:spLocks noChangeAspect="1" noChangeArrowheads="1"/>
              </p:cNvSpPr>
              <p:nvPr/>
            </p:nvSpPr>
            <p:spPr bwMode="auto">
              <a:xfrm>
                <a:off x="3312" y="249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65" name="Oval 753"/>
              <p:cNvSpPr>
                <a:spLocks noChangeAspect="1" noChangeArrowheads="1"/>
              </p:cNvSpPr>
              <p:nvPr/>
            </p:nvSpPr>
            <p:spPr bwMode="auto">
              <a:xfrm>
                <a:off x="3360" y="244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66" name="Oval 754"/>
              <p:cNvSpPr>
                <a:spLocks noChangeAspect="1" noChangeArrowheads="1"/>
              </p:cNvSpPr>
              <p:nvPr/>
            </p:nvSpPr>
            <p:spPr bwMode="auto">
              <a:xfrm>
                <a:off x="3408" y="240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67" name="Oval 755"/>
              <p:cNvSpPr>
                <a:spLocks noChangeAspect="1" noChangeArrowheads="1"/>
              </p:cNvSpPr>
              <p:nvPr/>
            </p:nvSpPr>
            <p:spPr bwMode="auto">
              <a:xfrm>
                <a:off x="3456" y="235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68" name="Oval 756"/>
              <p:cNvSpPr>
                <a:spLocks noChangeAspect="1" noChangeArrowheads="1"/>
              </p:cNvSpPr>
              <p:nvPr/>
            </p:nvSpPr>
            <p:spPr bwMode="auto">
              <a:xfrm>
                <a:off x="3504" y="230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69" name="Oval 757"/>
              <p:cNvSpPr>
                <a:spLocks noChangeAspect="1" noChangeArrowheads="1"/>
              </p:cNvSpPr>
              <p:nvPr/>
            </p:nvSpPr>
            <p:spPr bwMode="auto">
              <a:xfrm>
                <a:off x="3552" y="225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70" name="Oval 758"/>
              <p:cNvSpPr>
                <a:spLocks noChangeAspect="1" noChangeArrowheads="1"/>
              </p:cNvSpPr>
              <p:nvPr/>
            </p:nvSpPr>
            <p:spPr bwMode="auto">
              <a:xfrm>
                <a:off x="3600" y="22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71" name="Oval 759"/>
              <p:cNvSpPr>
                <a:spLocks noChangeAspect="1" noChangeArrowheads="1"/>
              </p:cNvSpPr>
              <p:nvPr/>
            </p:nvSpPr>
            <p:spPr bwMode="auto">
              <a:xfrm>
                <a:off x="3648" y="21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72" name="Oval 760"/>
              <p:cNvSpPr>
                <a:spLocks noChangeAspect="1" noChangeArrowheads="1"/>
              </p:cNvSpPr>
              <p:nvPr/>
            </p:nvSpPr>
            <p:spPr bwMode="auto">
              <a:xfrm>
                <a:off x="3696" y="21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73" name="Oval 761"/>
              <p:cNvSpPr>
                <a:spLocks noChangeAspect="1" noChangeArrowheads="1"/>
              </p:cNvSpPr>
              <p:nvPr/>
            </p:nvSpPr>
            <p:spPr bwMode="auto">
              <a:xfrm>
                <a:off x="3744" y="20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74" name="Oval 762"/>
              <p:cNvSpPr>
                <a:spLocks noChangeAspect="1" noChangeArrowheads="1"/>
              </p:cNvSpPr>
              <p:nvPr/>
            </p:nvSpPr>
            <p:spPr bwMode="auto">
              <a:xfrm>
                <a:off x="3792" y="20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75" name="Oval 763"/>
              <p:cNvSpPr>
                <a:spLocks noChangeAspect="1" noChangeArrowheads="1"/>
              </p:cNvSpPr>
              <p:nvPr/>
            </p:nvSpPr>
            <p:spPr bwMode="auto">
              <a:xfrm>
                <a:off x="3840" y="19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76" name="Oval 764"/>
              <p:cNvSpPr>
                <a:spLocks noChangeAspect="1" noChangeArrowheads="1"/>
              </p:cNvSpPr>
              <p:nvPr/>
            </p:nvSpPr>
            <p:spPr bwMode="auto">
              <a:xfrm>
                <a:off x="3888" y="19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77" name="Oval 765"/>
              <p:cNvSpPr>
                <a:spLocks noChangeAspect="1" noChangeArrowheads="1"/>
              </p:cNvSpPr>
              <p:nvPr/>
            </p:nvSpPr>
            <p:spPr bwMode="auto">
              <a:xfrm>
                <a:off x="2496" y="34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78" name="Oval 766"/>
              <p:cNvSpPr>
                <a:spLocks noChangeAspect="1" noChangeArrowheads="1"/>
              </p:cNvSpPr>
              <p:nvPr/>
            </p:nvSpPr>
            <p:spPr bwMode="auto">
              <a:xfrm>
                <a:off x="2544" y="33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79" name="Oval 767"/>
              <p:cNvSpPr>
                <a:spLocks noChangeAspect="1" noChangeArrowheads="1"/>
              </p:cNvSpPr>
              <p:nvPr/>
            </p:nvSpPr>
            <p:spPr bwMode="auto">
              <a:xfrm>
                <a:off x="2592" y="33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80" name="Oval 768"/>
              <p:cNvSpPr>
                <a:spLocks noChangeAspect="1" noChangeArrowheads="1"/>
              </p:cNvSpPr>
              <p:nvPr/>
            </p:nvSpPr>
            <p:spPr bwMode="auto">
              <a:xfrm>
                <a:off x="2640" y="32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81" name="Oval 769"/>
              <p:cNvSpPr>
                <a:spLocks noChangeAspect="1" noChangeArrowheads="1"/>
              </p:cNvSpPr>
              <p:nvPr/>
            </p:nvSpPr>
            <p:spPr bwMode="auto">
              <a:xfrm>
                <a:off x="2688" y="32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82" name="Oval 770"/>
              <p:cNvSpPr>
                <a:spLocks noChangeAspect="1" noChangeArrowheads="1"/>
              </p:cNvSpPr>
              <p:nvPr/>
            </p:nvSpPr>
            <p:spPr bwMode="auto">
              <a:xfrm>
                <a:off x="2736" y="31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83" name="Oval 771"/>
              <p:cNvSpPr>
                <a:spLocks noChangeAspect="1" noChangeArrowheads="1"/>
              </p:cNvSpPr>
              <p:nvPr/>
            </p:nvSpPr>
            <p:spPr bwMode="auto">
              <a:xfrm>
                <a:off x="2784" y="31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84" name="Oval 772"/>
              <p:cNvSpPr>
                <a:spLocks noChangeAspect="1" noChangeArrowheads="1"/>
              </p:cNvSpPr>
              <p:nvPr/>
            </p:nvSpPr>
            <p:spPr bwMode="auto">
              <a:xfrm>
                <a:off x="2832" y="307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85" name="Oval 773"/>
              <p:cNvSpPr>
                <a:spLocks noChangeAspect="1" noChangeArrowheads="1"/>
              </p:cNvSpPr>
              <p:nvPr/>
            </p:nvSpPr>
            <p:spPr bwMode="auto">
              <a:xfrm>
                <a:off x="2880" y="302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86" name="Oval 774"/>
              <p:cNvSpPr>
                <a:spLocks noChangeAspect="1" noChangeArrowheads="1"/>
              </p:cNvSpPr>
              <p:nvPr/>
            </p:nvSpPr>
            <p:spPr bwMode="auto">
              <a:xfrm>
                <a:off x="2928" y="297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87" name="Oval 775"/>
              <p:cNvSpPr>
                <a:spLocks noChangeAspect="1" noChangeArrowheads="1"/>
              </p:cNvSpPr>
              <p:nvPr/>
            </p:nvSpPr>
            <p:spPr bwMode="auto">
              <a:xfrm>
                <a:off x="2976" y="292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88" name="Oval 776"/>
              <p:cNvSpPr>
                <a:spLocks noChangeAspect="1" noChangeArrowheads="1"/>
              </p:cNvSpPr>
              <p:nvPr/>
            </p:nvSpPr>
            <p:spPr bwMode="auto">
              <a:xfrm>
                <a:off x="3024" y="288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89" name="Oval 777"/>
              <p:cNvSpPr>
                <a:spLocks noChangeAspect="1" noChangeArrowheads="1"/>
              </p:cNvSpPr>
              <p:nvPr/>
            </p:nvSpPr>
            <p:spPr bwMode="auto">
              <a:xfrm>
                <a:off x="3072" y="283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90" name="Oval 778"/>
              <p:cNvSpPr>
                <a:spLocks noChangeAspect="1" noChangeArrowheads="1"/>
              </p:cNvSpPr>
              <p:nvPr/>
            </p:nvSpPr>
            <p:spPr bwMode="auto">
              <a:xfrm>
                <a:off x="3120" y="278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91" name="Oval 779"/>
              <p:cNvSpPr>
                <a:spLocks noChangeAspect="1" noChangeArrowheads="1"/>
              </p:cNvSpPr>
              <p:nvPr/>
            </p:nvSpPr>
            <p:spPr bwMode="auto">
              <a:xfrm>
                <a:off x="3168" y="273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92" name="Oval 780"/>
              <p:cNvSpPr>
                <a:spLocks noChangeAspect="1" noChangeArrowheads="1"/>
              </p:cNvSpPr>
              <p:nvPr/>
            </p:nvSpPr>
            <p:spPr bwMode="auto">
              <a:xfrm>
                <a:off x="3216" y="268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93" name="Oval 781"/>
              <p:cNvSpPr>
                <a:spLocks noChangeAspect="1" noChangeArrowheads="1"/>
              </p:cNvSpPr>
              <p:nvPr/>
            </p:nvSpPr>
            <p:spPr bwMode="auto">
              <a:xfrm>
                <a:off x="3264" y="264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94" name="Oval 782"/>
              <p:cNvSpPr>
                <a:spLocks noChangeAspect="1" noChangeArrowheads="1"/>
              </p:cNvSpPr>
              <p:nvPr/>
            </p:nvSpPr>
            <p:spPr bwMode="auto">
              <a:xfrm>
                <a:off x="3312" y="259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95" name="Oval 783"/>
              <p:cNvSpPr>
                <a:spLocks noChangeAspect="1" noChangeArrowheads="1"/>
              </p:cNvSpPr>
              <p:nvPr/>
            </p:nvSpPr>
            <p:spPr bwMode="auto">
              <a:xfrm>
                <a:off x="3360" y="254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96" name="Oval 784"/>
              <p:cNvSpPr>
                <a:spLocks noChangeAspect="1" noChangeArrowheads="1"/>
              </p:cNvSpPr>
              <p:nvPr/>
            </p:nvSpPr>
            <p:spPr bwMode="auto">
              <a:xfrm>
                <a:off x="3408" y="249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97" name="Oval 785"/>
              <p:cNvSpPr>
                <a:spLocks noChangeAspect="1" noChangeArrowheads="1"/>
              </p:cNvSpPr>
              <p:nvPr/>
            </p:nvSpPr>
            <p:spPr bwMode="auto">
              <a:xfrm>
                <a:off x="3456" y="244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98" name="Oval 786"/>
              <p:cNvSpPr>
                <a:spLocks noChangeAspect="1" noChangeArrowheads="1"/>
              </p:cNvSpPr>
              <p:nvPr/>
            </p:nvSpPr>
            <p:spPr bwMode="auto">
              <a:xfrm>
                <a:off x="3504" y="240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199" name="Oval 787"/>
              <p:cNvSpPr>
                <a:spLocks noChangeAspect="1" noChangeArrowheads="1"/>
              </p:cNvSpPr>
              <p:nvPr/>
            </p:nvSpPr>
            <p:spPr bwMode="auto">
              <a:xfrm>
                <a:off x="3552" y="235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00" name="Oval 788"/>
              <p:cNvSpPr>
                <a:spLocks noChangeAspect="1" noChangeArrowheads="1"/>
              </p:cNvSpPr>
              <p:nvPr/>
            </p:nvSpPr>
            <p:spPr bwMode="auto">
              <a:xfrm>
                <a:off x="3600" y="230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01" name="Oval 789"/>
              <p:cNvSpPr>
                <a:spLocks noChangeAspect="1" noChangeArrowheads="1"/>
              </p:cNvSpPr>
              <p:nvPr/>
            </p:nvSpPr>
            <p:spPr bwMode="auto">
              <a:xfrm>
                <a:off x="3648" y="225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02" name="Oval 790"/>
              <p:cNvSpPr>
                <a:spLocks noChangeAspect="1" noChangeArrowheads="1"/>
              </p:cNvSpPr>
              <p:nvPr/>
            </p:nvSpPr>
            <p:spPr bwMode="auto">
              <a:xfrm>
                <a:off x="3696" y="22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03" name="Oval 791"/>
              <p:cNvSpPr>
                <a:spLocks noChangeAspect="1" noChangeArrowheads="1"/>
              </p:cNvSpPr>
              <p:nvPr/>
            </p:nvSpPr>
            <p:spPr bwMode="auto">
              <a:xfrm>
                <a:off x="3744" y="21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04" name="Oval 792"/>
              <p:cNvSpPr>
                <a:spLocks noChangeAspect="1" noChangeArrowheads="1"/>
              </p:cNvSpPr>
              <p:nvPr/>
            </p:nvSpPr>
            <p:spPr bwMode="auto">
              <a:xfrm>
                <a:off x="3792" y="21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05" name="Oval 793"/>
              <p:cNvSpPr>
                <a:spLocks noChangeAspect="1" noChangeArrowheads="1"/>
              </p:cNvSpPr>
              <p:nvPr/>
            </p:nvSpPr>
            <p:spPr bwMode="auto">
              <a:xfrm>
                <a:off x="3840" y="20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06" name="Oval 794"/>
              <p:cNvSpPr>
                <a:spLocks noChangeAspect="1" noChangeArrowheads="1"/>
              </p:cNvSpPr>
              <p:nvPr/>
            </p:nvSpPr>
            <p:spPr bwMode="auto">
              <a:xfrm>
                <a:off x="3888" y="20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07" name="Oval 795"/>
              <p:cNvSpPr>
                <a:spLocks noChangeAspect="1" noChangeArrowheads="1"/>
              </p:cNvSpPr>
              <p:nvPr/>
            </p:nvSpPr>
            <p:spPr bwMode="auto">
              <a:xfrm>
                <a:off x="3936" y="19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08" name="Oval 796"/>
              <p:cNvSpPr>
                <a:spLocks noChangeAspect="1" noChangeArrowheads="1"/>
              </p:cNvSpPr>
              <p:nvPr/>
            </p:nvSpPr>
            <p:spPr bwMode="auto">
              <a:xfrm>
                <a:off x="3984" y="19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09" name="Oval 797"/>
              <p:cNvSpPr>
                <a:spLocks noChangeAspect="1" noChangeArrowheads="1"/>
              </p:cNvSpPr>
              <p:nvPr/>
            </p:nvSpPr>
            <p:spPr bwMode="auto">
              <a:xfrm>
                <a:off x="2592" y="34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10" name="Oval 798"/>
              <p:cNvSpPr>
                <a:spLocks noChangeAspect="1" noChangeArrowheads="1"/>
              </p:cNvSpPr>
              <p:nvPr/>
            </p:nvSpPr>
            <p:spPr bwMode="auto">
              <a:xfrm>
                <a:off x="2640" y="33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11" name="Oval 799"/>
              <p:cNvSpPr>
                <a:spLocks noChangeAspect="1" noChangeArrowheads="1"/>
              </p:cNvSpPr>
              <p:nvPr/>
            </p:nvSpPr>
            <p:spPr bwMode="auto">
              <a:xfrm>
                <a:off x="2688" y="33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12" name="Oval 800"/>
              <p:cNvSpPr>
                <a:spLocks noChangeAspect="1" noChangeArrowheads="1"/>
              </p:cNvSpPr>
              <p:nvPr/>
            </p:nvSpPr>
            <p:spPr bwMode="auto">
              <a:xfrm>
                <a:off x="2736" y="32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13" name="Oval 801"/>
              <p:cNvSpPr>
                <a:spLocks noChangeAspect="1" noChangeArrowheads="1"/>
              </p:cNvSpPr>
              <p:nvPr/>
            </p:nvSpPr>
            <p:spPr bwMode="auto">
              <a:xfrm>
                <a:off x="2784" y="32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14" name="Oval 802"/>
              <p:cNvSpPr>
                <a:spLocks noChangeAspect="1" noChangeArrowheads="1"/>
              </p:cNvSpPr>
              <p:nvPr/>
            </p:nvSpPr>
            <p:spPr bwMode="auto">
              <a:xfrm>
                <a:off x="2832" y="31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15" name="Oval 803"/>
              <p:cNvSpPr>
                <a:spLocks noChangeAspect="1" noChangeArrowheads="1"/>
              </p:cNvSpPr>
              <p:nvPr/>
            </p:nvSpPr>
            <p:spPr bwMode="auto">
              <a:xfrm>
                <a:off x="2880" y="31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16" name="Oval 804"/>
              <p:cNvSpPr>
                <a:spLocks noChangeAspect="1" noChangeArrowheads="1"/>
              </p:cNvSpPr>
              <p:nvPr/>
            </p:nvSpPr>
            <p:spPr bwMode="auto">
              <a:xfrm>
                <a:off x="2928" y="307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17" name="Oval 805"/>
              <p:cNvSpPr>
                <a:spLocks noChangeAspect="1" noChangeArrowheads="1"/>
              </p:cNvSpPr>
              <p:nvPr/>
            </p:nvSpPr>
            <p:spPr bwMode="auto">
              <a:xfrm>
                <a:off x="2976" y="302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18" name="Oval 806"/>
              <p:cNvSpPr>
                <a:spLocks noChangeAspect="1" noChangeArrowheads="1"/>
              </p:cNvSpPr>
              <p:nvPr/>
            </p:nvSpPr>
            <p:spPr bwMode="auto">
              <a:xfrm>
                <a:off x="3024" y="297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19" name="Oval 807"/>
              <p:cNvSpPr>
                <a:spLocks noChangeAspect="1" noChangeArrowheads="1"/>
              </p:cNvSpPr>
              <p:nvPr/>
            </p:nvSpPr>
            <p:spPr bwMode="auto">
              <a:xfrm>
                <a:off x="3072" y="292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20" name="Oval 808"/>
              <p:cNvSpPr>
                <a:spLocks noChangeAspect="1" noChangeArrowheads="1"/>
              </p:cNvSpPr>
              <p:nvPr/>
            </p:nvSpPr>
            <p:spPr bwMode="auto">
              <a:xfrm>
                <a:off x="3120" y="288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21" name="Oval 809"/>
              <p:cNvSpPr>
                <a:spLocks noChangeAspect="1" noChangeArrowheads="1"/>
              </p:cNvSpPr>
              <p:nvPr/>
            </p:nvSpPr>
            <p:spPr bwMode="auto">
              <a:xfrm>
                <a:off x="3168" y="283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22" name="Oval 810"/>
              <p:cNvSpPr>
                <a:spLocks noChangeAspect="1" noChangeArrowheads="1"/>
              </p:cNvSpPr>
              <p:nvPr/>
            </p:nvSpPr>
            <p:spPr bwMode="auto">
              <a:xfrm>
                <a:off x="3216" y="278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23" name="Oval 811"/>
              <p:cNvSpPr>
                <a:spLocks noChangeAspect="1" noChangeArrowheads="1"/>
              </p:cNvSpPr>
              <p:nvPr/>
            </p:nvSpPr>
            <p:spPr bwMode="auto">
              <a:xfrm>
                <a:off x="3264" y="273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24" name="Oval 812"/>
              <p:cNvSpPr>
                <a:spLocks noChangeAspect="1" noChangeArrowheads="1"/>
              </p:cNvSpPr>
              <p:nvPr/>
            </p:nvSpPr>
            <p:spPr bwMode="auto">
              <a:xfrm>
                <a:off x="3312" y="268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25" name="Oval 813"/>
              <p:cNvSpPr>
                <a:spLocks noChangeAspect="1" noChangeArrowheads="1"/>
              </p:cNvSpPr>
              <p:nvPr/>
            </p:nvSpPr>
            <p:spPr bwMode="auto">
              <a:xfrm>
                <a:off x="3360" y="264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26" name="Oval 814"/>
              <p:cNvSpPr>
                <a:spLocks noChangeAspect="1" noChangeArrowheads="1"/>
              </p:cNvSpPr>
              <p:nvPr/>
            </p:nvSpPr>
            <p:spPr bwMode="auto">
              <a:xfrm>
                <a:off x="3408" y="259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27" name="Oval 815"/>
              <p:cNvSpPr>
                <a:spLocks noChangeAspect="1" noChangeArrowheads="1"/>
              </p:cNvSpPr>
              <p:nvPr/>
            </p:nvSpPr>
            <p:spPr bwMode="auto">
              <a:xfrm>
                <a:off x="3456" y="254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28" name="Oval 816"/>
              <p:cNvSpPr>
                <a:spLocks noChangeAspect="1" noChangeArrowheads="1"/>
              </p:cNvSpPr>
              <p:nvPr/>
            </p:nvSpPr>
            <p:spPr bwMode="auto">
              <a:xfrm>
                <a:off x="3504" y="249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29" name="Oval 817"/>
              <p:cNvSpPr>
                <a:spLocks noChangeAspect="1" noChangeArrowheads="1"/>
              </p:cNvSpPr>
              <p:nvPr/>
            </p:nvSpPr>
            <p:spPr bwMode="auto">
              <a:xfrm>
                <a:off x="3552" y="244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30" name="Oval 818"/>
              <p:cNvSpPr>
                <a:spLocks noChangeAspect="1" noChangeArrowheads="1"/>
              </p:cNvSpPr>
              <p:nvPr/>
            </p:nvSpPr>
            <p:spPr bwMode="auto">
              <a:xfrm>
                <a:off x="3600" y="240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31" name="Oval 819"/>
              <p:cNvSpPr>
                <a:spLocks noChangeAspect="1" noChangeArrowheads="1"/>
              </p:cNvSpPr>
              <p:nvPr/>
            </p:nvSpPr>
            <p:spPr bwMode="auto">
              <a:xfrm>
                <a:off x="3648" y="235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32" name="Oval 820"/>
              <p:cNvSpPr>
                <a:spLocks noChangeAspect="1" noChangeArrowheads="1"/>
              </p:cNvSpPr>
              <p:nvPr/>
            </p:nvSpPr>
            <p:spPr bwMode="auto">
              <a:xfrm>
                <a:off x="3696" y="230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33" name="Oval 821"/>
              <p:cNvSpPr>
                <a:spLocks noChangeAspect="1" noChangeArrowheads="1"/>
              </p:cNvSpPr>
              <p:nvPr/>
            </p:nvSpPr>
            <p:spPr bwMode="auto">
              <a:xfrm>
                <a:off x="3744" y="225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34" name="Oval 822"/>
              <p:cNvSpPr>
                <a:spLocks noChangeAspect="1" noChangeArrowheads="1"/>
              </p:cNvSpPr>
              <p:nvPr/>
            </p:nvSpPr>
            <p:spPr bwMode="auto">
              <a:xfrm>
                <a:off x="3792" y="22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35" name="Oval 823"/>
              <p:cNvSpPr>
                <a:spLocks noChangeAspect="1" noChangeArrowheads="1"/>
              </p:cNvSpPr>
              <p:nvPr/>
            </p:nvSpPr>
            <p:spPr bwMode="auto">
              <a:xfrm>
                <a:off x="3840" y="21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36" name="Oval 824"/>
              <p:cNvSpPr>
                <a:spLocks noChangeAspect="1" noChangeArrowheads="1"/>
              </p:cNvSpPr>
              <p:nvPr/>
            </p:nvSpPr>
            <p:spPr bwMode="auto">
              <a:xfrm>
                <a:off x="3888" y="21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37" name="Oval 825"/>
              <p:cNvSpPr>
                <a:spLocks noChangeAspect="1" noChangeArrowheads="1"/>
              </p:cNvSpPr>
              <p:nvPr/>
            </p:nvSpPr>
            <p:spPr bwMode="auto">
              <a:xfrm>
                <a:off x="3936" y="20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38" name="Oval 826"/>
              <p:cNvSpPr>
                <a:spLocks noChangeAspect="1" noChangeArrowheads="1"/>
              </p:cNvSpPr>
              <p:nvPr/>
            </p:nvSpPr>
            <p:spPr bwMode="auto">
              <a:xfrm>
                <a:off x="3984" y="20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39" name="Oval 827"/>
              <p:cNvSpPr>
                <a:spLocks noChangeAspect="1" noChangeArrowheads="1"/>
              </p:cNvSpPr>
              <p:nvPr/>
            </p:nvSpPr>
            <p:spPr bwMode="auto">
              <a:xfrm>
                <a:off x="4032" y="19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40" name="Oval 828"/>
              <p:cNvSpPr>
                <a:spLocks noChangeAspect="1" noChangeArrowheads="1"/>
              </p:cNvSpPr>
              <p:nvPr/>
            </p:nvSpPr>
            <p:spPr bwMode="auto">
              <a:xfrm>
                <a:off x="4080" y="19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41" name="Oval 829"/>
              <p:cNvSpPr>
                <a:spLocks noChangeAspect="1" noChangeArrowheads="1"/>
              </p:cNvSpPr>
              <p:nvPr/>
            </p:nvSpPr>
            <p:spPr bwMode="auto">
              <a:xfrm>
                <a:off x="2688" y="34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42" name="Oval 830"/>
              <p:cNvSpPr>
                <a:spLocks noChangeAspect="1" noChangeArrowheads="1"/>
              </p:cNvSpPr>
              <p:nvPr/>
            </p:nvSpPr>
            <p:spPr bwMode="auto">
              <a:xfrm>
                <a:off x="2736" y="33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43" name="Oval 831"/>
              <p:cNvSpPr>
                <a:spLocks noChangeAspect="1" noChangeArrowheads="1"/>
              </p:cNvSpPr>
              <p:nvPr/>
            </p:nvSpPr>
            <p:spPr bwMode="auto">
              <a:xfrm>
                <a:off x="2784" y="33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44" name="Oval 832"/>
              <p:cNvSpPr>
                <a:spLocks noChangeAspect="1" noChangeArrowheads="1"/>
              </p:cNvSpPr>
              <p:nvPr/>
            </p:nvSpPr>
            <p:spPr bwMode="auto">
              <a:xfrm>
                <a:off x="2832" y="32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45" name="Oval 833"/>
              <p:cNvSpPr>
                <a:spLocks noChangeAspect="1" noChangeArrowheads="1"/>
              </p:cNvSpPr>
              <p:nvPr/>
            </p:nvSpPr>
            <p:spPr bwMode="auto">
              <a:xfrm>
                <a:off x="2880" y="32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46" name="Oval 834"/>
              <p:cNvSpPr>
                <a:spLocks noChangeAspect="1" noChangeArrowheads="1"/>
              </p:cNvSpPr>
              <p:nvPr/>
            </p:nvSpPr>
            <p:spPr bwMode="auto">
              <a:xfrm>
                <a:off x="2928" y="31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47" name="Oval 835"/>
              <p:cNvSpPr>
                <a:spLocks noChangeAspect="1" noChangeArrowheads="1"/>
              </p:cNvSpPr>
              <p:nvPr/>
            </p:nvSpPr>
            <p:spPr bwMode="auto">
              <a:xfrm>
                <a:off x="2976" y="31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48" name="Oval 836"/>
              <p:cNvSpPr>
                <a:spLocks noChangeAspect="1" noChangeArrowheads="1"/>
              </p:cNvSpPr>
              <p:nvPr/>
            </p:nvSpPr>
            <p:spPr bwMode="auto">
              <a:xfrm>
                <a:off x="3024" y="307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49" name="Oval 837"/>
              <p:cNvSpPr>
                <a:spLocks noChangeAspect="1" noChangeArrowheads="1"/>
              </p:cNvSpPr>
              <p:nvPr/>
            </p:nvSpPr>
            <p:spPr bwMode="auto">
              <a:xfrm>
                <a:off x="3072" y="302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50" name="Oval 838"/>
              <p:cNvSpPr>
                <a:spLocks noChangeAspect="1" noChangeArrowheads="1"/>
              </p:cNvSpPr>
              <p:nvPr/>
            </p:nvSpPr>
            <p:spPr bwMode="auto">
              <a:xfrm>
                <a:off x="3120" y="297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51" name="Oval 839"/>
              <p:cNvSpPr>
                <a:spLocks noChangeAspect="1" noChangeArrowheads="1"/>
              </p:cNvSpPr>
              <p:nvPr/>
            </p:nvSpPr>
            <p:spPr bwMode="auto">
              <a:xfrm>
                <a:off x="3168" y="292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52" name="Oval 840"/>
              <p:cNvSpPr>
                <a:spLocks noChangeAspect="1" noChangeArrowheads="1"/>
              </p:cNvSpPr>
              <p:nvPr/>
            </p:nvSpPr>
            <p:spPr bwMode="auto">
              <a:xfrm>
                <a:off x="3216" y="288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53" name="Oval 841"/>
              <p:cNvSpPr>
                <a:spLocks noChangeAspect="1" noChangeArrowheads="1"/>
              </p:cNvSpPr>
              <p:nvPr/>
            </p:nvSpPr>
            <p:spPr bwMode="auto">
              <a:xfrm>
                <a:off x="3264" y="283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54" name="Oval 842"/>
              <p:cNvSpPr>
                <a:spLocks noChangeAspect="1" noChangeArrowheads="1"/>
              </p:cNvSpPr>
              <p:nvPr/>
            </p:nvSpPr>
            <p:spPr bwMode="auto">
              <a:xfrm>
                <a:off x="3312" y="278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55" name="Oval 843"/>
              <p:cNvSpPr>
                <a:spLocks noChangeAspect="1" noChangeArrowheads="1"/>
              </p:cNvSpPr>
              <p:nvPr/>
            </p:nvSpPr>
            <p:spPr bwMode="auto">
              <a:xfrm>
                <a:off x="3360" y="273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56" name="Oval 844"/>
              <p:cNvSpPr>
                <a:spLocks noChangeAspect="1" noChangeArrowheads="1"/>
              </p:cNvSpPr>
              <p:nvPr/>
            </p:nvSpPr>
            <p:spPr bwMode="auto">
              <a:xfrm>
                <a:off x="3408" y="268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57" name="Oval 845"/>
              <p:cNvSpPr>
                <a:spLocks noChangeAspect="1" noChangeArrowheads="1"/>
              </p:cNvSpPr>
              <p:nvPr/>
            </p:nvSpPr>
            <p:spPr bwMode="auto">
              <a:xfrm>
                <a:off x="3456" y="264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58" name="Oval 846"/>
              <p:cNvSpPr>
                <a:spLocks noChangeAspect="1" noChangeArrowheads="1"/>
              </p:cNvSpPr>
              <p:nvPr/>
            </p:nvSpPr>
            <p:spPr bwMode="auto">
              <a:xfrm>
                <a:off x="3504" y="259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59" name="Oval 847"/>
              <p:cNvSpPr>
                <a:spLocks noChangeAspect="1" noChangeArrowheads="1"/>
              </p:cNvSpPr>
              <p:nvPr/>
            </p:nvSpPr>
            <p:spPr bwMode="auto">
              <a:xfrm>
                <a:off x="3552" y="254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60" name="Oval 848"/>
              <p:cNvSpPr>
                <a:spLocks noChangeAspect="1" noChangeArrowheads="1"/>
              </p:cNvSpPr>
              <p:nvPr/>
            </p:nvSpPr>
            <p:spPr bwMode="auto">
              <a:xfrm>
                <a:off x="3600" y="249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61" name="Oval 849"/>
              <p:cNvSpPr>
                <a:spLocks noChangeAspect="1" noChangeArrowheads="1"/>
              </p:cNvSpPr>
              <p:nvPr/>
            </p:nvSpPr>
            <p:spPr bwMode="auto">
              <a:xfrm>
                <a:off x="3648" y="244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62" name="Oval 850"/>
              <p:cNvSpPr>
                <a:spLocks noChangeAspect="1" noChangeArrowheads="1"/>
              </p:cNvSpPr>
              <p:nvPr/>
            </p:nvSpPr>
            <p:spPr bwMode="auto">
              <a:xfrm>
                <a:off x="3696" y="240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63" name="Oval 851"/>
              <p:cNvSpPr>
                <a:spLocks noChangeAspect="1" noChangeArrowheads="1"/>
              </p:cNvSpPr>
              <p:nvPr/>
            </p:nvSpPr>
            <p:spPr bwMode="auto">
              <a:xfrm>
                <a:off x="3744" y="235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64" name="Oval 852"/>
              <p:cNvSpPr>
                <a:spLocks noChangeAspect="1" noChangeArrowheads="1"/>
              </p:cNvSpPr>
              <p:nvPr/>
            </p:nvSpPr>
            <p:spPr bwMode="auto">
              <a:xfrm>
                <a:off x="3792" y="230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65" name="Oval 853"/>
              <p:cNvSpPr>
                <a:spLocks noChangeAspect="1" noChangeArrowheads="1"/>
              </p:cNvSpPr>
              <p:nvPr/>
            </p:nvSpPr>
            <p:spPr bwMode="auto">
              <a:xfrm>
                <a:off x="3840" y="225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66" name="Oval 854"/>
              <p:cNvSpPr>
                <a:spLocks noChangeAspect="1" noChangeArrowheads="1"/>
              </p:cNvSpPr>
              <p:nvPr/>
            </p:nvSpPr>
            <p:spPr bwMode="auto">
              <a:xfrm>
                <a:off x="3888" y="22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67" name="Oval 855"/>
              <p:cNvSpPr>
                <a:spLocks noChangeAspect="1" noChangeArrowheads="1"/>
              </p:cNvSpPr>
              <p:nvPr/>
            </p:nvSpPr>
            <p:spPr bwMode="auto">
              <a:xfrm>
                <a:off x="3936" y="21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68" name="Oval 856"/>
              <p:cNvSpPr>
                <a:spLocks noChangeAspect="1" noChangeArrowheads="1"/>
              </p:cNvSpPr>
              <p:nvPr/>
            </p:nvSpPr>
            <p:spPr bwMode="auto">
              <a:xfrm>
                <a:off x="3984" y="21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69" name="Oval 857"/>
              <p:cNvSpPr>
                <a:spLocks noChangeAspect="1" noChangeArrowheads="1"/>
              </p:cNvSpPr>
              <p:nvPr/>
            </p:nvSpPr>
            <p:spPr bwMode="auto">
              <a:xfrm>
                <a:off x="4032" y="20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70" name="Oval 858"/>
              <p:cNvSpPr>
                <a:spLocks noChangeAspect="1" noChangeArrowheads="1"/>
              </p:cNvSpPr>
              <p:nvPr/>
            </p:nvSpPr>
            <p:spPr bwMode="auto">
              <a:xfrm>
                <a:off x="4080" y="20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71" name="Oval 859"/>
              <p:cNvSpPr>
                <a:spLocks noChangeAspect="1" noChangeArrowheads="1"/>
              </p:cNvSpPr>
              <p:nvPr/>
            </p:nvSpPr>
            <p:spPr bwMode="auto">
              <a:xfrm>
                <a:off x="4128" y="19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72" name="Oval 860"/>
              <p:cNvSpPr>
                <a:spLocks noChangeAspect="1" noChangeArrowheads="1"/>
              </p:cNvSpPr>
              <p:nvPr/>
            </p:nvSpPr>
            <p:spPr bwMode="auto">
              <a:xfrm>
                <a:off x="4176" y="19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73" name="Oval 861"/>
              <p:cNvSpPr>
                <a:spLocks noChangeAspect="1" noChangeArrowheads="1"/>
              </p:cNvSpPr>
              <p:nvPr/>
            </p:nvSpPr>
            <p:spPr bwMode="auto">
              <a:xfrm>
                <a:off x="2784" y="34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74" name="Oval 862"/>
              <p:cNvSpPr>
                <a:spLocks noChangeAspect="1" noChangeArrowheads="1"/>
              </p:cNvSpPr>
              <p:nvPr/>
            </p:nvSpPr>
            <p:spPr bwMode="auto">
              <a:xfrm>
                <a:off x="2832" y="33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75" name="Oval 863"/>
              <p:cNvSpPr>
                <a:spLocks noChangeAspect="1" noChangeArrowheads="1"/>
              </p:cNvSpPr>
              <p:nvPr/>
            </p:nvSpPr>
            <p:spPr bwMode="auto">
              <a:xfrm>
                <a:off x="2880" y="33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76" name="Oval 864"/>
              <p:cNvSpPr>
                <a:spLocks noChangeAspect="1" noChangeArrowheads="1"/>
              </p:cNvSpPr>
              <p:nvPr/>
            </p:nvSpPr>
            <p:spPr bwMode="auto">
              <a:xfrm>
                <a:off x="2928" y="32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77" name="Oval 865"/>
              <p:cNvSpPr>
                <a:spLocks noChangeAspect="1" noChangeArrowheads="1"/>
              </p:cNvSpPr>
              <p:nvPr/>
            </p:nvSpPr>
            <p:spPr bwMode="auto">
              <a:xfrm>
                <a:off x="2976" y="32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78" name="Oval 866"/>
              <p:cNvSpPr>
                <a:spLocks noChangeAspect="1" noChangeArrowheads="1"/>
              </p:cNvSpPr>
              <p:nvPr/>
            </p:nvSpPr>
            <p:spPr bwMode="auto">
              <a:xfrm>
                <a:off x="3024" y="31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79" name="Oval 867"/>
              <p:cNvSpPr>
                <a:spLocks noChangeAspect="1" noChangeArrowheads="1"/>
              </p:cNvSpPr>
              <p:nvPr/>
            </p:nvSpPr>
            <p:spPr bwMode="auto">
              <a:xfrm>
                <a:off x="3072" y="31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80" name="Oval 868"/>
              <p:cNvSpPr>
                <a:spLocks noChangeAspect="1" noChangeArrowheads="1"/>
              </p:cNvSpPr>
              <p:nvPr/>
            </p:nvSpPr>
            <p:spPr bwMode="auto">
              <a:xfrm>
                <a:off x="3120" y="307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81" name="Oval 869"/>
              <p:cNvSpPr>
                <a:spLocks noChangeAspect="1" noChangeArrowheads="1"/>
              </p:cNvSpPr>
              <p:nvPr/>
            </p:nvSpPr>
            <p:spPr bwMode="auto">
              <a:xfrm>
                <a:off x="3168" y="302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82" name="Oval 870"/>
              <p:cNvSpPr>
                <a:spLocks noChangeAspect="1" noChangeArrowheads="1"/>
              </p:cNvSpPr>
              <p:nvPr/>
            </p:nvSpPr>
            <p:spPr bwMode="auto">
              <a:xfrm>
                <a:off x="3216" y="297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83" name="Oval 871"/>
              <p:cNvSpPr>
                <a:spLocks noChangeAspect="1" noChangeArrowheads="1"/>
              </p:cNvSpPr>
              <p:nvPr/>
            </p:nvSpPr>
            <p:spPr bwMode="auto">
              <a:xfrm>
                <a:off x="3264" y="292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84" name="Oval 872"/>
              <p:cNvSpPr>
                <a:spLocks noChangeAspect="1" noChangeArrowheads="1"/>
              </p:cNvSpPr>
              <p:nvPr/>
            </p:nvSpPr>
            <p:spPr bwMode="auto">
              <a:xfrm>
                <a:off x="3312" y="288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85" name="Oval 873"/>
              <p:cNvSpPr>
                <a:spLocks noChangeAspect="1" noChangeArrowheads="1"/>
              </p:cNvSpPr>
              <p:nvPr/>
            </p:nvSpPr>
            <p:spPr bwMode="auto">
              <a:xfrm>
                <a:off x="3360" y="283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86" name="Oval 874"/>
              <p:cNvSpPr>
                <a:spLocks noChangeAspect="1" noChangeArrowheads="1"/>
              </p:cNvSpPr>
              <p:nvPr/>
            </p:nvSpPr>
            <p:spPr bwMode="auto">
              <a:xfrm>
                <a:off x="3408" y="278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87" name="Oval 875"/>
              <p:cNvSpPr>
                <a:spLocks noChangeAspect="1" noChangeArrowheads="1"/>
              </p:cNvSpPr>
              <p:nvPr/>
            </p:nvSpPr>
            <p:spPr bwMode="auto">
              <a:xfrm>
                <a:off x="3456" y="273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88" name="Oval 876"/>
              <p:cNvSpPr>
                <a:spLocks noChangeAspect="1" noChangeArrowheads="1"/>
              </p:cNvSpPr>
              <p:nvPr/>
            </p:nvSpPr>
            <p:spPr bwMode="auto">
              <a:xfrm>
                <a:off x="3504" y="268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89" name="Oval 877"/>
              <p:cNvSpPr>
                <a:spLocks noChangeAspect="1" noChangeArrowheads="1"/>
              </p:cNvSpPr>
              <p:nvPr/>
            </p:nvSpPr>
            <p:spPr bwMode="auto">
              <a:xfrm>
                <a:off x="3552" y="264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90" name="Oval 878"/>
              <p:cNvSpPr>
                <a:spLocks noChangeAspect="1" noChangeArrowheads="1"/>
              </p:cNvSpPr>
              <p:nvPr/>
            </p:nvSpPr>
            <p:spPr bwMode="auto">
              <a:xfrm>
                <a:off x="3600" y="259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91" name="Oval 879"/>
              <p:cNvSpPr>
                <a:spLocks noChangeAspect="1" noChangeArrowheads="1"/>
              </p:cNvSpPr>
              <p:nvPr/>
            </p:nvSpPr>
            <p:spPr bwMode="auto">
              <a:xfrm>
                <a:off x="3648" y="254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92" name="Oval 880"/>
              <p:cNvSpPr>
                <a:spLocks noChangeAspect="1" noChangeArrowheads="1"/>
              </p:cNvSpPr>
              <p:nvPr/>
            </p:nvSpPr>
            <p:spPr bwMode="auto">
              <a:xfrm>
                <a:off x="3696" y="249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93" name="Oval 881"/>
              <p:cNvSpPr>
                <a:spLocks noChangeAspect="1" noChangeArrowheads="1"/>
              </p:cNvSpPr>
              <p:nvPr/>
            </p:nvSpPr>
            <p:spPr bwMode="auto">
              <a:xfrm>
                <a:off x="3744" y="244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94" name="Oval 882"/>
              <p:cNvSpPr>
                <a:spLocks noChangeAspect="1" noChangeArrowheads="1"/>
              </p:cNvSpPr>
              <p:nvPr/>
            </p:nvSpPr>
            <p:spPr bwMode="auto">
              <a:xfrm>
                <a:off x="3792" y="240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95" name="Oval 883"/>
              <p:cNvSpPr>
                <a:spLocks noChangeAspect="1" noChangeArrowheads="1"/>
              </p:cNvSpPr>
              <p:nvPr/>
            </p:nvSpPr>
            <p:spPr bwMode="auto">
              <a:xfrm>
                <a:off x="3840" y="235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96" name="Oval 884"/>
              <p:cNvSpPr>
                <a:spLocks noChangeAspect="1" noChangeArrowheads="1"/>
              </p:cNvSpPr>
              <p:nvPr/>
            </p:nvSpPr>
            <p:spPr bwMode="auto">
              <a:xfrm>
                <a:off x="3888" y="230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97" name="Oval 885"/>
              <p:cNvSpPr>
                <a:spLocks noChangeAspect="1" noChangeArrowheads="1"/>
              </p:cNvSpPr>
              <p:nvPr/>
            </p:nvSpPr>
            <p:spPr bwMode="auto">
              <a:xfrm>
                <a:off x="3936" y="225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98" name="Oval 886"/>
              <p:cNvSpPr>
                <a:spLocks noChangeAspect="1" noChangeArrowheads="1"/>
              </p:cNvSpPr>
              <p:nvPr/>
            </p:nvSpPr>
            <p:spPr bwMode="auto">
              <a:xfrm>
                <a:off x="3984" y="22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299" name="Oval 887"/>
              <p:cNvSpPr>
                <a:spLocks noChangeAspect="1" noChangeArrowheads="1"/>
              </p:cNvSpPr>
              <p:nvPr/>
            </p:nvSpPr>
            <p:spPr bwMode="auto">
              <a:xfrm>
                <a:off x="4032" y="21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300" name="Oval 888"/>
              <p:cNvSpPr>
                <a:spLocks noChangeAspect="1" noChangeArrowheads="1"/>
              </p:cNvSpPr>
              <p:nvPr/>
            </p:nvSpPr>
            <p:spPr bwMode="auto">
              <a:xfrm>
                <a:off x="4080" y="21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301" name="Oval 889"/>
              <p:cNvSpPr>
                <a:spLocks noChangeAspect="1" noChangeArrowheads="1"/>
              </p:cNvSpPr>
              <p:nvPr/>
            </p:nvSpPr>
            <p:spPr bwMode="auto">
              <a:xfrm>
                <a:off x="4128" y="20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302" name="Oval 890"/>
              <p:cNvSpPr>
                <a:spLocks noChangeAspect="1" noChangeArrowheads="1"/>
              </p:cNvSpPr>
              <p:nvPr/>
            </p:nvSpPr>
            <p:spPr bwMode="auto">
              <a:xfrm>
                <a:off x="4176" y="20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303" name="Oval 891"/>
              <p:cNvSpPr>
                <a:spLocks noChangeAspect="1" noChangeArrowheads="1"/>
              </p:cNvSpPr>
              <p:nvPr/>
            </p:nvSpPr>
            <p:spPr bwMode="auto">
              <a:xfrm>
                <a:off x="4224" y="19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304" name="Oval 892"/>
              <p:cNvSpPr>
                <a:spLocks noChangeAspect="1" noChangeArrowheads="1"/>
              </p:cNvSpPr>
              <p:nvPr/>
            </p:nvSpPr>
            <p:spPr bwMode="auto">
              <a:xfrm>
                <a:off x="4272" y="19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305" name="Oval 893"/>
              <p:cNvSpPr>
                <a:spLocks noChangeAspect="1" noChangeArrowheads="1"/>
              </p:cNvSpPr>
              <p:nvPr/>
            </p:nvSpPr>
            <p:spPr bwMode="auto">
              <a:xfrm>
                <a:off x="2880" y="34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306" name="Oval 894"/>
              <p:cNvSpPr>
                <a:spLocks noChangeAspect="1" noChangeArrowheads="1"/>
              </p:cNvSpPr>
              <p:nvPr/>
            </p:nvSpPr>
            <p:spPr bwMode="auto">
              <a:xfrm>
                <a:off x="2928" y="33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307" name="Oval 895"/>
              <p:cNvSpPr>
                <a:spLocks noChangeAspect="1" noChangeArrowheads="1"/>
              </p:cNvSpPr>
              <p:nvPr/>
            </p:nvSpPr>
            <p:spPr bwMode="auto">
              <a:xfrm>
                <a:off x="2976" y="33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308" name="Oval 896"/>
              <p:cNvSpPr>
                <a:spLocks noChangeAspect="1" noChangeArrowheads="1"/>
              </p:cNvSpPr>
              <p:nvPr/>
            </p:nvSpPr>
            <p:spPr bwMode="auto">
              <a:xfrm>
                <a:off x="3024" y="32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309" name="Oval 897"/>
              <p:cNvSpPr>
                <a:spLocks noChangeAspect="1" noChangeArrowheads="1"/>
              </p:cNvSpPr>
              <p:nvPr/>
            </p:nvSpPr>
            <p:spPr bwMode="auto">
              <a:xfrm>
                <a:off x="3072" y="32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310" name="Oval 898"/>
              <p:cNvSpPr>
                <a:spLocks noChangeAspect="1" noChangeArrowheads="1"/>
              </p:cNvSpPr>
              <p:nvPr/>
            </p:nvSpPr>
            <p:spPr bwMode="auto">
              <a:xfrm>
                <a:off x="3120" y="31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311" name="Oval 899"/>
              <p:cNvSpPr>
                <a:spLocks noChangeAspect="1" noChangeArrowheads="1"/>
              </p:cNvSpPr>
              <p:nvPr/>
            </p:nvSpPr>
            <p:spPr bwMode="auto">
              <a:xfrm>
                <a:off x="3168" y="31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312" name="Oval 900"/>
              <p:cNvSpPr>
                <a:spLocks noChangeAspect="1" noChangeArrowheads="1"/>
              </p:cNvSpPr>
              <p:nvPr/>
            </p:nvSpPr>
            <p:spPr bwMode="auto">
              <a:xfrm>
                <a:off x="3216" y="307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313" name="Oval 901"/>
              <p:cNvSpPr>
                <a:spLocks noChangeAspect="1" noChangeArrowheads="1"/>
              </p:cNvSpPr>
              <p:nvPr/>
            </p:nvSpPr>
            <p:spPr bwMode="auto">
              <a:xfrm>
                <a:off x="3264" y="302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314" name="Oval 902"/>
              <p:cNvSpPr>
                <a:spLocks noChangeAspect="1" noChangeArrowheads="1"/>
              </p:cNvSpPr>
              <p:nvPr/>
            </p:nvSpPr>
            <p:spPr bwMode="auto">
              <a:xfrm>
                <a:off x="3312" y="297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315" name="Oval 903"/>
              <p:cNvSpPr>
                <a:spLocks noChangeAspect="1" noChangeArrowheads="1"/>
              </p:cNvSpPr>
              <p:nvPr/>
            </p:nvSpPr>
            <p:spPr bwMode="auto">
              <a:xfrm>
                <a:off x="3360" y="292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316" name="Oval 904"/>
              <p:cNvSpPr>
                <a:spLocks noChangeAspect="1" noChangeArrowheads="1"/>
              </p:cNvSpPr>
              <p:nvPr/>
            </p:nvSpPr>
            <p:spPr bwMode="auto">
              <a:xfrm>
                <a:off x="3408" y="288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317" name="Oval 905"/>
              <p:cNvSpPr>
                <a:spLocks noChangeAspect="1" noChangeArrowheads="1"/>
              </p:cNvSpPr>
              <p:nvPr/>
            </p:nvSpPr>
            <p:spPr bwMode="auto">
              <a:xfrm>
                <a:off x="3456" y="283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318" name="Oval 906"/>
              <p:cNvSpPr>
                <a:spLocks noChangeAspect="1" noChangeArrowheads="1"/>
              </p:cNvSpPr>
              <p:nvPr/>
            </p:nvSpPr>
            <p:spPr bwMode="auto">
              <a:xfrm>
                <a:off x="3504" y="278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6319" name="Oval 907"/>
              <p:cNvSpPr>
                <a:spLocks noChangeAspect="1" noChangeArrowheads="1"/>
              </p:cNvSpPr>
              <p:nvPr/>
            </p:nvSpPr>
            <p:spPr bwMode="auto">
              <a:xfrm>
                <a:off x="3552" y="273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04" name="Oval 908"/>
              <p:cNvSpPr>
                <a:spLocks noChangeAspect="1" noChangeArrowheads="1"/>
              </p:cNvSpPr>
              <p:nvPr/>
            </p:nvSpPr>
            <p:spPr bwMode="auto">
              <a:xfrm>
                <a:off x="3600" y="268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05" name="Oval 909"/>
              <p:cNvSpPr>
                <a:spLocks noChangeAspect="1" noChangeArrowheads="1"/>
              </p:cNvSpPr>
              <p:nvPr/>
            </p:nvSpPr>
            <p:spPr bwMode="auto">
              <a:xfrm>
                <a:off x="3648" y="264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06" name="Oval 910"/>
              <p:cNvSpPr>
                <a:spLocks noChangeAspect="1" noChangeArrowheads="1"/>
              </p:cNvSpPr>
              <p:nvPr/>
            </p:nvSpPr>
            <p:spPr bwMode="auto">
              <a:xfrm>
                <a:off x="3696" y="259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07" name="Oval 911"/>
              <p:cNvSpPr>
                <a:spLocks noChangeAspect="1" noChangeArrowheads="1"/>
              </p:cNvSpPr>
              <p:nvPr/>
            </p:nvSpPr>
            <p:spPr bwMode="auto">
              <a:xfrm>
                <a:off x="3744" y="254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08" name="Oval 912"/>
              <p:cNvSpPr>
                <a:spLocks noChangeAspect="1" noChangeArrowheads="1"/>
              </p:cNvSpPr>
              <p:nvPr/>
            </p:nvSpPr>
            <p:spPr bwMode="auto">
              <a:xfrm>
                <a:off x="3792" y="249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09" name="Oval 913"/>
              <p:cNvSpPr>
                <a:spLocks noChangeAspect="1" noChangeArrowheads="1"/>
              </p:cNvSpPr>
              <p:nvPr/>
            </p:nvSpPr>
            <p:spPr bwMode="auto">
              <a:xfrm>
                <a:off x="3840" y="244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10" name="Oval 914"/>
              <p:cNvSpPr>
                <a:spLocks noChangeAspect="1" noChangeArrowheads="1"/>
              </p:cNvSpPr>
              <p:nvPr/>
            </p:nvSpPr>
            <p:spPr bwMode="auto">
              <a:xfrm>
                <a:off x="3888" y="240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11" name="Oval 915"/>
              <p:cNvSpPr>
                <a:spLocks noChangeAspect="1" noChangeArrowheads="1"/>
              </p:cNvSpPr>
              <p:nvPr/>
            </p:nvSpPr>
            <p:spPr bwMode="auto">
              <a:xfrm>
                <a:off x="3936" y="235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12" name="Oval 916"/>
              <p:cNvSpPr>
                <a:spLocks noChangeAspect="1" noChangeArrowheads="1"/>
              </p:cNvSpPr>
              <p:nvPr/>
            </p:nvSpPr>
            <p:spPr bwMode="auto">
              <a:xfrm>
                <a:off x="3984" y="230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13" name="Oval 917"/>
              <p:cNvSpPr>
                <a:spLocks noChangeAspect="1" noChangeArrowheads="1"/>
              </p:cNvSpPr>
              <p:nvPr/>
            </p:nvSpPr>
            <p:spPr bwMode="auto">
              <a:xfrm>
                <a:off x="4032" y="225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14" name="Oval 918"/>
              <p:cNvSpPr>
                <a:spLocks noChangeAspect="1" noChangeArrowheads="1"/>
              </p:cNvSpPr>
              <p:nvPr/>
            </p:nvSpPr>
            <p:spPr bwMode="auto">
              <a:xfrm>
                <a:off x="4080" y="22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15" name="Oval 919"/>
              <p:cNvSpPr>
                <a:spLocks noChangeAspect="1" noChangeArrowheads="1"/>
              </p:cNvSpPr>
              <p:nvPr/>
            </p:nvSpPr>
            <p:spPr bwMode="auto">
              <a:xfrm>
                <a:off x="4128" y="21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16" name="Oval 920"/>
              <p:cNvSpPr>
                <a:spLocks noChangeAspect="1" noChangeArrowheads="1"/>
              </p:cNvSpPr>
              <p:nvPr/>
            </p:nvSpPr>
            <p:spPr bwMode="auto">
              <a:xfrm>
                <a:off x="4176" y="21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17" name="Oval 921"/>
              <p:cNvSpPr>
                <a:spLocks noChangeAspect="1" noChangeArrowheads="1"/>
              </p:cNvSpPr>
              <p:nvPr/>
            </p:nvSpPr>
            <p:spPr bwMode="auto">
              <a:xfrm>
                <a:off x="4224" y="20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18" name="Oval 922"/>
              <p:cNvSpPr>
                <a:spLocks noChangeAspect="1" noChangeArrowheads="1"/>
              </p:cNvSpPr>
              <p:nvPr/>
            </p:nvSpPr>
            <p:spPr bwMode="auto">
              <a:xfrm>
                <a:off x="4272" y="20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19" name="Oval 923"/>
              <p:cNvSpPr>
                <a:spLocks noChangeAspect="1" noChangeArrowheads="1"/>
              </p:cNvSpPr>
              <p:nvPr/>
            </p:nvSpPr>
            <p:spPr bwMode="auto">
              <a:xfrm>
                <a:off x="4320" y="19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20" name="Oval 924"/>
              <p:cNvSpPr>
                <a:spLocks noChangeAspect="1" noChangeArrowheads="1"/>
              </p:cNvSpPr>
              <p:nvPr/>
            </p:nvSpPr>
            <p:spPr bwMode="auto">
              <a:xfrm>
                <a:off x="4368" y="19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21" name="Oval 925"/>
              <p:cNvSpPr>
                <a:spLocks noChangeAspect="1" noChangeArrowheads="1"/>
              </p:cNvSpPr>
              <p:nvPr/>
            </p:nvSpPr>
            <p:spPr bwMode="auto">
              <a:xfrm>
                <a:off x="2976" y="34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22" name="Oval 926"/>
              <p:cNvSpPr>
                <a:spLocks noChangeAspect="1" noChangeArrowheads="1"/>
              </p:cNvSpPr>
              <p:nvPr/>
            </p:nvSpPr>
            <p:spPr bwMode="auto">
              <a:xfrm>
                <a:off x="3024" y="33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23" name="Oval 927"/>
              <p:cNvSpPr>
                <a:spLocks noChangeAspect="1" noChangeArrowheads="1"/>
              </p:cNvSpPr>
              <p:nvPr/>
            </p:nvSpPr>
            <p:spPr bwMode="auto">
              <a:xfrm>
                <a:off x="3072" y="33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24" name="Oval 928"/>
              <p:cNvSpPr>
                <a:spLocks noChangeAspect="1" noChangeArrowheads="1"/>
              </p:cNvSpPr>
              <p:nvPr/>
            </p:nvSpPr>
            <p:spPr bwMode="auto">
              <a:xfrm>
                <a:off x="3120" y="32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25" name="Oval 929"/>
              <p:cNvSpPr>
                <a:spLocks noChangeAspect="1" noChangeArrowheads="1"/>
              </p:cNvSpPr>
              <p:nvPr/>
            </p:nvSpPr>
            <p:spPr bwMode="auto">
              <a:xfrm>
                <a:off x="3168" y="32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26" name="Oval 930"/>
              <p:cNvSpPr>
                <a:spLocks noChangeAspect="1" noChangeArrowheads="1"/>
              </p:cNvSpPr>
              <p:nvPr/>
            </p:nvSpPr>
            <p:spPr bwMode="auto">
              <a:xfrm>
                <a:off x="3216" y="31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27" name="Oval 931"/>
              <p:cNvSpPr>
                <a:spLocks noChangeAspect="1" noChangeArrowheads="1"/>
              </p:cNvSpPr>
              <p:nvPr/>
            </p:nvSpPr>
            <p:spPr bwMode="auto">
              <a:xfrm>
                <a:off x="3264" y="31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28" name="Oval 932"/>
              <p:cNvSpPr>
                <a:spLocks noChangeAspect="1" noChangeArrowheads="1"/>
              </p:cNvSpPr>
              <p:nvPr/>
            </p:nvSpPr>
            <p:spPr bwMode="auto">
              <a:xfrm>
                <a:off x="3312" y="307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29" name="Oval 933"/>
              <p:cNvSpPr>
                <a:spLocks noChangeAspect="1" noChangeArrowheads="1"/>
              </p:cNvSpPr>
              <p:nvPr/>
            </p:nvSpPr>
            <p:spPr bwMode="auto">
              <a:xfrm>
                <a:off x="3360" y="302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30" name="Oval 934"/>
              <p:cNvSpPr>
                <a:spLocks noChangeAspect="1" noChangeArrowheads="1"/>
              </p:cNvSpPr>
              <p:nvPr/>
            </p:nvSpPr>
            <p:spPr bwMode="auto">
              <a:xfrm>
                <a:off x="3408" y="297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31" name="Oval 935"/>
              <p:cNvSpPr>
                <a:spLocks noChangeAspect="1" noChangeArrowheads="1"/>
              </p:cNvSpPr>
              <p:nvPr/>
            </p:nvSpPr>
            <p:spPr bwMode="auto">
              <a:xfrm>
                <a:off x="3456" y="292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32" name="Oval 936"/>
              <p:cNvSpPr>
                <a:spLocks noChangeAspect="1" noChangeArrowheads="1"/>
              </p:cNvSpPr>
              <p:nvPr/>
            </p:nvSpPr>
            <p:spPr bwMode="auto">
              <a:xfrm>
                <a:off x="3504" y="288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33" name="Oval 937"/>
              <p:cNvSpPr>
                <a:spLocks noChangeAspect="1" noChangeArrowheads="1"/>
              </p:cNvSpPr>
              <p:nvPr/>
            </p:nvSpPr>
            <p:spPr bwMode="auto">
              <a:xfrm>
                <a:off x="3552" y="283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34" name="Oval 938"/>
              <p:cNvSpPr>
                <a:spLocks noChangeAspect="1" noChangeArrowheads="1"/>
              </p:cNvSpPr>
              <p:nvPr/>
            </p:nvSpPr>
            <p:spPr bwMode="auto">
              <a:xfrm>
                <a:off x="3600" y="278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35" name="Oval 939"/>
              <p:cNvSpPr>
                <a:spLocks noChangeAspect="1" noChangeArrowheads="1"/>
              </p:cNvSpPr>
              <p:nvPr/>
            </p:nvSpPr>
            <p:spPr bwMode="auto">
              <a:xfrm>
                <a:off x="3648" y="273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36" name="Oval 940"/>
              <p:cNvSpPr>
                <a:spLocks noChangeAspect="1" noChangeArrowheads="1"/>
              </p:cNvSpPr>
              <p:nvPr/>
            </p:nvSpPr>
            <p:spPr bwMode="auto">
              <a:xfrm>
                <a:off x="3696" y="268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37" name="Oval 941"/>
              <p:cNvSpPr>
                <a:spLocks noChangeAspect="1" noChangeArrowheads="1"/>
              </p:cNvSpPr>
              <p:nvPr/>
            </p:nvSpPr>
            <p:spPr bwMode="auto">
              <a:xfrm>
                <a:off x="3744" y="264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38" name="Oval 942"/>
              <p:cNvSpPr>
                <a:spLocks noChangeAspect="1" noChangeArrowheads="1"/>
              </p:cNvSpPr>
              <p:nvPr/>
            </p:nvSpPr>
            <p:spPr bwMode="auto">
              <a:xfrm>
                <a:off x="3792" y="259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39" name="Oval 943"/>
              <p:cNvSpPr>
                <a:spLocks noChangeAspect="1" noChangeArrowheads="1"/>
              </p:cNvSpPr>
              <p:nvPr/>
            </p:nvSpPr>
            <p:spPr bwMode="auto">
              <a:xfrm>
                <a:off x="3840" y="254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40" name="Oval 944"/>
              <p:cNvSpPr>
                <a:spLocks noChangeAspect="1" noChangeArrowheads="1"/>
              </p:cNvSpPr>
              <p:nvPr/>
            </p:nvSpPr>
            <p:spPr bwMode="auto">
              <a:xfrm>
                <a:off x="3888" y="249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41" name="Oval 945"/>
              <p:cNvSpPr>
                <a:spLocks noChangeAspect="1" noChangeArrowheads="1"/>
              </p:cNvSpPr>
              <p:nvPr/>
            </p:nvSpPr>
            <p:spPr bwMode="auto">
              <a:xfrm>
                <a:off x="3936" y="244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42" name="Oval 946"/>
              <p:cNvSpPr>
                <a:spLocks noChangeAspect="1" noChangeArrowheads="1"/>
              </p:cNvSpPr>
              <p:nvPr/>
            </p:nvSpPr>
            <p:spPr bwMode="auto">
              <a:xfrm>
                <a:off x="3984" y="240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43" name="Oval 947"/>
              <p:cNvSpPr>
                <a:spLocks noChangeAspect="1" noChangeArrowheads="1"/>
              </p:cNvSpPr>
              <p:nvPr/>
            </p:nvSpPr>
            <p:spPr bwMode="auto">
              <a:xfrm>
                <a:off x="4032" y="235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44" name="Oval 948"/>
              <p:cNvSpPr>
                <a:spLocks noChangeAspect="1" noChangeArrowheads="1"/>
              </p:cNvSpPr>
              <p:nvPr/>
            </p:nvSpPr>
            <p:spPr bwMode="auto">
              <a:xfrm>
                <a:off x="4080" y="230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45" name="Oval 949"/>
              <p:cNvSpPr>
                <a:spLocks noChangeAspect="1" noChangeArrowheads="1"/>
              </p:cNvSpPr>
              <p:nvPr/>
            </p:nvSpPr>
            <p:spPr bwMode="auto">
              <a:xfrm>
                <a:off x="4128" y="225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46" name="Oval 950"/>
              <p:cNvSpPr>
                <a:spLocks noChangeAspect="1" noChangeArrowheads="1"/>
              </p:cNvSpPr>
              <p:nvPr/>
            </p:nvSpPr>
            <p:spPr bwMode="auto">
              <a:xfrm>
                <a:off x="4176" y="22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47" name="Oval 951"/>
              <p:cNvSpPr>
                <a:spLocks noChangeAspect="1" noChangeArrowheads="1"/>
              </p:cNvSpPr>
              <p:nvPr/>
            </p:nvSpPr>
            <p:spPr bwMode="auto">
              <a:xfrm>
                <a:off x="4224" y="21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48" name="Oval 952"/>
              <p:cNvSpPr>
                <a:spLocks noChangeAspect="1" noChangeArrowheads="1"/>
              </p:cNvSpPr>
              <p:nvPr/>
            </p:nvSpPr>
            <p:spPr bwMode="auto">
              <a:xfrm>
                <a:off x="4272" y="21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49" name="Oval 953"/>
              <p:cNvSpPr>
                <a:spLocks noChangeAspect="1" noChangeArrowheads="1"/>
              </p:cNvSpPr>
              <p:nvPr/>
            </p:nvSpPr>
            <p:spPr bwMode="auto">
              <a:xfrm>
                <a:off x="4320" y="20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50" name="Oval 954"/>
              <p:cNvSpPr>
                <a:spLocks noChangeAspect="1" noChangeArrowheads="1"/>
              </p:cNvSpPr>
              <p:nvPr/>
            </p:nvSpPr>
            <p:spPr bwMode="auto">
              <a:xfrm>
                <a:off x="4368" y="20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51" name="Oval 955"/>
              <p:cNvSpPr>
                <a:spLocks noChangeAspect="1" noChangeArrowheads="1"/>
              </p:cNvSpPr>
              <p:nvPr/>
            </p:nvSpPr>
            <p:spPr bwMode="auto">
              <a:xfrm>
                <a:off x="4416" y="19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52" name="Oval 956"/>
              <p:cNvSpPr>
                <a:spLocks noChangeAspect="1" noChangeArrowheads="1"/>
              </p:cNvSpPr>
              <p:nvPr/>
            </p:nvSpPr>
            <p:spPr bwMode="auto">
              <a:xfrm>
                <a:off x="4464" y="19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53" name="Oval 957"/>
              <p:cNvSpPr>
                <a:spLocks noChangeAspect="1" noChangeArrowheads="1"/>
              </p:cNvSpPr>
              <p:nvPr/>
            </p:nvSpPr>
            <p:spPr bwMode="auto">
              <a:xfrm>
                <a:off x="3072" y="34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54" name="Oval 958"/>
              <p:cNvSpPr>
                <a:spLocks noChangeAspect="1" noChangeArrowheads="1"/>
              </p:cNvSpPr>
              <p:nvPr/>
            </p:nvSpPr>
            <p:spPr bwMode="auto">
              <a:xfrm>
                <a:off x="3120" y="33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55" name="Oval 959"/>
              <p:cNvSpPr>
                <a:spLocks noChangeAspect="1" noChangeArrowheads="1"/>
              </p:cNvSpPr>
              <p:nvPr/>
            </p:nvSpPr>
            <p:spPr bwMode="auto">
              <a:xfrm>
                <a:off x="3168" y="33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56" name="Oval 960"/>
              <p:cNvSpPr>
                <a:spLocks noChangeAspect="1" noChangeArrowheads="1"/>
              </p:cNvSpPr>
              <p:nvPr/>
            </p:nvSpPr>
            <p:spPr bwMode="auto">
              <a:xfrm>
                <a:off x="3216" y="32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57" name="Oval 961"/>
              <p:cNvSpPr>
                <a:spLocks noChangeAspect="1" noChangeArrowheads="1"/>
              </p:cNvSpPr>
              <p:nvPr/>
            </p:nvSpPr>
            <p:spPr bwMode="auto">
              <a:xfrm>
                <a:off x="3264" y="32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58" name="Oval 962"/>
              <p:cNvSpPr>
                <a:spLocks noChangeAspect="1" noChangeArrowheads="1"/>
              </p:cNvSpPr>
              <p:nvPr/>
            </p:nvSpPr>
            <p:spPr bwMode="auto">
              <a:xfrm>
                <a:off x="3312" y="31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59" name="Oval 963"/>
              <p:cNvSpPr>
                <a:spLocks noChangeAspect="1" noChangeArrowheads="1"/>
              </p:cNvSpPr>
              <p:nvPr/>
            </p:nvSpPr>
            <p:spPr bwMode="auto">
              <a:xfrm>
                <a:off x="3360" y="31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60" name="Oval 964"/>
              <p:cNvSpPr>
                <a:spLocks noChangeAspect="1" noChangeArrowheads="1"/>
              </p:cNvSpPr>
              <p:nvPr/>
            </p:nvSpPr>
            <p:spPr bwMode="auto">
              <a:xfrm>
                <a:off x="3408" y="307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61" name="Oval 965"/>
              <p:cNvSpPr>
                <a:spLocks noChangeAspect="1" noChangeArrowheads="1"/>
              </p:cNvSpPr>
              <p:nvPr/>
            </p:nvSpPr>
            <p:spPr bwMode="auto">
              <a:xfrm>
                <a:off x="3456" y="302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62" name="Oval 966"/>
              <p:cNvSpPr>
                <a:spLocks noChangeAspect="1" noChangeArrowheads="1"/>
              </p:cNvSpPr>
              <p:nvPr/>
            </p:nvSpPr>
            <p:spPr bwMode="auto">
              <a:xfrm>
                <a:off x="3504" y="297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63" name="Oval 967"/>
              <p:cNvSpPr>
                <a:spLocks noChangeAspect="1" noChangeArrowheads="1"/>
              </p:cNvSpPr>
              <p:nvPr/>
            </p:nvSpPr>
            <p:spPr bwMode="auto">
              <a:xfrm>
                <a:off x="3552" y="292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64" name="Oval 968"/>
              <p:cNvSpPr>
                <a:spLocks noChangeAspect="1" noChangeArrowheads="1"/>
              </p:cNvSpPr>
              <p:nvPr/>
            </p:nvSpPr>
            <p:spPr bwMode="auto">
              <a:xfrm>
                <a:off x="3600" y="288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65" name="Oval 969"/>
              <p:cNvSpPr>
                <a:spLocks noChangeAspect="1" noChangeArrowheads="1"/>
              </p:cNvSpPr>
              <p:nvPr/>
            </p:nvSpPr>
            <p:spPr bwMode="auto">
              <a:xfrm>
                <a:off x="3648" y="283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66" name="Oval 970"/>
              <p:cNvSpPr>
                <a:spLocks noChangeAspect="1" noChangeArrowheads="1"/>
              </p:cNvSpPr>
              <p:nvPr/>
            </p:nvSpPr>
            <p:spPr bwMode="auto">
              <a:xfrm>
                <a:off x="3696" y="278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67" name="Oval 971"/>
              <p:cNvSpPr>
                <a:spLocks noChangeAspect="1" noChangeArrowheads="1"/>
              </p:cNvSpPr>
              <p:nvPr/>
            </p:nvSpPr>
            <p:spPr bwMode="auto">
              <a:xfrm>
                <a:off x="3744" y="273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68" name="Oval 972"/>
              <p:cNvSpPr>
                <a:spLocks noChangeAspect="1" noChangeArrowheads="1"/>
              </p:cNvSpPr>
              <p:nvPr/>
            </p:nvSpPr>
            <p:spPr bwMode="auto">
              <a:xfrm>
                <a:off x="3792" y="268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69" name="Oval 973"/>
              <p:cNvSpPr>
                <a:spLocks noChangeAspect="1" noChangeArrowheads="1"/>
              </p:cNvSpPr>
              <p:nvPr/>
            </p:nvSpPr>
            <p:spPr bwMode="auto">
              <a:xfrm>
                <a:off x="3840" y="264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70" name="Oval 974"/>
              <p:cNvSpPr>
                <a:spLocks noChangeAspect="1" noChangeArrowheads="1"/>
              </p:cNvSpPr>
              <p:nvPr/>
            </p:nvSpPr>
            <p:spPr bwMode="auto">
              <a:xfrm>
                <a:off x="3888" y="259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71" name="Oval 975"/>
              <p:cNvSpPr>
                <a:spLocks noChangeAspect="1" noChangeArrowheads="1"/>
              </p:cNvSpPr>
              <p:nvPr/>
            </p:nvSpPr>
            <p:spPr bwMode="auto">
              <a:xfrm>
                <a:off x="3936" y="254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72" name="Oval 976"/>
              <p:cNvSpPr>
                <a:spLocks noChangeAspect="1" noChangeArrowheads="1"/>
              </p:cNvSpPr>
              <p:nvPr/>
            </p:nvSpPr>
            <p:spPr bwMode="auto">
              <a:xfrm>
                <a:off x="3984" y="249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73" name="Oval 977"/>
              <p:cNvSpPr>
                <a:spLocks noChangeAspect="1" noChangeArrowheads="1"/>
              </p:cNvSpPr>
              <p:nvPr/>
            </p:nvSpPr>
            <p:spPr bwMode="auto">
              <a:xfrm>
                <a:off x="4032" y="244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74" name="Oval 978"/>
              <p:cNvSpPr>
                <a:spLocks noChangeAspect="1" noChangeArrowheads="1"/>
              </p:cNvSpPr>
              <p:nvPr/>
            </p:nvSpPr>
            <p:spPr bwMode="auto">
              <a:xfrm>
                <a:off x="4080" y="240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75" name="Oval 979"/>
              <p:cNvSpPr>
                <a:spLocks noChangeAspect="1" noChangeArrowheads="1"/>
              </p:cNvSpPr>
              <p:nvPr/>
            </p:nvSpPr>
            <p:spPr bwMode="auto">
              <a:xfrm>
                <a:off x="4128" y="235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76" name="Oval 980"/>
              <p:cNvSpPr>
                <a:spLocks noChangeAspect="1" noChangeArrowheads="1"/>
              </p:cNvSpPr>
              <p:nvPr/>
            </p:nvSpPr>
            <p:spPr bwMode="auto">
              <a:xfrm>
                <a:off x="4176" y="230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77" name="Oval 981"/>
              <p:cNvSpPr>
                <a:spLocks noChangeAspect="1" noChangeArrowheads="1"/>
              </p:cNvSpPr>
              <p:nvPr/>
            </p:nvSpPr>
            <p:spPr bwMode="auto">
              <a:xfrm>
                <a:off x="4224" y="225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78" name="Oval 982"/>
              <p:cNvSpPr>
                <a:spLocks noChangeAspect="1" noChangeArrowheads="1"/>
              </p:cNvSpPr>
              <p:nvPr/>
            </p:nvSpPr>
            <p:spPr bwMode="auto">
              <a:xfrm>
                <a:off x="4272" y="22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79" name="Oval 983"/>
              <p:cNvSpPr>
                <a:spLocks noChangeAspect="1" noChangeArrowheads="1"/>
              </p:cNvSpPr>
              <p:nvPr/>
            </p:nvSpPr>
            <p:spPr bwMode="auto">
              <a:xfrm>
                <a:off x="4320" y="21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80" name="Oval 984"/>
              <p:cNvSpPr>
                <a:spLocks noChangeAspect="1" noChangeArrowheads="1"/>
              </p:cNvSpPr>
              <p:nvPr/>
            </p:nvSpPr>
            <p:spPr bwMode="auto">
              <a:xfrm>
                <a:off x="4368" y="21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81" name="Oval 985"/>
              <p:cNvSpPr>
                <a:spLocks noChangeAspect="1" noChangeArrowheads="1"/>
              </p:cNvSpPr>
              <p:nvPr/>
            </p:nvSpPr>
            <p:spPr bwMode="auto">
              <a:xfrm>
                <a:off x="4416" y="20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82" name="Oval 986"/>
              <p:cNvSpPr>
                <a:spLocks noChangeAspect="1" noChangeArrowheads="1"/>
              </p:cNvSpPr>
              <p:nvPr/>
            </p:nvSpPr>
            <p:spPr bwMode="auto">
              <a:xfrm>
                <a:off x="4464" y="20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83" name="Oval 987"/>
              <p:cNvSpPr>
                <a:spLocks noChangeAspect="1" noChangeArrowheads="1"/>
              </p:cNvSpPr>
              <p:nvPr/>
            </p:nvSpPr>
            <p:spPr bwMode="auto">
              <a:xfrm>
                <a:off x="4512" y="19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84" name="Oval 988"/>
              <p:cNvSpPr>
                <a:spLocks noChangeAspect="1" noChangeArrowheads="1"/>
              </p:cNvSpPr>
              <p:nvPr/>
            </p:nvSpPr>
            <p:spPr bwMode="auto">
              <a:xfrm>
                <a:off x="4560" y="19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85" name="Oval 989"/>
              <p:cNvSpPr>
                <a:spLocks noChangeAspect="1" noChangeArrowheads="1"/>
              </p:cNvSpPr>
              <p:nvPr/>
            </p:nvSpPr>
            <p:spPr bwMode="auto">
              <a:xfrm>
                <a:off x="3168" y="34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86" name="Oval 990"/>
              <p:cNvSpPr>
                <a:spLocks noChangeAspect="1" noChangeArrowheads="1"/>
              </p:cNvSpPr>
              <p:nvPr/>
            </p:nvSpPr>
            <p:spPr bwMode="auto">
              <a:xfrm>
                <a:off x="3216" y="33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87" name="Oval 991"/>
              <p:cNvSpPr>
                <a:spLocks noChangeAspect="1" noChangeArrowheads="1"/>
              </p:cNvSpPr>
              <p:nvPr/>
            </p:nvSpPr>
            <p:spPr bwMode="auto">
              <a:xfrm>
                <a:off x="3264" y="33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88" name="Oval 992"/>
              <p:cNvSpPr>
                <a:spLocks noChangeAspect="1" noChangeArrowheads="1"/>
              </p:cNvSpPr>
              <p:nvPr/>
            </p:nvSpPr>
            <p:spPr bwMode="auto">
              <a:xfrm>
                <a:off x="3312" y="32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89" name="Oval 993"/>
              <p:cNvSpPr>
                <a:spLocks noChangeAspect="1" noChangeArrowheads="1"/>
              </p:cNvSpPr>
              <p:nvPr/>
            </p:nvSpPr>
            <p:spPr bwMode="auto">
              <a:xfrm>
                <a:off x="3360" y="32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90" name="Oval 994"/>
              <p:cNvSpPr>
                <a:spLocks noChangeAspect="1" noChangeArrowheads="1"/>
              </p:cNvSpPr>
              <p:nvPr/>
            </p:nvSpPr>
            <p:spPr bwMode="auto">
              <a:xfrm>
                <a:off x="3408" y="31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91" name="Oval 995"/>
              <p:cNvSpPr>
                <a:spLocks noChangeAspect="1" noChangeArrowheads="1"/>
              </p:cNvSpPr>
              <p:nvPr/>
            </p:nvSpPr>
            <p:spPr bwMode="auto">
              <a:xfrm>
                <a:off x="3456" y="31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92" name="Oval 996"/>
              <p:cNvSpPr>
                <a:spLocks noChangeAspect="1" noChangeArrowheads="1"/>
              </p:cNvSpPr>
              <p:nvPr/>
            </p:nvSpPr>
            <p:spPr bwMode="auto">
              <a:xfrm>
                <a:off x="3504" y="307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93" name="Oval 997"/>
              <p:cNvSpPr>
                <a:spLocks noChangeAspect="1" noChangeArrowheads="1"/>
              </p:cNvSpPr>
              <p:nvPr/>
            </p:nvSpPr>
            <p:spPr bwMode="auto">
              <a:xfrm>
                <a:off x="3552" y="302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94" name="Oval 998"/>
              <p:cNvSpPr>
                <a:spLocks noChangeAspect="1" noChangeArrowheads="1"/>
              </p:cNvSpPr>
              <p:nvPr/>
            </p:nvSpPr>
            <p:spPr bwMode="auto">
              <a:xfrm>
                <a:off x="3600" y="297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95" name="Oval 999"/>
              <p:cNvSpPr>
                <a:spLocks noChangeAspect="1" noChangeArrowheads="1"/>
              </p:cNvSpPr>
              <p:nvPr/>
            </p:nvSpPr>
            <p:spPr bwMode="auto">
              <a:xfrm>
                <a:off x="3648" y="292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96" name="Oval 1000"/>
              <p:cNvSpPr>
                <a:spLocks noChangeAspect="1" noChangeArrowheads="1"/>
              </p:cNvSpPr>
              <p:nvPr/>
            </p:nvSpPr>
            <p:spPr bwMode="auto">
              <a:xfrm>
                <a:off x="3696" y="288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97" name="Oval 1001"/>
              <p:cNvSpPr>
                <a:spLocks noChangeAspect="1" noChangeArrowheads="1"/>
              </p:cNvSpPr>
              <p:nvPr/>
            </p:nvSpPr>
            <p:spPr bwMode="auto">
              <a:xfrm>
                <a:off x="3744" y="283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98" name="Oval 1002"/>
              <p:cNvSpPr>
                <a:spLocks noChangeAspect="1" noChangeArrowheads="1"/>
              </p:cNvSpPr>
              <p:nvPr/>
            </p:nvSpPr>
            <p:spPr bwMode="auto">
              <a:xfrm>
                <a:off x="3792" y="278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799" name="Oval 1003"/>
              <p:cNvSpPr>
                <a:spLocks noChangeAspect="1" noChangeArrowheads="1"/>
              </p:cNvSpPr>
              <p:nvPr/>
            </p:nvSpPr>
            <p:spPr bwMode="auto">
              <a:xfrm>
                <a:off x="3840" y="273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00" name="Oval 1004"/>
              <p:cNvSpPr>
                <a:spLocks noChangeAspect="1" noChangeArrowheads="1"/>
              </p:cNvSpPr>
              <p:nvPr/>
            </p:nvSpPr>
            <p:spPr bwMode="auto">
              <a:xfrm>
                <a:off x="3888" y="268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01" name="Oval 1005"/>
              <p:cNvSpPr>
                <a:spLocks noChangeAspect="1" noChangeArrowheads="1"/>
              </p:cNvSpPr>
              <p:nvPr/>
            </p:nvSpPr>
            <p:spPr bwMode="auto">
              <a:xfrm>
                <a:off x="3936" y="264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02" name="Oval 1006"/>
              <p:cNvSpPr>
                <a:spLocks noChangeAspect="1" noChangeArrowheads="1"/>
              </p:cNvSpPr>
              <p:nvPr/>
            </p:nvSpPr>
            <p:spPr bwMode="auto">
              <a:xfrm>
                <a:off x="3984" y="259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03" name="Oval 1007"/>
              <p:cNvSpPr>
                <a:spLocks noChangeAspect="1" noChangeArrowheads="1"/>
              </p:cNvSpPr>
              <p:nvPr/>
            </p:nvSpPr>
            <p:spPr bwMode="auto">
              <a:xfrm>
                <a:off x="4032" y="254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04" name="Oval 1008"/>
              <p:cNvSpPr>
                <a:spLocks noChangeAspect="1" noChangeArrowheads="1"/>
              </p:cNvSpPr>
              <p:nvPr/>
            </p:nvSpPr>
            <p:spPr bwMode="auto">
              <a:xfrm>
                <a:off x="4080" y="249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05" name="Oval 1009"/>
              <p:cNvSpPr>
                <a:spLocks noChangeAspect="1" noChangeArrowheads="1"/>
              </p:cNvSpPr>
              <p:nvPr/>
            </p:nvSpPr>
            <p:spPr bwMode="auto">
              <a:xfrm>
                <a:off x="4128" y="244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06" name="Oval 1010"/>
              <p:cNvSpPr>
                <a:spLocks noChangeAspect="1" noChangeArrowheads="1"/>
              </p:cNvSpPr>
              <p:nvPr/>
            </p:nvSpPr>
            <p:spPr bwMode="auto">
              <a:xfrm>
                <a:off x="4176" y="240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07" name="Oval 1011"/>
              <p:cNvSpPr>
                <a:spLocks noChangeAspect="1" noChangeArrowheads="1"/>
              </p:cNvSpPr>
              <p:nvPr/>
            </p:nvSpPr>
            <p:spPr bwMode="auto">
              <a:xfrm>
                <a:off x="4224" y="235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08" name="Oval 1012"/>
              <p:cNvSpPr>
                <a:spLocks noChangeAspect="1" noChangeArrowheads="1"/>
              </p:cNvSpPr>
              <p:nvPr/>
            </p:nvSpPr>
            <p:spPr bwMode="auto">
              <a:xfrm>
                <a:off x="4272" y="230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09" name="Oval 1013"/>
              <p:cNvSpPr>
                <a:spLocks noChangeAspect="1" noChangeArrowheads="1"/>
              </p:cNvSpPr>
              <p:nvPr/>
            </p:nvSpPr>
            <p:spPr bwMode="auto">
              <a:xfrm>
                <a:off x="4320" y="225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10" name="Oval 1014"/>
              <p:cNvSpPr>
                <a:spLocks noChangeAspect="1" noChangeArrowheads="1"/>
              </p:cNvSpPr>
              <p:nvPr/>
            </p:nvSpPr>
            <p:spPr bwMode="auto">
              <a:xfrm>
                <a:off x="4368" y="22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11" name="Oval 1015"/>
              <p:cNvSpPr>
                <a:spLocks noChangeAspect="1" noChangeArrowheads="1"/>
              </p:cNvSpPr>
              <p:nvPr/>
            </p:nvSpPr>
            <p:spPr bwMode="auto">
              <a:xfrm>
                <a:off x="4416" y="21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12" name="Oval 1016"/>
              <p:cNvSpPr>
                <a:spLocks noChangeAspect="1" noChangeArrowheads="1"/>
              </p:cNvSpPr>
              <p:nvPr/>
            </p:nvSpPr>
            <p:spPr bwMode="auto">
              <a:xfrm>
                <a:off x="4464" y="21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13" name="Oval 1017"/>
              <p:cNvSpPr>
                <a:spLocks noChangeAspect="1" noChangeArrowheads="1"/>
              </p:cNvSpPr>
              <p:nvPr/>
            </p:nvSpPr>
            <p:spPr bwMode="auto">
              <a:xfrm>
                <a:off x="4512" y="20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14" name="Oval 1018"/>
              <p:cNvSpPr>
                <a:spLocks noChangeAspect="1" noChangeArrowheads="1"/>
              </p:cNvSpPr>
              <p:nvPr/>
            </p:nvSpPr>
            <p:spPr bwMode="auto">
              <a:xfrm>
                <a:off x="4560" y="20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15" name="Oval 1019"/>
              <p:cNvSpPr>
                <a:spLocks noChangeAspect="1" noChangeArrowheads="1"/>
              </p:cNvSpPr>
              <p:nvPr/>
            </p:nvSpPr>
            <p:spPr bwMode="auto">
              <a:xfrm>
                <a:off x="4608" y="19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16" name="Oval 1020"/>
              <p:cNvSpPr>
                <a:spLocks noChangeAspect="1" noChangeArrowheads="1"/>
              </p:cNvSpPr>
              <p:nvPr/>
            </p:nvSpPr>
            <p:spPr bwMode="auto">
              <a:xfrm>
                <a:off x="4656" y="19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17" name="Oval 1021"/>
              <p:cNvSpPr>
                <a:spLocks noChangeAspect="1" noChangeArrowheads="1"/>
              </p:cNvSpPr>
              <p:nvPr/>
            </p:nvSpPr>
            <p:spPr bwMode="auto">
              <a:xfrm>
                <a:off x="3264" y="34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18" name="Oval 1022"/>
              <p:cNvSpPr>
                <a:spLocks noChangeAspect="1" noChangeArrowheads="1"/>
              </p:cNvSpPr>
              <p:nvPr/>
            </p:nvSpPr>
            <p:spPr bwMode="auto">
              <a:xfrm>
                <a:off x="3312" y="33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19" name="Oval 1023"/>
              <p:cNvSpPr>
                <a:spLocks noChangeAspect="1" noChangeArrowheads="1"/>
              </p:cNvSpPr>
              <p:nvPr/>
            </p:nvSpPr>
            <p:spPr bwMode="auto">
              <a:xfrm>
                <a:off x="3360" y="33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20" name="Oval 1024"/>
              <p:cNvSpPr>
                <a:spLocks noChangeAspect="1" noChangeArrowheads="1"/>
              </p:cNvSpPr>
              <p:nvPr/>
            </p:nvSpPr>
            <p:spPr bwMode="auto">
              <a:xfrm>
                <a:off x="3408" y="32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21" name="Oval 1025"/>
              <p:cNvSpPr>
                <a:spLocks noChangeAspect="1" noChangeArrowheads="1"/>
              </p:cNvSpPr>
              <p:nvPr/>
            </p:nvSpPr>
            <p:spPr bwMode="auto">
              <a:xfrm>
                <a:off x="3456" y="32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22" name="Oval 1026"/>
              <p:cNvSpPr>
                <a:spLocks noChangeAspect="1" noChangeArrowheads="1"/>
              </p:cNvSpPr>
              <p:nvPr/>
            </p:nvSpPr>
            <p:spPr bwMode="auto">
              <a:xfrm>
                <a:off x="3504" y="31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23" name="Oval 1027"/>
              <p:cNvSpPr>
                <a:spLocks noChangeAspect="1" noChangeArrowheads="1"/>
              </p:cNvSpPr>
              <p:nvPr/>
            </p:nvSpPr>
            <p:spPr bwMode="auto">
              <a:xfrm>
                <a:off x="3552" y="31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24" name="Oval 1028"/>
              <p:cNvSpPr>
                <a:spLocks noChangeAspect="1" noChangeArrowheads="1"/>
              </p:cNvSpPr>
              <p:nvPr/>
            </p:nvSpPr>
            <p:spPr bwMode="auto">
              <a:xfrm>
                <a:off x="3600" y="307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25" name="Oval 1029"/>
              <p:cNvSpPr>
                <a:spLocks noChangeAspect="1" noChangeArrowheads="1"/>
              </p:cNvSpPr>
              <p:nvPr/>
            </p:nvSpPr>
            <p:spPr bwMode="auto">
              <a:xfrm>
                <a:off x="3648" y="302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26" name="Oval 1030"/>
              <p:cNvSpPr>
                <a:spLocks noChangeAspect="1" noChangeArrowheads="1"/>
              </p:cNvSpPr>
              <p:nvPr/>
            </p:nvSpPr>
            <p:spPr bwMode="auto">
              <a:xfrm>
                <a:off x="3696" y="297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27" name="Oval 1031"/>
              <p:cNvSpPr>
                <a:spLocks noChangeAspect="1" noChangeArrowheads="1"/>
              </p:cNvSpPr>
              <p:nvPr/>
            </p:nvSpPr>
            <p:spPr bwMode="auto">
              <a:xfrm>
                <a:off x="3744" y="292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28" name="Oval 1032"/>
              <p:cNvSpPr>
                <a:spLocks noChangeAspect="1" noChangeArrowheads="1"/>
              </p:cNvSpPr>
              <p:nvPr/>
            </p:nvSpPr>
            <p:spPr bwMode="auto">
              <a:xfrm>
                <a:off x="3792" y="288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29" name="Oval 1033"/>
              <p:cNvSpPr>
                <a:spLocks noChangeAspect="1" noChangeArrowheads="1"/>
              </p:cNvSpPr>
              <p:nvPr/>
            </p:nvSpPr>
            <p:spPr bwMode="auto">
              <a:xfrm>
                <a:off x="3840" y="283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30" name="Oval 1034"/>
              <p:cNvSpPr>
                <a:spLocks noChangeAspect="1" noChangeArrowheads="1"/>
              </p:cNvSpPr>
              <p:nvPr/>
            </p:nvSpPr>
            <p:spPr bwMode="auto">
              <a:xfrm>
                <a:off x="3888" y="278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31" name="Oval 1035"/>
              <p:cNvSpPr>
                <a:spLocks noChangeAspect="1" noChangeArrowheads="1"/>
              </p:cNvSpPr>
              <p:nvPr/>
            </p:nvSpPr>
            <p:spPr bwMode="auto">
              <a:xfrm>
                <a:off x="3936" y="273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32" name="Oval 1036"/>
              <p:cNvSpPr>
                <a:spLocks noChangeAspect="1" noChangeArrowheads="1"/>
              </p:cNvSpPr>
              <p:nvPr/>
            </p:nvSpPr>
            <p:spPr bwMode="auto">
              <a:xfrm>
                <a:off x="3984" y="268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33" name="Oval 1037"/>
              <p:cNvSpPr>
                <a:spLocks noChangeAspect="1" noChangeArrowheads="1"/>
              </p:cNvSpPr>
              <p:nvPr/>
            </p:nvSpPr>
            <p:spPr bwMode="auto">
              <a:xfrm>
                <a:off x="4032" y="264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34" name="Oval 1038"/>
              <p:cNvSpPr>
                <a:spLocks noChangeAspect="1" noChangeArrowheads="1"/>
              </p:cNvSpPr>
              <p:nvPr/>
            </p:nvSpPr>
            <p:spPr bwMode="auto">
              <a:xfrm>
                <a:off x="4080" y="259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35" name="Oval 1039"/>
              <p:cNvSpPr>
                <a:spLocks noChangeAspect="1" noChangeArrowheads="1"/>
              </p:cNvSpPr>
              <p:nvPr/>
            </p:nvSpPr>
            <p:spPr bwMode="auto">
              <a:xfrm>
                <a:off x="4128" y="254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36" name="Oval 1040"/>
              <p:cNvSpPr>
                <a:spLocks noChangeAspect="1" noChangeArrowheads="1"/>
              </p:cNvSpPr>
              <p:nvPr/>
            </p:nvSpPr>
            <p:spPr bwMode="auto">
              <a:xfrm>
                <a:off x="4176" y="249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37" name="Oval 1041"/>
              <p:cNvSpPr>
                <a:spLocks noChangeAspect="1" noChangeArrowheads="1"/>
              </p:cNvSpPr>
              <p:nvPr/>
            </p:nvSpPr>
            <p:spPr bwMode="auto">
              <a:xfrm>
                <a:off x="4224" y="244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38" name="Oval 1042"/>
              <p:cNvSpPr>
                <a:spLocks noChangeAspect="1" noChangeArrowheads="1"/>
              </p:cNvSpPr>
              <p:nvPr/>
            </p:nvSpPr>
            <p:spPr bwMode="auto">
              <a:xfrm>
                <a:off x="4272" y="240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39" name="Oval 1043"/>
              <p:cNvSpPr>
                <a:spLocks noChangeAspect="1" noChangeArrowheads="1"/>
              </p:cNvSpPr>
              <p:nvPr/>
            </p:nvSpPr>
            <p:spPr bwMode="auto">
              <a:xfrm>
                <a:off x="4320" y="235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40" name="Oval 1044"/>
              <p:cNvSpPr>
                <a:spLocks noChangeAspect="1" noChangeArrowheads="1"/>
              </p:cNvSpPr>
              <p:nvPr/>
            </p:nvSpPr>
            <p:spPr bwMode="auto">
              <a:xfrm>
                <a:off x="4368" y="230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41" name="Oval 1045"/>
              <p:cNvSpPr>
                <a:spLocks noChangeAspect="1" noChangeArrowheads="1"/>
              </p:cNvSpPr>
              <p:nvPr/>
            </p:nvSpPr>
            <p:spPr bwMode="auto">
              <a:xfrm>
                <a:off x="4416" y="225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42" name="Oval 1046"/>
              <p:cNvSpPr>
                <a:spLocks noChangeAspect="1" noChangeArrowheads="1"/>
              </p:cNvSpPr>
              <p:nvPr/>
            </p:nvSpPr>
            <p:spPr bwMode="auto">
              <a:xfrm>
                <a:off x="4464" y="22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43" name="Oval 1047"/>
              <p:cNvSpPr>
                <a:spLocks noChangeAspect="1" noChangeArrowheads="1"/>
              </p:cNvSpPr>
              <p:nvPr/>
            </p:nvSpPr>
            <p:spPr bwMode="auto">
              <a:xfrm>
                <a:off x="4512" y="21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44" name="Oval 1048"/>
              <p:cNvSpPr>
                <a:spLocks noChangeAspect="1" noChangeArrowheads="1"/>
              </p:cNvSpPr>
              <p:nvPr/>
            </p:nvSpPr>
            <p:spPr bwMode="auto">
              <a:xfrm>
                <a:off x="4560" y="21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45" name="Oval 1049"/>
              <p:cNvSpPr>
                <a:spLocks noChangeAspect="1" noChangeArrowheads="1"/>
              </p:cNvSpPr>
              <p:nvPr/>
            </p:nvSpPr>
            <p:spPr bwMode="auto">
              <a:xfrm>
                <a:off x="4608" y="20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46" name="Oval 1050"/>
              <p:cNvSpPr>
                <a:spLocks noChangeAspect="1" noChangeArrowheads="1"/>
              </p:cNvSpPr>
              <p:nvPr/>
            </p:nvSpPr>
            <p:spPr bwMode="auto">
              <a:xfrm>
                <a:off x="4656" y="20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47" name="Oval 1051"/>
              <p:cNvSpPr>
                <a:spLocks noChangeAspect="1" noChangeArrowheads="1"/>
              </p:cNvSpPr>
              <p:nvPr/>
            </p:nvSpPr>
            <p:spPr bwMode="auto">
              <a:xfrm>
                <a:off x="4704" y="19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48" name="Oval 1052"/>
              <p:cNvSpPr>
                <a:spLocks noChangeAspect="1" noChangeArrowheads="1"/>
              </p:cNvSpPr>
              <p:nvPr/>
            </p:nvSpPr>
            <p:spPr bwMode="auto">
              <a:xfrm>
                <a:off x="4752" y="19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49" name="Oval 1053"/>
              <p:cNvSpPr>
                <a:spLocks noChangeAspect="1" noChangeArrowheads="1"/>
              </p:cNvSpPr>
              <p:nvPr/>
            </p:nvSpPr>
            <p:spPr bwMode="auto">
              <a:xfrm>
                <a:off x="3360" y="34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50" name="Oval 1054"/>
              <p:cNvSpPr>
                <a:spLocks noChangeAspect="1" noChangeArrowheads="1"/>
              </p:cNvSpPr>
              <p:nvPr/>
            </p:nvSpPr>
            <p:spPr bwMode="auto">
              <a:xfrm>
                <a:off x="3408" y="33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51" name="Oval 1055"/>
              <p:cNvSpPr>
                <a:spLocks noChangeAspect="1" noChangeArrowheads="1"/>
              </p:cNvSpPr>
              <p:nvPr/>
            </p:nvSpPr>
            <p:spPr bwMode="auto">
              <a:xfrm>
                <a:off x="3456" y="33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52" name="Oval 1056"/>
              <p:cNvSpPr>
                <a:spLocks noChangeAspect="1" noChangeArrowheads="1"/>
              </p:cNvSpPr>
              <p:nvPr/>
            </p:nvSpPr>
            <p:spPr bwMode="auto">
              <a:xfrm>
                <a:off x="3504" y="32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53" name="Oval 1057"/>
              <p:cNvSpPr>
                <a:spLocks noChangeAspect="1" noChangeArrowheads="1"/>
              </p:cNvSpPr>
              <p:nvPr/>
            </p:nvSpPr>
            <p:spPr bwMode="auto">
              <a:xfrm>
                <a:off x="3552" y="32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54" name="Oval 1058"/>
              <p:cNvSpPr>
                <a:spLocks noChangeAspect="1" noChangeArrowheads="1"/>
              </p:cNvSpPr>
              <p:nvPr/>
            </p:nvSpPr>
            <p:spPr bwMode="auto">
              <a:xfrm>
                <a:off x="3600" y="31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55" name="Oval 1059"/>
              <p:cNvSpPr>
                <a:spLocks noChangeAspect="1" noChangeArrowheads="1"/>
              </p:cNvSpPr>
              <p:nvPr/>
            </p:nvSpPr>
            <p:spPr bwMode="auto">
              <a:xfrm>
                <a:off x="3648" y="31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56" name="Oval 1060"/>
              <p:cNvSpPr>
                <a:spLocks noChangeAspect="1" noChangeArrowheads="1"/>
              </p:cNvSpPr>
              <p:nvPr/>
            </p:nvSpPr>
            <p:spPr bwMode="auto">
              <a:xfrm>
                <a:off x="3696" y="307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57" name="Oval 1061"/>
              <p:cNvSpPr>
                <a:spLocks noChangeAspect="1" noChangeArrowheads="1"/>
              </p:cNvSpPr>
              <p:nvPr/>
            </p:nvSpPr>
            <p:spPr bwMode="auto">
              <a:xfrm>
                <a:off x="3744" y="302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58" name="Oval 1062"/>
              <p:cNvSpPr>
                <a:spLocks noChangeAspect="1" noChangeArrowheads="1"/>
              </p:cNvSpPr>
              <p:nvPr/>
            </p:nvSpPr>
            <p:spPr bwMode="auto">
              <a:xfrm>
                <a:off x="3792" y="297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59" name="Oval 1063"/>
              <p:cNvSpPr>
                <a:spLocks noChangeAspect="1" noChangeArrowheads="1"/>
              </p:cNvSpPr>
              <p:nvPr/>
            </p:nvSpPr>
            <p:spPr bwMode="auto">
              <a:xfrm>
                <a:off x="3840" y="292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60" name="Oval 1064"/>
              <p:cNvSpPr>
                <a:spLocks noChangeAspect="1" noChangeArrowheads="1"/>
              </p:cNvSpPr>
              <p:nvPr/>
            </p:nvSpPr>
            <p:spPr bwMode="auto">
              <a:xfrm>
                <a:off x="3888" y="288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61" name="Oval 1065"/>
              <p:cNvSpPr>
                <a:spLocks noChangeAspect="1" noChangeArrowheads="1"/>
              </p:cNvSpPr>
              <p:nvPr/>
            </p:nvSpPr>
            <p:spPr bwMode="auto">
              <a:xfrm>
                <a:off x="3936" y="283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62" name="Oval 1066"/>
              <p:cNvSpPr>
                <a:spLocks noChangeAspect="1" noChangeArrowheads="1"/>
              </p:cNvSpPr>
              <p:nvPr/>
            </p:nvSpPr>
            <p:spPr bwMode="auto">
              <a:xfrm>
                <a:off x="3984" y="278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63" name="Oval 1067"/>
              <p:cNvSpPr>
                <a:spLocks noChangeAspect="1" noChangeArrowheads="1"/>
              </p:cNvSpPr>
              <p:nvPr/>
            </p:nvSpPr>
            <p:spPr bwMode="auto">
              <a:xfrm>
                <a:off x="4032" y="273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64" name="Oval 1068"/>
              <p:cNvSpPr>
                <a:spLocks noChangeAspect="1" noChangeArrowheads="1"/>
              </p:cNvSpPr>
              <p:nvPr/>
            </p:nvSpPr>
            <p:spPr bwMode="auto">
              <a:xfrm>
                <a:off x="4080" y="268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65" name="Oval 1069"/>
              <p:cNvSpPr>
                <a:spLocks noChangeAspect="1" noChangeArrowheads="1"/>
              </p:cNvSpPr>
              <p:nvPr/>
            </p:nvSpPr>
            <p:spPr bwMode="auto">
              <a:xfrm>
                <a:off x="4128" y="264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66" name="Oval 1070"/>
              <p:cNvSpPr>
                <a:spLocks noChangeAspect="1" noChangeArrowheads="1"/>
              </p:cNvSpPr>
              <p:nvPr/>
            </p:nvSpPr>
            <p:spPr bwMode="auto">
              <a:xfrm>
                <a:off x="4176" y="259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67" name="Oval 1071"/>
              <p:cNvSpPr>
                <a:spLocks noChangeAspect="1" noChangeArrowheads="1"/>
              </p:cNvSpPr>
              <p:nvPr/>
            </p:nvSpPr>
            <p:spPr bwMode="auto">
              <a:xfrm>
                <a:off x="4224" y="254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68" name="Oval 1072"/>
              <p:cNvSpPr>
                <a:spLocks noChangeAspect="1" noChangeArrowheads="1"/>
              </p:cNvSpPr>
              <p:nvPr/>
            </p:nvSpPr>
            <p:spPr bwMode="auto">
              <a:xfrm>
                <a:off x="4272" y="249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69" name="Oval 1073"/>
              <p:cNvSpPr>
                <a:spLocks noChangeAspect="1" noChangeArrowheads="1"/>
              </p:cNvSpPr>
              <p:nvPr/>
            </p:nvSpPr>
            <p:spPr bwMode="auto">
              <a:xfrm>
                <a:off x="4320" y="244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70" name="Oval 1074"/>
              <p:cNvSpPr>
                <a:spLocks noChangeAspect="1" noChangeArrowheads="1"/>
              </p:cNvSpPr>
              <p:nvPr/>
            </p:nvSpPr>
            <p:spPr bwMode="auto">
              <a:xfrm>
                <a:off x="4368" y="240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71" name="Oval 1075"/>
              <p:cNvSpPr>
                <a:spLocks noChangeAspect="1" noChangeArrowheads="1"/>
              </p:cNvSpPr>
              <p:nvPr/>
            </p:nvSpPr>
            <p:spPr bwMode="auto">
              <a:xfrm>
                <a:off x="4416" y="235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72" name="Oval 1076"/>
              <p:cNvSpPr>
                <a:spLocks noChangeAspect="1" noChangeArrowheads="1"/>
              </p:cNvSpPr>
              <p:nvPr/>
            </p:nvSpPr>
            <p:spPr bwMode="auto">
              <a:xfrm>
                <a:off x="4464" y="230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73" name="Oval 1077"/>
              <p:cNvSpPr>
                <a:spLocks noChangeAspect="1" noChangeArrowheads="1"/>
              </p:cNvSpPr>
              <p:nvPr/>
            </p:nvSpPr>
            <p:spPr bwMode="auto">
              <a:xfrm>
                <a:off x="4512" y="225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74" name="Oval 1078"/>
              <p:cNvSpPr>
                <a:spLocks noChangeAspect="1" noChangeArrowheads="1"/>
              </p:cNvSpPr>
              <p:nvPr/>
            </p:nvSpPr>
            <p:spPr bwMode="auto">
              <a:xfrm>
                <a:off x="4560" y="220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75" name="Oval 1079"/>
              <p:cNvSpPr>
                <a:spLocks noChangeAspect="1" noChangeArrowheads="1"/>
              </p:cNvSpPr>
              <p:nvPr/>
            </p:nvSpPr>
            <p:spPr bwMode="auto">
              <a:xfrm>
                <a:off x="4608" y="216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76" name="Oval 1080"/>
              <p:cNvSpPr>
                <a:spLocks noChangeAspect="1" noChangeArrowheads="1"/>
              </p:cNvSpPr>
              <p:nvPr/>
            </p:nvSpPr>
            <p:spPr bwMode="auto">
              <a:xfrm>
                <a:off x="4656" y="2112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77" name="Oval 1081"/>
              <p:cNvSpPr>
                <a:spLocks noChangeAspect="1" noChangeArrowheads="1"/>
              </p:cNvSpPr>
              <p:nvPr/>
            </p:nvSpPr>
            <p:spPr bwMode="auto">
              <a:xfrm>
                <a:off x="4704" y="2064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78" name="Oval 1082"/>
              <p:cNvSpPr>
                <a:spLocks noChangeAspect="1" noChangeArrowheads="1"/>
              </p:cNvSpPr>
              <p:nvPr/>
            </p:nvSpPr>
            <p:spPr bwMode="auto">
              <a:xfrm>
                <a:off x="4752" y="2016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79" name="Oval 1083"/>
              <p:cNvSpPr>
                <a:spLocks noChangeAspect="1" noChangeArrowheads="1"/>
              </p:cNvSpPr>
              <p:nvPr/>
            </p:nvSpPr>
            <p:spPr bwMode="auto">
              <a:xfrm>
                <a:off x="4800" y="1968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2880" name="Oval 1084"/>
              <p:cNvSpPr>
                <a:spLocks noChangeAspect="1" noChangeArrowheads="1"/>
              </p:cNvSpPr>
              <p:nvPr/>
            </p:nvSpPr>
            <p:spPr bwMode="auto">
              <a:xfrm>
                <a:off x="4848" y="1920"/>
                <a:ext cx="9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</p:grpSp>
        <p:grpSp>
          <p:nvGrpSpPr>
            <p:cNvPr id="55391" name="Group 1085"/>
            <p:cNvGrpSpPr>
              <a:grpSpLocks noChangeAspect="1"/>
            </p:cNvGrpSpPr>
            <p:nvPr/>
          </p:nvGrpSpPr>
          <p:grpSpPr bwMode="auto">
            <a:xfrm>
              <a:off x="1920" y="845"/>
              <a:ext cx="1056" cy="384"/>
              <a:chOff x="2880" y="720"/>
              <a:chExt cx="1056" cy="384"/>
            </a:xfrm>
          </p:grpSpPr>
          <p:sp>
            <p:nvSpPr>
              <p:cNvPr id="55457" name="Oval 1086"/>
              <p:cNvSpPr>
                <a:spLocks noChangeAspect="1" noChangeArrowheads="1"/>
              </p:cNvSpPr>
              <p:nvPr/>
            </p:nvSpPr>
            <p:spPr bwMode="auto">
              <a:xfrm>
                <a:off x="3360" y="720"/>
                <a:ext cx="192" cy="9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458" name="Oval 1087"/>
              <p:cNvSpPr>
                <a:spLocks noChangeAspect="1" noChangeArrowheads="1"/>
              </p:cNvSpPr>
              <p:nvPr/>
            </p:nvSpPr>
            <p:spPr bwMode="auto">
              <a:xfrm>
                <a:off x="3456" y="816"/>
                <a:ext cx="192" cy="9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459" name="Oval 1088"/>
              <p:cNvSpPr>
                <a:spLocks noChangeAspect="1" noChangeArrowheads="1"/>
              </p:cNvSpPr>
              <p:nvPr/>
            </p:nvSpPr>
            <p:spPr bwMode="auto">
              <a:xfrm>
                <a:off x="3552" y="720"/>
                <a:ext cx="192" cy="9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460" name="Oval 1089"/>
              <p:cNvSpPr>
                <a:spLocks noChangeAspect="1" noChangeArrowheads="1"/>
              </p:cNvSpPr>
              <p:nvPr/>
            </p:nvSpPr>
            <p:spPr bwMode="auto">
              <a:xfrm>
                <a:off x="3648" y="816"/>
                <a:ext cx="192" cy="9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461" name="Oval 1090"/>
              <p:cNvSpPr>
                <a:spLocks noChangeAspect="1" noChangeArrowheads="1"/>
              </p:cNvSpPr>
              <p:nvPr/>
            </p:nvSpPr>
            <p:spPr bwMode="auto">
              <a:xfrm>
                <a:off x="3552" y="912"/>
                <a:ext cx="192" cy="9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462" name="Oval 1091"/>
              <p:cNvSpPr>
                <a:spLocks noChangeAspect="1" noChangeArrowheads="1"/>
              </p:cNvSpPr>
              <p:nvPr/>
            </p:nvSpPr>
            <p:spPr bwMode="auto">
              <a:xfrm>
                <a:off x="3264" y="816"/>
                <a:ext cx="192" cy="9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463" name="Oval 1092"/>
              <p:cNvSpPr>
                <a:spLocks noChangeAspect="1" noChangeArrowheads="1"/>
              </p:cNvSpPr>
              <p:nvPr/>
            </p:nvSpPr>
            <p:spPr bwMode="auto">
              <a:xfrm>
                <a:off x="3360" y="912"/>
                <a:ext cx="192" cy="9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464" name="Oval 1093"/>
              <p:cNvSpPr>
                <a:spLocks noChangeAspect="1" noChangeArrowheads="1"/>
              </p:cNvSpPr>
              <p:nvPr/>
            </p:nvSpPr>
            <p:spPr bwMode="auto">
              <a:xfrm>
                <a:off x="3072" y="1008"/>
                <a:ext cx="192" cy="9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465" name="Oval 1094"/>
              <p:cNvSpPr>
                <a:spLocks noChangeAspect="1" noChangeArrowheads="1"/>
              </p:cNvSpPr>
              <p:nvPr/>
            </p:nvSpPr>
            <p:spPr bwMode="auto">
              <a:xfrm>
                <a:off x="2880" y="1008"/>
                <a:ext cx="192" cy="9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466" name="Oval 1095"/>
              <p:cNvSpPr>
                <a:spLocks noChangeAspect="1" noChangeArrowheads="1"/>
              </p:cNvSpPr>
              <p:nvPr/>
            </p:nvSpPr>
            <p:spPr bwMode="auto">
              <a:xfrm>
                <a:off x="2976" y="912"/>
                <a:ext cx="192" cy="9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467" name="Oval 1096"/>
              <p:cNvSpPr>
                <a:spLocks noChangeAspect="1" noChangeArrowheads="1"/>
              </p:cNvSpPr>
              <p:nvPr/>
            </p:nvSpPr>
            <p:spPr bwMode="auto">
              <a:xfrm>
                <a:off x="3744" y="720"/>
                <a:ext cx="192" cy="9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468" name="Oval 1097"/>
              <p:cNvSpPr>
                <a:spLocks noChangeAspect="1" noChangeArrowheads="1"/>
              </p:cNvSpPr>
              <p:nvPr/>
            </p:nvSpPr>
            <p:spPr bwMode="auto">
              <a:xfrm>
                <a:off x="3168" y="720"/>
                <a:ext cx="192" cy="9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469" name="Oval 1098"/>
              <p:cNvSpPr>
                <a:spLocks noChangeAspect="1" noChangeArrowheads="1"/>
              </p:cNvSpPr>
              <p:nvPr/>
            </p:nvSpPr>
            <p:spPr bwMode="auto">
              <a:xfrm>
                <a:off x="3072" y="816"/>
                <a:ext cx="192" cy="9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470" name="Oval 1099"/>
              <p:cNvSpPr>
                <a:spLocks noChangeAspect="1" noChangeArrowheads="1"/>
              </p:cNvSpPr>
              <p:nvPr/>
            </p:nvSpPr>
            <p:spPr bwMode="auto">
              <a:xfrm>
                <a:off x="3168" y="912"/>
                <a:ext cx="192" cy="9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471" name="Oval 1100"/>
              <p:cNvSpPr>
                <a:spLocks noChangeAspect="1" noChangeArrowheads="1"/>
              </p:cNvSpPr>
              <p:nvPr/>
            </p:nvSpPr>
            <p:spPr bwMode="auto">
              <a:xfrm>
                <a:off x="3456" y="1008"/>
                <a:ext cx="192" cy="9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472" name="Oval 1101"/>
              <p:cNvSpPr>
                <a:spLocks noChangeAspect="1" noChangeArrowheads="1"/>
              </p:cNvSpPr>
              <p:nvPr/>
            </p:nvSpPr>
            <p:spPr bwMode="auto">
              <a:xfrm>
                <a:off x="3264" y="1008"/>
                <a:ext cx="192" cy="9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endParaRPr lang="fr-FR" altLang="fr-FR"/>
              </a:p>
            </p:txBody>
          </p:sp>
        </p:grpSp>
        <p:sp>
          <p:nvSpPr>
            <p:cNvPr id="55392" name="Line 1102"/>
            <p:cNvSpPr>
              <a:spLocks noChangeAspect="1" noChangeShapeType="1"/>
            </p:cNvSpPr>
            <p:nvPr/>
          </p:nvSpPr>
          <p:spPr bwMode="auto">
            <a:xfrm>
              <a:off x="1536" y="2189"/>
              <a:ext cx="192" cy="24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393" name="Line 1103"/>
            <p:cNvSpPr>
              <a:spLocks noChangeAspect="1" noChangeShapeType="1"/>
            </p:cNvSpPr>
            <p:nvPr/>
          </p:nvSpPr>
          <p:spPr bwMode="auto">
            <a:xfrm>
              <a:off x="1536" y="2189"/>
              <a:ext cx="3072" cy="24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394" name="Line 1104"/>
            <p:cNvSpPr>
              <a:spLocks noChangeAspect="1" noChangeShapeType="1"/>
            </p:cNvSpPr>
            <p:nvPr/>
          </p:nvSpPr>
          <p:spPr bwMode="auto">
            <a:xfrm>
              <a:off x="1536" y="2189"/>
              <a:ext cx="1584" cy="1728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395" name="Line 1105"/>
            <p:cNvSpPr>
              <a:spLocks noChangeAspect="1" noChangeShapeType="1"/>
            </p:cNvSpPr>
            <p:nvPr/>
          </p:nvSpPr>
          <p:spPr bwMode="auto">
            <a:xfrm>
              <a:off x="1536" y="2189"/>
              <a:ext cx="1632" cy="168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396" name="Line 1106"/>
            <p:cNvSpPr>
              <a:spLocks noChangeAspect="1" noChangeShapeType="1"/>
            </p:cNvSpPr>
            <p:nvPr/>
          </p:nvSpPr>
          <p:spPr bwMode="auto">
            <a:xfrm>
              <a:off x="1536" y="2189"/>
              <a:ext cx="1680" cy="1632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397" name="Line 1107"/>
            <p:cNvSpPr>
              <a:spLocks noChangeAspect="1" noChangeShapeType="1"/>
            </p:cNvSpPr>
            <p:nvPr/>
          </p:nvSpPr>
          <p:spPr bwMode="auto">
            <a:xfrm>
              <a:off x="1536" y="2189"/>
              <a:ext cx="1488" cy="1728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398" name="Line 1108"/>
            <p:cNvSpPr>
              <a:spLocks noChangeAspect="1" noChangeShapeType="1"/>
            </p:cNvSpPr>
            <p:nvPr/>
          </p:nvSpPr>
          <p:spPr bwMode="auto">
            <a:xfrm>
              <a:off x="1536" y="2189"/>
              <a:ext cx="1392" cy="1728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399" name="Line 1109"/>
            <p:cNvSpPr>
              <a:spLocks noChangeAspect="1" noChangeShapeType="1"/>
            </p:cNvSpPr>
            <p:nvPr/>
          </p:nvSpPr>
          <p:spPr bwMode="auto">
            <a:xfrm>
              <a:off x="1536" y="2189"/>
              <a:ext cx="2976" cy="24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400" name="Line 1110"/>
            <p:cNvSpPr>
              <a:spLocks noChangeAspect="1" noChangeShapeType="1"/>
            </p:cNvSpPr>
            <p:nvPr/>
          </p:nvSpPr>
          <p:spPr bwMode="auto">
            <a:xfrm>
              <a:off x="1536" y="2189"/>
              <a:ext cx="2880" cy="24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401" name="Line 1111"/>
            <p:cNvSpPr>
              <a:spLocks noChangeAspect="1" noChangeShapeType="1"/>
            </p:cNvSpPr>
            <p:nvPr/>
          </p:nvSpPr>
          <p:spPr bwMode="auto">
            <a:xfrm>
              <a:off x="1536" y="2189"/>
              <a:ext cx="3024" cy="288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402" name="Line 1112"/>
            <p:cNvSpPr>
              <a:spLocks noChangeAspect="1" noChangeShapeType="1"/>
            </p:cNvSpPr>
            <p:nvPr/>
          </p:nvSpPr>
          <p:spPr bwMode="auto">
            <a:xfrm>
              <a:off x="1536" y="2189"/>
              <a:ext cx="2976" cy="336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403" name="Line 1113"/>
            <p:cNvSpPr>
              <a:spLocks noChangeAspect="1" noChangeShapeType="1"/>
            </p:cNvSpPr>
            <p:nvPr/>
          </p:nvSpPr>
          <p:spPr bwMode="auto">
            <a:xfrm flipH="1">
              <a:off x="240" y="2189"/>
              <a:ext cx="1296" cy="1632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404" name="Line 1114"/>
            <p:cNvSpPr>
              <a:spLocks noChangeAspect="1" noChangeShapeType="1"/>
            </p:cNvSpPr>
            <p:nvPr/>
          </p:nvSpPr>
          <p:spPr bwMode="auto">
            <a:xfrm flipH="1">
              <a:off x="192" y="2189"/>
              <a:ext cx="1344" cy="168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405" name="Line 1115"/>
            <p:cNvSpPr>
              <a:spLocks noChangeAspect="1" noChangeShapeType="1"/>
            </p:cNvSpPr>
            <p:nvPr/>
          </p:nvSpPr>
          <p:spPr bwMode="auto">
            <a:xfrm flipH="1">
              <a:off x="144" y="2189"/>
              <a:ext cx="1392" cy="1728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406" name="Line 1116"/>
            <p:cNvSpPr>
              <a:spLocks noChangeAspect="1" noChangeShapeType="1"/>
            </p:cNvSpPr>
            <p:nvPr/>
          </p:nvSpPr>
          <p:spPr bwMode="auto">
            <a:xfrm flipH="1">
              <a:off x="240" y="2189"/>
              <a:ext cx="1296" cy="1728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407" name="Line 1117"/>
            <p:cNvSpPr>
              <a:spLocks noChangeAspect="1" noChangeShapeType="1"/>
            </p:cNvSpPr>
            <p:nvPr/>
          </p:nvSpPr>
          <p:spPr bwMode="auto">
            <a:xfrm flipH="1">
              <a:off x="336" y="2189"/>
              <a:ext cx="1200" cy="1728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408" name="Line 1118"/>
            <p:cNvSpPr>
              <a:spLocks noChangeAspect="1" noChangeShapeType="1"/>
            </p:cNvSpPr>
            <p:nvPr/>
          </p:nvSpPr>
          <p:spPr bwMode="auto">
            <a:xfrm>
              <a:off x="1536" y="2189"/>
              <a:ext cx="96" cy="24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409" name="Line 1119"/>
            <p:cNvSpPr>
              <a:spLocks noChangeAspect="1" noChangeShapeType="1"/>
            </p:cNvSpPr>
            <p:nvPr/>
          </p:nvSpPr>
          <p:spPr bwMode="auto">
            <a:xfrm>
              <a:off x="1536" y="2189"/>
              <a:ext cx="192" cy="24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410" name="Line 1120"/>
            <p:cNvSpPr>
              <a:spLocks noChangeAspect="1" noChangeShapeType="1"/>
            </p:cNvSpPr>
            <p:nvPr/>
          </p:nvSpPr>
          <p:spPr bwMode="auto">
            <a:xfrm>
              <a:off x="1536" y="2189"/>
              <a:ext cx="288" cy="24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411" name="Line 1121"/>
            <p:cNvSpPr>
              <a:spLocks noChangeAspect="1" noChangeShapeType="1"/>
            </p:cNvSpPr>
            <p:nvPr/>
          </p:nvSpPr>
          <p:spPr bwMode="auto">
            <a:xfrm>
              <a:off x="1536" y="2189"/>
              <a:ext cx="48" cy="288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412" name="Line 1122"/>
            <p:cNvSpPr>
              <a:spLocks noChangeAspect="1" noChangeShapeType="1"/>
            </p:cNvSpPr>
            <p:nvPr/>
          </p:nvSpPr>
          <p:spPr bwMode="auto">
            <a:xfrm>
              <a:off x="1536" y="2189"/>
              <a:ext cx="0" cy="336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413" name="Line 1123"/>
            <p:cNvSpPr>
              <a:spLocks noChangeAspect="1" noChangeShapeType="1"/>
            </p:cNvSpPr>
            <p:nvPr/>
          </p:nvSpPr>
          <p:spPr bwMode="auto">
            <a:xfrm flipH="1">
              <a:off x="1536" y="1229"/>
              <a:ext cx="480" cy="864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414" name="Line 1124"/>
            <p:cNvSpPr>
              <a:spLocks noChangeAspect="1" noChangeShapeType="1"/>
            </p:cNvSpPr>
            <p:nvPr/>
          </p:nvSpPr>
          <p:spPr bwMode="auto">
            <a:xfrm flipH="1">
              <a:off x="1632" y="1229"/>
              <a:ext cx="384" cy="768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415" name="Line 1125"/>
            <p:cNvSpPr>
              <a:spLocks noChangeAspect="1" noChangeShapeType="1"/>
            </p:cNvSpPr>
            <p:nvPr/>
          </p:nvSpPr>
          <p:spPr bwMode="auto">
            <a:xfrm flipH="1">
              <a:off x="1728" y="1229"/>
              <a:ext cx="288" cy="672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416" name="Line 1126"/>
            <p:cNvSpPr>
              <a:spLocks noChangeAspect="1" noChangeShapeType="1"/>
            </p:cNvSpPr>
            <p:nvPr/>
          </p:nvSpPr>
          <p:spPr bwMode="auto">
            <a:xfrm flipH="1">
              <a:off x="1728" y="1229"/>
              <a:ext cx="288" cy="864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417" name="Line 1127"/>
            <p:cNvSpPr>
              <a:spLocks noChangeAspect="1" noChangeShapeType="1"/>
            </p:cNvSpPr>
            <p:nvPr/>
          </p:nvSpPr>
          <p:spPr bwMode="auto">
            <a:xfrm flipH="1">
              <a:off x="1920" y="1229"/>
              <a:ext cx="96" cy="864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418" name="Line 1128"/>
            <p:cNvSpPr>
              <a:spLocks noChangeAspect="1" noChangeShapeType="1"/>
            </p:cNvSpPr>
            <p:nvPr/>
          </p:nvSpPr>
          <p:spPr bwMode="auto">
            <a:xfrm>
              <a:off x="2016" y="1229"/>
              <a:ext cx="96" cy="288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419" name="Line 1129"/>
            <p:cNvSpPr>
              <a:spLocks noChangeAspect="1" noChangeShapeType="1"/>
            </p:cNvSpPr>
            <p:nvPr/>
          </p:nvSpPr>
          <p:spPr bwMode="auto">
            <a:xfrm>
              <a:off x="2016" y="1229"/>
              <a:ext cx="288" cy="288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420" name="Line 1130"/>
            <p:cNvSpPr>
              <a:spLocks noChangeAspect="1" noChangeShapeType="1"/>
            </p:cNvSpPr>
            <p:nvPr/>
          </p:nvSpPr>
          <p:spPr bwMode="auto">
            <a:xfrm>
              <a:off x="2016" y="1229"/>
              <a:ext cx="480" cy="288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421" name="Line 1131"/>
            <p:cNvSpPr>
              <a:spLocks noChangeAspect="1" noChangeShapeType="1"/>
            </p:cNvSpPr>
            <p:nvPr/>
          </p:nvSpPr>
          <p:spPr bwMode="auto">
            <a:xfrm>
              <a:off x="2016" y="1229"/>
              <a:ext cx="0" cy="384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422" name="Line 1132"/>
            <p:cNvSpPr>
              <a:spLocks noChangeAspect="1" noChangeShapeType="1"/>
            </p:cNvSpPr>
            <p:nvPr/>
          </p:nvSpPr>
          <p:spPr bwMode="auto">
            <a:xfrm flipH="1">
              <a:off x="1920" y="1229"/>
              <a:ext cx="96" cy="480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423" name="Line 1133"/>
            <p:cNvSpPr>
              <a:spLocks noChangeAspect="1" noChangeShapeType="1"/>
            </p:cNvSpPr>
            <p:nvPr/>
          </p:nvSpPr>
          <p:spPr bwMode="auto">
            <a:xfrm>
              <a:off x="2016" y="1229"/>
              <a:ext cx="288" cy="864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424" name="Line 1134"/>
            <p:cNvSpPr>
              <a:spLocks noChangeAspect="1" noChangeShapeType="1"/>
            </p:cNvSpPr>
            <p:nvPr/>
          </p:nvSpPr>
          <p:spPr bwMode="auto">
            <a:xfrm>
              <a:off x="2016" y="1229"/>
              <a:ext cx="432" cy="864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425" name="Line 1135"/>
            <p:cNvSpPr>
              <a:spLocks noChangeAspect="1" noChangeShapeType="1"/>
            </p:cNvSpPr>
            <p:nvPr/>
          </p:nvSpPr>
          <p:spPr bwMode="auto">
            <a:xfrm>
              <a:off x="2016" y="1229"/>
              <a:ext cx="672" cy="864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426" name="Line 1136"/>
            <p:cNvSpPr>
              <a:spLocks noChangeAspect="1" noChangeShapeType="1"/>
            </p:cNvSpPr>
            <p:nvPr/>
          </p:nvSpPr>
          <p:spPr bwMode="auto">
            <a:xfrm>
              <a:off x="2016" y="1229"/>
              <a:ext cx="768" cy="768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427" name="Line 1137"/>
            <p:cNvSpPr>
              <a:spLocks noChangeAspect="1" noChangeShapeType="1"/>
            </p:cNvSpPr>
            <p:nvPr/>
          </p:nvSpPr>
          <p:spPr bwMode="auto">
            <a:xfrm>
              <a:off x="2016" y="1229"/>
              <a:ext cx="864" cy="672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428" name="Line 1138"/>
            <p:cNvSpPr>
              <a:spLocks noChangeAspect="1" noChangeShapeType="1"/>
            </p:cNvSpPr>
            <p:nvPr/>
          </p:nvSpPr>
          <p:spPr bwMode="auto">
            <a:xfrm>
              <a:off x="2016" y="1229"/>
              <a:ext cx="816" cy="288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429" name="Line 1139"/>
            <p:cNvSpPr>
              <a:spLocks noChangeAspect="1" noChangeShapeType="1"/>
            </p:cNvSpPr>
            <p:nvPr/>
          </p:nvSpPr>
          <p:spPr bwMode="auto">
            <a:xfrm>
              <a:off x="2016" y="1229"/>
              <a:ext cx="1008" cy="288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430" name="Line 1140"/>
            <p:cNvSpPr>
              <a:spLocks noChangeAspect="1" noChangeShapeType="1"/>
            </p:cNvSpPr>
            <p:nvPr/>
          </p:nvSpPr>
          <p:spPr bwMode="auto">
            <a:xfrm>
              <a:off x="2016" y="1229"/>
              <a:ext cx="1200" cy="288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431" name="Line 1141"/>
            <p:cNvSpPr>
              <a:spLocks noChangeAspect="1" noChangeShapeType="1"/>
            </p:cNvSpPr>
            <p:nvPr/>
          </p:nvSpPr>
          <p:spPr bwMode="auto">
            <a:xfrm>
              <a:off x="2016" y="1229"/>
              <a:ext cx="1152" cy="384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432" name="Line 1142"/>
            <p:cNvSpPr>
              <a:spLocks noChangeAspect="1" noChangeShapeType="1"/>
            </p:cNvSpPr>
            <p:nvPr/>
          </p:nvSpPr>
          <p:spPr bwMode="auto">
            <a:xfrm>
              <a:off x="2016" y="1229"/>
              <a:ext cx="1056" cy="480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433" name="Line 1143"/>
            <p:cNvSpPr>
              <a:spLocks noChangeAspect="1" noChangeShapeType="1"/>
            </p:cNvSpPr>
            <p:nvPr/>
          </p:nvSpPr>
          <p:spPr bwMode="auto">
            <a:xfrm>
              <a:off x="48" y="4061"/>
              <a:ext cx="312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434" name="Text Box 1144"/>
            <p:cNvSpPr txBox="1">
              <a:spLocks noChangeAspect="1" noChangeArrowheads="1"/>
            </p:cNvSpPr>
            <p:nvPr/>
          </p:nvSpPr>
          <p:spPr bwMode="auto">
            <a:xfrm>
              <a:off x="1371" y="4061"/>
              <a:ext cx="553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pPr eaLnBrk="1" hangingPunct="1"/>
              <a:r>
                <a:rPr lang="fr-FR" altLang="fr-FR"/>
                <a:t>128</a:t>
              </a:r>
            </a:p>
          </p:txBody>
        </p:sp>
        <p:sp>
          <p:nvSpPr>
            <p:cNvPr id="55435" name="Line 1145"/>
            <p:cNvSpPr>
              <a:spLocks noChangeAspect="1" noChangeShapeType="1"/>
            </p:cNvSpPr>
            <p:nvPr/>
          </p:nvSpPr>
          <p:spPr bwMode="auto">
            <a:xfrm flipH="1">
              <a:off x="3312" y="2429"/>
              <a:ext cx="1536" cy="15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436" name="Text Box 1146"/>
            <p:cNvSpPr txBox="1">
              <a:spLocks noChangeAspect="1" noChangeArrowheads="1"/>
            </p:cNvSpPr>
            <p:nvPr/>
          </p:nvSpPr>
          <p:spPr bwMode="auto">
            <a:xfrm>
              <a:off x="4032" y="3197"/>
              <a:ext cx="553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pPr eaLnBrk="1" hangingPunct="1"/>
              <a:r>
                <a:rPr lang="fr-FR" altLang="fr-FR"/>
                <a:t>128</a:t>
              </a:r>
            </a:p>
          </p:txBody>
        </p:sp>
        <p:sp>
          <p:nvSpPr>
            <p:cNvPr id="55437" name="Text Box 1147"/>
            <p:cNvSpPr txBox="1">
              <a:spLocks noChangeAspect="1" noChangeArrowheads="1"/>
            </p:cNvSpPr>
            <p:nvPr/>
          </p:nvSpPr>
          <p:spPr bwMode="auto">
            <a:xfrm>
              <a:off x="1038" y="3421"/>
              <a:ext cx="1561" cy="478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pPr algn="ctr" eaLnBrk="1" hangingPunct="1"/>
              <a:r>
                <a:rPr lang="fr-FR" altLang="fr-FR" sz="1400" b="1"/>
                <a:t>AER Sensor</a:t>
              </a:r>
            </a:p>
            <a:p>
              <a:pPr algn="ctr" eaLnBrk="1" hangingPunct="1"/>
              <a:r>
                <a:rPr lang="fr-FR" altLang="fr-FR" sz="1200"/>
                <a:t>16,384 spiking pixels</a:t>
              </a:r>
            </a:p>
          </p:txBody>
        </p:sp>
        <p:sp>
          <p:nvSpPr>
            <p:cNvPr id="55438" name="Text Box 1148"/>
            <p:cNvSpPr txBox="1">
              <a:spLocks noChangeAspect="1" noChangeArrowheads="1"/>
            </p:cNvSpPr>
            <p:nvPr/>
          </p:nvSpPr>
          <p:spPr bwMode="auto">
            <a:xfrm>
              <a:off x="3390" y="1654"/>
              <a:ext cx="1056" cy="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pPr algn="ctr" eaLnBrk="1" hangingPunct="1"/>
              <a:r>
                <a:rPr lang="fr-FR" altLang="fr-FR"/>
                <a:t>1</a:t>
              </a:r>
              <a:r>
                <a:rPr lang="fr-FR" altLang="fr-FR" baseline="30000"/>
                <a:t>st</a:t>
              </a:r>
              <a:r>
                <a:rPr lang="fr-FR" altLang="fr-FR"/>
                <a:t> layer</a:t>
              </a:r>
            </a:p>
          </p:txBody>
        </p:sp>
        <p:sp>
          <p:nvSpPr>
            <p:cNvPr id="55439" name="Text Box 1149"/>
            <p:cNvSpPr txBox="1">
              <a:spLocks noChangeAspect="1" noChangeArrowheads="1"/>
            </p:cNvSpPr>
            <p:nvPr/>
          </p:nvSpPr>
          <p:spPr bwMode="auto">
            <a:xfrm>
              <a:off x="3057" y="839"/>
              <a:ext cx="1111" cy="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pPr algn="ctr" eaLnBrk="1" hangingPunct="1"/>
              <a:r>
                <a:rPr lang="fr-FR" altLang="fr-FR"/>
                <a:t>2</a:t>
              </a:r>
              <a:r>
                <a:rPr lang="fr-FR" altLang="fr-FR" baseline="30000"/>
                <a:t>nd</a:t>
              </a:r>
              <a:r>
                <a:rPr lang="fr-FR" altLang="fr-FR"/>
                <a:t> layer</a:t>
              </a:r>
            </a:p>
          </p:txBody>
        </p:sp>
        <p:cxnSp>
          <p:nvCxnSpPr>
            <p:cNvPr id="55440" name="AutoShape 1150"/>
            <p:cNvCxnSpPr>
              <a:cxnSpLocks noChangeAspect="1" noChangeShapeType="1"/>
              <a:stCxn id="72912" idx="2"/>
              <a:endCxn id="72907" idx="2"/>
            </p:cNvCxnSpPr>
            <p:nvPr/>
          </p:nvCxnSpPr>
          <p:spPr bwMode="auto">
            <a:xfrm rot="10800000" flipH="1">
              <a:off x="1440" y="2045"/>
              <a:ext cx="96" cy="96"/>
            </a:xfrm>
            <a:prstGeom prst="curvedConnector3">
              <a:avLst>
                <a:gd name="adj1" fmla="val -150000"/>
              </a:avLst>
            </a:prstGeom>
            <a:noFill/>
            <a:ln w="9525" cap="rnd">
              <a:solidFill>
                <a:srgbClr val="80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441" name="AutoShape 1151"/>
            <p:cNvCxnSpPr>
              <a:cxnSpLocks noChangeAspect="1" noChangeShapeType="1"/>
              <a:stCxn id="72912" idx="2"/>
              <a:endCxn id="72911" idx="4"/>
            </p:cNvCxnSpPr>
            <p:nvPr/>
          </p:nvCxnSpPr>
          <p:spPr bwMode="auto">
            <a:xfrm rot="10800000" flipH="1" flipV="1">
              <a:off x="1440" y="2141"/>
              <a:ext cx="288" cy="48"/>
            </a:xfrm>
            <a:prstGeom prst="curvedConnector4">
              <a:avLst>
                <a:gd name="adj1" fmla="val -50000"/>
                <a:gd name="adj2" fmla="val 400000"/>
              </a:avLst>
            </a:prstGeom>
            <a:noFill/>
            <a:ln w="9525" cap="rnd">
              <a:solidFill>
                <a:srgbClr val="80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442" name="AutoShape 1152"/>
            <p:cNvCxnSpPr>
              <a:cxnSpLocks noChangeAspect="1" noChangeShapeType="1"/>
              <a:stCxn id="72912" idx="2"/>
              <a:endCxn id="72914" idx="4"/>
            </p:cNvCxnSpPr>
            <p:nvPr/>
          </p:nvCxnSpPr>
          <p:spPr bwMode="auto">
            <a:xfrm rot="10800000" flipH="1" flipV="1">
              <a:off x="1440" y="2141"/>
              <a:ext cx="480" cy="48"/>
            </a:xfrm>
            <a:prstGeom prst="curvedConnector4">
              <a:avLst>
                <a:gd name="adj1" fmla="val -30000"/>
                <a:gd name="adj2" fmla="val 400000"/>
              </a:avLst>
            </a:prstGeom>
            <a:noFill/>
            <a:ln w="9525" cap="rnd">
              <a:solidFill>
                <a:srgbClr val="80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443" name="AutoShape 1153"/>
            <p:cNvCxnSpPr>
              <a:cxnSpLocks noChangeAspect="1" noChangeShapeType="1"/>
              <a:stCxn id="72912" idx="2"/>
              <a:endCxn id="72906" idx="4"/>
            </p:cNvCxnSpPr>
            <p:nvPr/>
          </p:nvCxnSpPr>
          <p:spPr bwMode="auto">
            <a:xfrm rot="10800000" flipH="1">
              <a:off x="1440" y="2093"/>
              <a:ext cx="384" cy="48"/>
            </a:xfrm>
            <a:prstGeom prst="curvedConnector4">
              <a:avLst>
                <a:gd name="adj1" fmla="val -37500"/>
                <a:gd name="adj2" fmla="val -400000"/>
              </a:avLst>
            </a:prstGeom>
            <a:noFill/>
            <a:ln w="9525" cap="rnd">
              <a:solidFill>
                <a:srgbClr val="80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444" name="AutoShape 1154"/>
            <p:cNvCxnSpPr>
              <a:cxnSpLocks noChangeAspect="1" noChangeShapeType="1"/>
              <a:stCxn id="72912" idx="2"/>
              <a:endCxn id="72889" idx="2"/>
            </p:cNvCxnSpPr>
            <p:nvPr/>
          </p:nvCxnSpPr>
          <p:spPr bwMode="auto">
            <a:xfrm rot="10800000" flipH="1">
              <a:off x="1440" y="1949"/>
              <a:ext cx="192" cy="192"/>
            </a:xfrm>
            <a:prstGeom prst="curvedConnector3">
              <a:avLst>
                <a:gd name="adj1" fmla="val -75000"/>
              </a:avLst>
            </a:prstGeom>
            <a:noFill/>
            <a:ln w="9525" cap="rnd">
              <a:solidFill>
                <a:srgbClr val="80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445" name="Text Box 1155"/>
            <p:cNvSpPr txBox="1">
              <a:spLocks noChangeAspect="1" noChangeArrowheads="1"/>
            </p:cNvSpPr>
            <p:nvPr/>
          </p:nvSpPr>
          <p:spPr bwMode="auto">
            <a:xfrm>
              <a:off x="-200" y="2093"/>
              <a:ext cx="1064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pPr algn="ctr" eaLnBrk="1" hangingPunct="1"/>
              <a:r>
                <a:rPr lang="fr-FR" altLang="fr-FR">
                  <a:solidFill>
                    <a:srgbClr val="A50021"/>
                  </a:solidFill>
                </a:rPr>
                <a:t>Lateral</a:t>
              </a:r>
            </a:p>
            <a:p>
              <a:pPr algn="ctr" eaLnBrk="1" hangingPunct="1"/>
              <a:r>
                <a:rPr lang="fr-FR" altLang="fr-FR">
                  <a:solidFill>
                    <a:srgbClr val="A50021"/>
                  </a:solidFill>
                </a:rPr>
                <a:t>inhibition</a:t>
              </a:r>
            </a:p>
          </p:txBody>
        </p:sp>
        <p:cxnSp>
          <p:nvCxnSpPr>
            <p:cNvPr id="55446" name="AutoShape 1156"/>
            <p:cNvCxnSpPr>
              <a:cxnSpLocks noChangeAspect="1" noChangeShapeType="1"/>
            </p:cNvCxnSpPr>
            <p:nvPr/>
          </p:nvCxnSpPr>
          <p:spPr bwMode="auto">
            <a:xfrm rot="10800000" flipH="1">
              <a:off x="1920" y="1085"/>
              <a:ext cx="96" cy="96"/>
            </a:xfrm>
            <a:prstGeom prst="curvedConnector3">
              <a:avLst>
                <a:gd name="adj1" fmla="val -150000"/>
              </a:avLst>
            </a:prstGeom>
            <a:noFill/>
            <a:ln w="9525" cap="rnd">
              <a:solidFill>
                <a:srgbClr val="80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447" name="AutoShape 1157"/>
            <p:cNvCxnSpPr>
              <a:cxnSpLocks noChangeAspect="1" noChangeShapeType="1"/>
            </p:cNvCxnSpPr>
            <p:nvPr/>
          </p:nvCxnSpPr>
          <p:spPr bwMode="auto">
            <a:xfrm rot="10800000" flipH="1" flipV="1">
              <a:off x="1920" y="1181"/>
              <a:ext cx="288" cy="48"/>
            </a:xfrm>
            <a:prstGeom prst="curvedConnector4">
              <a:avLst>
                <a:gd name="adj1" fmla="val -50000"/>
                <a:gd name="adj2" fmla="val 400000"/>
              </a:avLst>
            </a:prstGeom>
            <a:noFill/>
            <a:ln w="9525" cap="rnd">
              <a:solidFill>
                <a:srgbClr val="80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448" name="AutoShape 1158"/>
            <p:cNvCxnSpPr>
              <a:cxnSpLocks noChangeAspect="1" noChangeShapeType="1"/>
            </p:cNvCxnSpPr>
            <p:nvPr/>
          </p:nvCxnSpPr>
          <p:spPr bwMode="auto">
            <a:xfrm rot="10800000" flipH="1" flipV="1">
              <a:off x="1920" y="1181"/>
              <a:ext cx="480" cy="48"/>
            </a:xfrm>
            <a:prstGeom prst="curvedConnector4">
              <a:avLst>
                <a:gd name="adj1" fmla="val -30000"/>
                <a:gd name="adj2" fmla="val 400000"/>
              </a:avLst>
            </a:prstGeom>
            <a:noFill/>
            <a:ln w="9525" cap="rnd">
              <a:solidFill>
                <a:srgbClr val="80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449" name="AutoShape 1159"/>
            <p:cNvCxnSpPr>
              <a:cxnSpLocks noChangeAspect="1" noChangeShapeType="1"/>
            </p:cNvCxnSpPr>
            <p:nvPr/>
          </p:nvCxnSpPr>
          <p:spPr bwMode="auto">
            <a:xfrm rot="10800000" flipH="1">
              <a:off x="1920" y="1133"/>
              <a:ext cx="384" cy="48"/>
            </a:xfrm>
            <a:prstGeom prst="curvedConnector4">
              <a:avLst>
                <a:gd name="adj1" fmla="val -37500"/>
                <a:gd name="adj2" fmla="val -400000"/>
              </a:avLst>
            </a:prstGeom>
            <a:noFill/>
            <a:ln w="9525" cap="rnd">
              <a:solidFill>
                <a:srgbClr val="80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450" name="AutoShape 1160"/>
            <p:cNvCxnSpPr>
              <a:cxnSpLocks noChangeAspect="1" noChangeShapeType="1"/>
            </p:cNvCxnSpPr>
            <p:nvPr/>
          </p:nvCxnSpPr>
          <p:spPr bwMode="auto">
            <a:xfrm rot="10800000" flipH="1">
              <a:off x="1920" y="989"/>
              <a:ext cx="192" cy="192"/>
            </a:xfrm>
            <a:prstGeom prst="curvedConnector3">
              <a:avLst>
                <a:gd name="adj1" fmla="val -75000"/>
              </a:avLst>
            </a:prstGeom>
            <a:noFill/>
            <a:ln w="9525" cap="rnd">
              <a:solidFill>
                <a:srgbClr val="80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451" name="Text Box 1161"/>
            <p:cNvSpPr txBox="1">
              <a:spLocks noChangeAspect="1" noChangeArrowheads="1"/>
            </p:cNvSpPr>
            <p:nvPr/>
          </p:nvSpPr>
          <p:spPr bwMode="auto">
            <a:xfrm>
              <a:off x="288" y="1008"/>
              <a:ext cx="1064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pPr algn="ctr" eaLnBrk="1" hangingPunct="1"/>
              <a:r>
                <a:rPr lang="fr-FR" altLang="fr-FR">
                  <a:solidFill>
                    <a:srgbClr val="A50021"/>
                  </a:solidFill>
                </a:rPr>
                <a:t>Lateral</a:t>
              </a:r>
            </a:p>
            <a:p>
              <a:pPr algn="ctr" eaLnBrk="1" hangingPunct="1"/>
              <a:r>
                <a:rPr lang="fr-FR" altLang="fr-FR">
                  <a:solidFill>
                    <a:srgbClr val="A50021"/>
                  </a:solidFill>
                </a:rPr>
                <a:t>inhibition</a:t>
              </a:r>
            </a:p>
          </p:txBody>
        </p:sp>
        <p:sp>
          <p:nvSpPr>
            <p:cNvPr id="55452" name="Picture 1162"/>
            <p:cNvSpPr>
              <a:spLocks noChangeAspect="1" noChangeArrowheads="1"/>
            </p:cNvSpPr>
            <p:nvPr/>
          </p:nvSpPr>
          <p:spPr bwMode="auto">
            <a:xfrm>
              <a:off x="5032" y="3113"/>
              <a:ext cx="680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55453" name="AutoShape 1163"/>
            <p:cNvSpPr>
              <a:spLocks noChangeAspect="1" noChangeArrowheads="1"/>
            </p:cNvSpPr>
            <p:nvPr/>
          </p:nvSpPr>
          <p:spPr bwMode="auto">
            <a:xfrm>
              <a:off x="5328" y="2633"/>
              <a:ext cx="96" cy="336"/>
            </a:xfrm>
            <a:prstGeom prst="upArrow">
              <a:avLst>
                <a:gd name="adj1" fmla="val 50000"/>
                <a:gd name="adj2" fmla="val 875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55454" name="AutoShape 1164"/>
            <p:cNvSpPr>
              <a:spLocks noChangeAspect="1" noChangeArrowheads="1"/>
            </p:cNvSpPr>
            <p:nvPr/>
          </p:nvSpPr>
          <p:spPr bwMode="auto">
            <a:xfrm>
              <a:off x="5328" y="1529"/>
              <a:ext cx="96" cy="240"/>
            </a:xfrm>
            <a:prstGeom prst="upArrow">
              <a:avLst>
                <a:gd name="adj1" fmla="val 50000"/>
                <a:gd name="adj2" fmla="val 625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55455" name="Text Box 1165"/>
            <p:cNvSpPr txBox="1">
              <a:spLocks noChangeAspect="1" noChangeArrowheads="1"/>
            </p:cNvSpPr>
            <p:nvPr/>
          </p:nvSpPr>
          <p:spPr bwMode="auto">
            <a:xfrm rot="-2632764">
              <a:off x="2458" y="2503"/>
              <a:ext cx="628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pPr eaLnBrk="1" hangingPunct="1"/>
              <a:r>
                <a:rPr lang="fr-FR" altLang="fr-FR"/>
                <a:t>……</a:t>
              </a:r>
            </a:p>
          </p:txBody>
        </p:sp>
        <p:sp>
          <p:nvSpPr>
            <p:cNvPr id="55456" name="Text Box 1166"/>
            <p:cNvSpPr txBox="1">
              <a:spLocks noChangeAspect="1" noChangeArrowheads="1"/>
            </p:cNvSpPr>
            <p:nvPr/>
          </p:nvSpPr>
          <p:spPr bwMode="auto">
            <a:xfrm>
              <a:off x="1344" y="2813"/>
              <a:ext cx="628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pPr eaLnBrk="1" hangingPunct="1"/>
              <a:r>
                <a:rPr lang="fr-FR" altLang="fr-FR"/>
                <a:t>……</a:t>
              </a:r>
            </a:p>
          </p:txBody>
        </p:sp>
      </p:grpSp>
      <p:grpSp>
        <p:nvGrpSpPr>
          <p:cNvPr id="55299" name="Groupe 1164"/>
          <p:cNvGrpSpPr>
            <a:grpSpLocks/>
          </p:cNvGrpSpPr>
          <p:nvPr/>
        </p:nvGrpSpPr>
        <p:grpSpPr bwMode="auto">
          <a:xfrm>
            <a:off x="4857750" y="4376738"/>
            <a:ext cx="3892550" cy="1312862"/>
            <a:chOff x="639763" y="3487738"/>
            <a:chExt cx="6507162" cy="4074142"/>
          </a:xfrm>
        </p:grpSpPr>
        <p:pic>
          <p:nvPicPr>
            <p:cNvPr id="5530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97" t="1497" r="34688" b="1094"/>
            <a:stretch>
              <a:fillRect/>
            </a:stretch>
          </p:blipFill>
          <p:spPr bwMode="auto">
            <a:xfrm>
              <a:off x="639763" y="3775075"/>
              <a:ext cx="2043112" cy="209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55308" name="Rectangle 6"/>
            <p:cNvSpPr>
              <a:spLocks noChangeArrowheads="1"/>
            </p:cNvSpPr>
            <p:nvPr/>
          </p:nvSpPr>
          <p:spPr bwMode="auto">
            <a:xfrm>
              <a:off x="3402013" y="3487738"/>
              <a:ext cx="360362" cy="360362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55309" name="Rectangle 981"/>
            <p:cNvSpPr>
              <a:spLocks noChangeArrowheads="1"/>
            </p:cNvSpPr>
            <p:nvPr/>
          </p:nvSpPr>
          <p:spPr bwMode="auto">
            <a:xfrm>
              <a:off x="3402013" y="3919538"/>
              <a:ext cx="360362" cy="360362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55310" name="Rectangle 982"/>
            <p:cNvSpPr>
              <a:spLocks noChangeArrowheads="1"/>
            </p:cNvSpPr>
            <p:nvPr/>
          </p:nvSpPr>
          <p:spPr bwMode="auto">
            <a:xfrm>
              <a:off x="3402013" y="4351338"/>
              <a:ext cx="360362" cy="360362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55311" name="Rectangle 985"/>
            <p:cNvSpPr>
              <a:spLocks noChangeArrowheads="1"/>
            </p:cNvSpPr>
            <p:nvPr/>
          </p:nvSpPr>
          <p:spPr bwMode="auto">
            <a:xfrm>
              <a:off x="3402013" y="4784725"/>
              <a:ext cx="360362" cy="360363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55312" name="Rectangle 987"/>
            <p:cNvSpPr>
              <a:spLocks noChangeArrowheads="1"/>
            </p:cNvSpPr>
            <p:nvPr/>
          </p:nvSpPr>
          <p:spPr bwMode="auto">
            <a:xfrm>
              <a:off x="3402013" y="5648325"/>
              <a:ext cx="360362" cy="360363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55313" name="Text Box 988"/>
            <p:cNvSpPr txBox="1">
              <a:spLocks noChangeArrowheads="1"/>
            </p:cNvSpPr>
            <p:nvPr/>
          </p:nvSpPr>
          <p:spPr bwMode="auto">
            <a:xfrm rot="-5400000">
              <a:off x="3175235" y="5152320"/>
              <a:ext cx="710737" cy="503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defTabSz="993775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 defTabSz="993775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 defTabSz="993775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 defTabSz="993775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 defTabSz="993775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defTabSz="9937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defTabSz="9937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defTabSz="9937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defTabSz="9937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r>
                <a:rPr lang="fr-FR" altLang="fr-FR"/>
                <a:t>…</a:t>
              </a:r>
            </a:p>
          </p:txBody>
        </p:sp>
        <p:sp>
          <p:nvSpPr>
            <p:cNvPr id="55314" name="Text Box 989"/>
            <p:cNvSpPr txBox="1">
              <a:spLocks noChangeArrowheads="1"/>
            </p:cNvSpPr>
            <p:nvPr/>
          </p:nvSpPr>
          <p:spPr bwMode="auto">
            <a:xfrm>
              <a:off x="2568429" y="6224588"/>
              <a:ext cx="1697183" cy="1337292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defTabSz="993775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 defTabSz="993775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 defTabSz="993775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 defTabSz="993775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 defTabSz="993775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defTabSz="9937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defTabSz="9937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defTabSz="9937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defTabSz="9937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pPr algn="ctr"/>
              <a:r>
                <a:rPr lang="en-US" altLang="fr-FR" sz="1100"/>
                <a:t>Elementary patterns</a:t>
              </a:r>
            </a:p>
          </p:txBody>
        </p:sp>
        <p:grpSp>
          <p:nvGrpSpPr>
            <p:cNvPr id="55315" name="Group 994"/>
            <p:cNvGrpSpPr>
              <a:grpSpLocks/>
            </p:cNvGrpSpPr>
            <p:nvPr/>
          </p:nvGrpSpPr>
          <p:grpSpPr bwMode="auto">
            <a:xfrm>
              <a:off x="802998" y="3559184"/>
              <a:ext cx="270" cy="212726"/>
              <a:chOff x="3227" y="2338"/>
              <a:chExt cx="270" cy="270"/>
            </a:xfrm>
          </p:grpSpPr>
          <p:cxnSp>
            <p:nvCxnSpPr>
              <p:cNvPr id="55383" name="Connecteur droit 11"/>
              <p:cNvCxnSpPr>
                <a:cxnSpLocks noChangeShapeType="1"/>
              </p:cNvCxnSpPr>
              <p:nvPr/>
            </p:nvCxnSpPr>
            <p:spPr bwMode="auto">
              <a:xfrm rot="5400000">
                <a:off x="3204" y="2406"/>
                <a:ext cx="135" cy="0"/>
              </a:xfrm>
              <a:prstGeom prst="line">
                <a:avLst/>
              </a:prstGeom>
              <a:noFill/>
              <a:ln w="15875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5384" name="Connecteur droit 12"/>
              <p:cNvCxnSpPr>
                <a:cxnSpLocks noChangeShapeType="1"/>
              </p:cNvCxnSpPr>
              <p:nvPr/>
            </p:nvCxnSpPr>
            <p:spPr bwMode="auto">
              <a:xfrm rot="10800000" flipV="1">
                <a:off x="3368" y="2563"/>
                <a:ext cx="129" cy="6"/>
              </a:xfrm>
              <a:prstGeom prst="line">
                <a:avLst/>
              </a:prstGeom>
              <a:noFill/>
              <a:ln w="15875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5385" name="Connecteur droit 17"/>
              <p:cNvCxnSpPr>
                <a:cxnSpLocks noChangeShapeType="1"/>
              </p:cNvCxnSpPr>
              <p:nvPr/>
            </p:nvCxnSpPr>
            <p:spPr bwMode="auto">
              <a:xfrm rot="5400000">
                <a:off x="3356" y="2389"/>
                <a:ext cx="96" cy="84"/>
              </a:xfrm>
              <a:prstGeom prst="line">
                <a:avLst/>
              </a:prstGeom>
              <a:noFill/>
              <a:ln w="15875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5386" name="Arc 19"/>
              <p:cNvSpPr>
                <a:spLocks/>
              </p:cNvSpPr>
              <p:nvPr/>
            </p:nvSpPr>
            <p:spPr bwMode="auto">
              <a:xfrm flipH="1" flipV="1">
                <a:off x="3227" y="2383"/>
                <a:ext cx="180" cy="225"/>
              </a:xfrm>
              <a:custGeom>
                <a:avLst/>
                <a:gdLst>
                  <a:gd name="T0" fmla="*/ 0 w 285750"/>
                  <a:gd name="T1" fmla="*/ 0 h 357188"/>
                  <a:gd name="T2" fmla="*/ 0 w 285750"/>
                  <a:gd name="T3" fmla="*/ 0 h 357188"/>
                  <a:gd name="T4" fmla="*/ 0 w 285750"/>
                  <a:gd name="T5" fmla="*/ 0 h 357188"/>
                  <a:gd name="T6" fmla="*/ 11796480 60000 65536"/>
                  <a:gd name="T7" fmla="*/ 11796480 60000 65536"/>
                  <a:gd name="T8" fmla="*/ 5898240 60000 65536"/>
                  <a:gd name="T9" fmla="*/ 142875 w 285750"/>
                  <a:gd name="T10" fmla="*/ 0 h 357188"/>
                  <a:gd name="T11" fmla="*/ 285750 w 285750"/>
                  <a:gd name="T12" fmla="*/ 179388 h 3571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5750" h="357188" stroke="0">
                    <a:moveTo>
                      <a:pt x="142875" y="0"/>
                    </a:moveTo>
                    <a:lnTo>
                      <a:pt x="142874" y="0"/>
                    </a:lnTo>
                    <a:cubicBezTo>
                      <a:pt x="221782" y="0"/>
                      <a:pt x="285750" y="79959"/>
                      <a:pt x="285750" y="178594"/>
                    </a:cubicBezTo>
                    <a:lnTo>
                      <a:pt x="142875" y="178594"/>
                    </a:lnTo>
                    <a:lnTo>
                      <a:pt x="142875" y="0"/>
                    </a:lnTo>
                    <a:close/>
                  </a:path>
                  <a:path w="285750" h="357188" fill="none">
                    <a:moveTo>
                      <a:pt x="142875" y="0"/>
                    </a:moveTo>
                    <a:lnTo>
                      <a:pt x="142874" y="0"/>
                    </a:lnTo>
                    <a:cubicBezTo>
                      <a:pt x="221782" y="0"/>
                      <a:pt x="285750" y="79959"/>
                      <a:pt x="285750" y="178594"/>
                    </a:cubicBezTo>
                  </a:path>
                </a:pathLst>
              </a:custGeom>
              <a:noFill/>
              <a:ln w="15875" cap="flat" cmpd="sng">
                <a:solidFill>
                  <a:srgbClr val="96969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fr-FR"/>
              </a:p>
            </p:txBody>
          </p:sp>
        </p:grpSp>
        <p:grpSp>
          <p:nvGrpSpPr>
            <p:cNvPr id="55316" name="Group 995"/>
            <p:cNvGrpSpPr>
              <a:grpSpLocks/>
            </p:cNvGrpSpPr>
            <p:nvPr/>
          </p:nvGrpSpPr>
          <p:grpSpPr bwMode="auto">
            <a:xfrm>
              <a:off x="802998" y="3995747"/>
              <a:ext cx="270" cy="212726"/>
              <a:chOff x="3227" y="2338"/>
              <a:chExt cx="270" cy="270"/>
            </a:xfrm>
          </p:grpSpPr>
          <p:cxnSp>
            <p:nvCxnSpPr>
              <p:cNvPr id="55379" name="Connecteur droit 11"/>
              <p:cNvCxnSpPr>
                <a:cxnSpLocks noChangeShapeType="1"/>
              </p:cNvCxnSpPr>
              <p:nvPr/>
            </p:nvCxnSpPr>
            <p:spPr bwMode="auto">
              <a:xfrm rot="5400000">
                <a:off x="3204" y="2406"/>
                <a:ext cx="135" cy="0"/>
              </a:xfrm>
              <a:prstGeom prst="line">
                <a:avLst/>
              </a:prstGeom>
              <a:noFill/>
              <a:ln w="15875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5380" name="Connecteur droit 12"/>
              <p:cNvCxnSpPr>
                <a:cxnSpLocks noChangeShapeType="1"/>
              </p:cNvCxnSpPr>
              <p:nvPr/>
            </p:nvCxnSpPr>
            <p:spPr bwMode="auto">
              <a:xfrm rot="10800000" flipV="1">
                <a:off x="3368" y="2563"/>
                <a:ext cx="129" cy="6"/>
              </a:xfrm>
              <a:prstGeom prst="line">
                <a:avLst/>
              </a:prstGeom>
              <a:noFill/>
              <a:ln w="15875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5381" name="Connecteur droit 17"/>
              <p:cNvCxnSpPr>
                <a:cxnSpLocks noChangeShapeType="1"/>
              </p:cNvCxnSpPr>
              <p:nvPr/>
            </p:nvCxnSpPr>
            <p:spPr bwMode="auto">
              <a:xfrm rot="5400000">
                <a:off x="3356" y="2389"/>
                <a:ext cx="96" cy="84"/>
              </a:xfrm>
              <a:prstGeom prst="line">
                <a:avLst/>
              </a:prstGeom>
              <a:noFill/>
              <a:ln w="15875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5382" name="Arc 19"/>
              <p:cNvSpPr>
                <a:spLocks/>
              </p:cNvSpPr>
              <p:nvPr/>
            </p:nvSpPr>
            <p:spPr bwMode="auto">
              <a:xfrm flipH="1" flipV="1">
                <a:off x="3227" y="2383"/>
                <a:ext cx="180" cy="225"/>
              </a:xfrm>
              <a:custGeom>
                <a:avLst/>
                <a:gdLst>
                  <a:gd name="T0" fmla="*/ 0 w 285750"/>
                  <a:gd name="T1" fmla="*/ 0 h 357188"/>
                  <a:gd name="T2" fmla="*/ 0 w 285750"/>
                  <a:gd name="T3" fmla="*/ 0 h 357188"/>
                  <a:gd name="T4" fmla="*/ 0 w 285750"/>
                  <a:gd name="T5" fmla="*/ 0 h 357188"/>
                  <a:gd name="T6" fmla="*/ 11796480 60000 65536"/>
                  <a:gd name="T7" fmla="*/ 11796480 60000 65536"/>
                  <a:gd name="T8" fmla="*/ 5898240 60000 65536"/>
                  <a:gd name="T9" fmla="*/ 142875 w 285750"/>
                  <a:gd name="T10" fmla="*/ 0 h 357188"/>
                  <a:gd name="T11" fmla="*/ 285750 w 285750"/>
                  <a:gd name="T12" fmla="*/ 179388 h 3571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5750" h="357188" stroke="0">
                    <a:moveTo>
                      <a:pt x="142875" y="0"/>
                    </a:moveTo>
                    <a:lnTo>
                      <a:pt x="142874" y="0"/>
                    </a:lnTo>
                    <a:cubicBezTo>
                      <a:pt x="221782" y="0"/>
                      <a:pt x="285750" y="79959"/>
                      <a:pt x="285750" y="178594"/>
                    </a:cubicBezTo>
                    <a:lnTo>
                      <a:pt x="142875" y="178594"/>
                    </a:lnTo>
                    <a:lnTo>
                      <a:pt x="142875" y="0"/>
                    </a:lnTo>
                    <a:close/>
                  </a:path>
                  <a:path w="285750" h="357188" fill="none">
                    <a:moveTo>
                      <a:pt x="142875" y="0"/>
                    </a:moveTo>
                    <a:lnTo>
                      <a:pt x="142874" y="0"/>
                    </a:lnTo>
                    <a:cubicBezTo>
                      <a:pt x="221782" y="0"/>
                      <a:pt x="285750" y="79959"/>
                      <a:pt x="285750" y="178594"/>
                    </a:cubicBezTo>
                  </a:path>
                </a:pathLst>
              </a:custGeom>
              <a:noFill/>
              <a:ln w="15875" cap="flat" cmpd="sng">
                <a:solidFill>
                  <a:srgbClr val="96969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fr-FR"/>
              </a:p>
            </p:txBody>
          </p:sp>
        </p:grpSp>
        <p:grpSp>
          <p:nvGrpSpPr>
            <p:cNvPr id="55317" name="Group 1000"/>
            <p:cNvGrpSpPr>
              <a:grpSpLocks/>
            </p:cNvGrpSpPr>
            <p:nvPr/>
          </p:nvGrpSpPr>
          <p:grpSpPr bwMode="auto">
            <a:xfrm>
              <a:off x="802998" y="4427547"/>
              <a:ext cx="270" cy="212726"/>
              <a:chOff x="3227" y="2338"/>
              <a:chExt cx="270" cy="270"/>
            </a:xfrm>
          </p:grpSpPr>
          <p:cxnSp>
            <p:nvCxnSpPr>
              <p:cNvPr id="55375" name="Connecteur droit 11"/>
              <p:cNvCxnSpPr>
                <a:cxnSpLocks noChangeShapeType="1"/>
              </p:cNvCxnSpPr>
              <p:nvPr/>
            </p:nvCxnSpPr>
            <p:spPr bwMode="auto">
              <a:xfrm rot="5400000">
                <a:off x="3204" y="2406"/>
                <a:ext cx="135" cy="0"/>
              </a:xfrm>
              <a:prstGeom prst="line">
                <a:avLst/>
              </a:prstGeom>
              <a:noFill/>
              <a:ln w="15875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5376" name="Connecteur droit 12"/>
              <p:cNvCxnSpPr>
                <a:cxnSpLocks noChangeShapeType="1"/>
              </p:cNvCxnSpPr>
              <p:nvPr/>
            </p:nvCxnSpPr>
            <p:spPr bwMode="auto">
              <a:xfrm rot="10800000" flipV="1">
                <a:off x="3368" y="2563"/>
                <a:ext cx="129" cy="6"/>
              </a:xfrm>
              <a:prstGeom prst="line">
                <a:avLst/>
              </a:prstGeom>
              <a:noFill/>
              <a:ln w="15875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5377" name="Connecteur droit 17"/>
              <p:cNvCxnSpPr>
                <a:cxnSpLocks noChangeShapeType="1"/>
              </p:cNvCxnSpPr>
              <p:nvPr/>
            </p:nvCxnSpPr>
            <p:spPr bwMode="auto">
              <a:xfrm rot="5400000">
                <a:off x="3356" y="2389"/>
                <a:ext cx="96" cy="84"/>
              </a:xfrm>
              <a:prstGeom prst="line">
                <a:avLst/>
              </a:prstGeom>
              <a:noFill/>
              <a:ln w="15875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5378" name="Arc 19"/>
              <p:cNvSpPr>
                <a:spLocks/>
              </p:cNvSpPr>
              <p:nvPr/>
            </p:nvSpPr>
            <p:spPr bwMode="auto">
              <a:xfrm flipH="1" flipV="1">
                <a:off x="3227" y="2383"/>
                <a:ext cx="180" cy="225"/>
              </a:xfrm>
              <a:custGeom>
                <a:avLst/>
                <a:gdLst>
                  <a:gd name="T0" fmla="*/ 0 w 285750"/>
                  <a:gd name="T1" fmla="*/ 0 h 357188"/>
                  <a:gd name="T2" fmla="*/ 0 w 285750"/>
                  <a:gd name="T3" fmla="*/ 0 h 357188"/>
                  <a:gd name="T4" fmla="*/ 0 w 285750"/>
                  <a:gd name="T5" fmla="*/ 0 h 357188"/>
                  <a:gd name="T6" fmla="*/ 11796480 60000 65536"/>
                  <a:gd name="T7" fmla="*/ 11796480 60000 65536"/>
                  <a:gd name="T8" fmla="*/ 5898240 60000 65536"/>
                  <a:gd name="T9" fmla="*/ 142875 w 285750"/>
                  <a:gd name="T10" fmla="*/ 0 h 357188"/>
                  <a:gd name="T11" fmla="*/ 285750 w 285750"/>
                  <a:gd name="T12" fmla="*/ 179388 h 3571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5750" h="357188" stroke="0">
                    <a:moveTo>
                      <a:pt x="142875" y="0"/>
                    </a:moveTo>
                    <a:lnTo>
                      <a:pt x="142874" y="0"/>
                    </a:lnTo>
                    <a:cubicBezTo>
                      <a:pt x="221782" y="0"/>
                      <a:pt x="285750" y="79959"/>
                      <a:pt x="285750" y="178594"/>
                    </a:cubicBezTo>
                    <a:lnTo>
                      <a:pt x="142875" y="178594"/>
                    </a:lnTo>
                    <a:lnTo>
                      <a:pt x="142875" y="0"/>
                    </a:lnTo>
                    <a:close/>
                  </a:path>
                  <a:path w="285750" h="357188" fill="none">
                    <a:moveTo>
                      <a:pt x="142875" y="0"/>
                    </a:moveTo>
                    <a:lnTo>
                      <a:pt x="142874" y="0"/>
                    </a:lnTo>
                    <a:cubicBezTo>
                      <a:pt x="221782" y="0"/>
                      <a:pt x="285750" y="79959"/>
                      <a:pt x="285750" y="178594"/>
                    </a:cubicBezTo>
                  </a:path>
                </a:pathLst>
              </a:custGeom>
              <a:noFill/>
              <a:ln w="15875" cap="flat" cmpd="sng">
                <a:solidFill>
                  <a:srgbClr val="96969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fr-FR"/>
              </a:p>
            </p:txBody>
          </p:sp>
        </p:grpSp>
        <p:grpSp>
          <p:nvGrpSpPr>
            <p:cNvPr id="55318" name="Group 1005"/>
            <p:cNvGrpSpPr>
              <a:grpSpLocks/>
            </p:cNvGrpSpPr>
            <p:nvPr/>
          </p:nvGrpSpPr>
          <p:grpSpPr bwMode="auto">
            <a:xfrm>
              <a:off x="802998" y="4856172"/>
              <a:ext cx="270" cy="212726"/>
              <a:chOff x="3227" y="2338"/>
              <a:chExt cx="270" cy="270"/>
            </a:xfrm>
          </p:grpSpPr>
          <p:cxnSp>
            <p:nvCxnSpPr>
              <p:cNvPr id="55371" name="Connecteur droit 11"/>
              <p:cNvCxnSpPr>
                <a:cxnSpLocks noChangeShapeType="1"/>
              </p:cNvCxnSpPr>
              <p:nvPr/>
            </p:nvCxnSpPr>
            <p:spPr bwMode="auto">
              <a:xfrm rot="5400000">
                <a:off x="3204" y="2406"/>
                <a:ext cx="135" cy="0"/>
              </a:xfrm>
              <a:prstGeom prst="line">
                <a:avLst/>
              </a:prstGeom>
              <a:noFill/>
              <a:ln w="15875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5372" name="Connecteur droit 12"/>
              <p:cNvCxnSpPr>
                <a:cxnSpLocks noChangeShapeType="1"/>
              </p:cNvCxnSpPr>
              <p:nvPr/>
            </p:nvCxnSpPr>
            <p:spPr bwMode="auto">
              <a:xfrm rot="10800000" flipV="1">
                <a:off x="3368" y="2563"/>
                <a:ext cx="129" cy="6"/>
              </a:xfrm>
              <a:prstGeom prst="line">
                <a:avLst/>
              </a:prstGeom>
              <a:noFill/>
              <a:ln w="15875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5373" name="Connecteur droit 17"/>
              <p:cNvCxnSpPr>
                <a:cxnSpLocks noChangeShapeType="1"/>
              </p:cNvCxnSpPr>
              <p:nvPr/>
            </p:nvCxnSpPr>
            <p:spPr bwMode="auto">
              <a:xfrm rot="5400000">
                <a:off x="3356" y="2389"/>
                <a:ext cx="96" cy="84"/>
              </a:xfrm>
              <a:prstGeom prst="line">
                <a:avLst/>
              </a:prstGeom>
              <a:noFill/>
              <a:ln w="15875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5374" name="Arc 19"/>
              <p:cNvSpPr>
                <a:spLocks/>
              </p:cNvSpPr>
              <p:nvPr/>
            </p:nvSpPr>
            <p:spPr bwMode="auto">
              <a:xfrm flipH="1" flipV="1">
                <a:off x="3227" y="2383"/>
                <a:ext cx="180" cy="225"/>
              </a:xfrm>
              <a:custGeom>
                <a:avLst/>
                <a:gdLst>
                  <a:gd name="T0" fmla="*/ 0 w 285750"/>
                  <a:gd name="T1" fmla="*/ 0 h 357188"/>
                  <a:gd name="T2" fmla="*/ 0 w 285750"/>
                  <a:gd name="T3" fmla="*/ 0 h 357188"/>
                  <a:gd name="T4" fmla="*/ 0 w 285750"/>
                  <a:gd name="T5" fmla="*/ 0 h 357188"/>
                  <a:gd name="T6" fmla="*/ 11796480 60000 65536"/>
                  <a:gd name="T7" fmla="*/ 11796480 60000 65536"/>
                  <a:gd name="T8" fmla="*/ 5898240 60000 65536"/>
                  <a:gd name="T9" fmla="*/ 142875 w 285750"/>
                  <a:gd name="T10" fmla="*/ 0 h 357188"/>
                  <a:gd name="T11" fmla="*/ 285750 w 285750"/>
                  <a:gd name="T12" fmla="*/ 179388 h 3571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5750" h="357188" stroke="0">
                    <a:moveTo>
                      <a:pt x="142875" y="0"/>
                    </a:moveTo>
                    <a:lnTo>
                      <a:pt x="142874" y="0"/>
                    </a:lnTo>
                    <a:cubicBezTo>
                      <a:pt x="221782" y="0"/>
                      <a:pt x="285750" y="79959"/>
                      <a:pt x="285750" y="178594"/>
                    </a:cubicBezTo>
                    <a:lnTo>
                      <a:pt x="142875" y="178594"/>
                    </a:lnTo>
                    <a:lnTo>
                      <a:pt x="142875" y="0"/>
                    </a:lnTo>
                    <a:close/>
                  </a:path>
                  <a:path w="285750" h="357188" fill="none">
                    <a:moveTo>
                      <a:pt x="142875" y="0"/>
                    </a:moveTo>
                    <a:lnTo>
                      <a:pt x="142874" y="0"/>
                    </a:lnTo>
                    <a:cubicBezTo>
                      <a:pt x="221782" y="0"/>
                      <a:pt x="285750" y="79959"/>
                      <a:pt x="285750" y="178594"/>
                    </a:cubicBezTo>
                  </a:path>
                </a:pathLst>
              </a:custGeom>
              <a:noFill/>
              <a:ln w="15875" cap="flat" cmpd="sng">
                <a:solidFill>
                  <a:srgbClr val="96969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fr-FR"/>
              </a:p>
            </p:txBody>
          </p:sp>
        </p:grpSp>
        <p:grpSp>
          <p:nvGrpSpPr>
            <p:cNvPr id="55319" name="Group 1010"/>
            <p:cNvGrpSpPr>
              <a:grpSpLocks/>
            </p:cNvGrpSpPr>
            <p:nvPr/>
          </p:nvGrpSpPr>
          <p:grpSpPr bwMode="auto">
            <a:xfrm>
              <a:off x="802998" y="5722947"/>
              <a:ext cx="270" cy="212726"/>
              <a:chOff x="3227" y="2338"/>
              <a:chExt cx="270" cy="270"/>
            </a:xfrm>
          </p:grpSpPr>
          <p:cxnSp>
            <p:nvCxnSpPr>
              <p:cNvPr id="55367" name="Connecteur droit 11"/>
              <p:cNvCxnSpPr>
                <a:cxnSpLocks noChangeShapeType="1"/>
              </p:cNvCxnSpPr>
              <p:nvPr/>
            </p:nvCxnSpPr>
            <p:spPr bwMode="auto">
              <a:xfrm rot="5400000">
                <a:off x="3204" y="2406"/>
                <a:ext cx="135" cy="0"/>
              </a:xfrm>
              <a:prstGeom prst="line">
                <a:avLst/>
              </a:prstGeom>
              <a:noFill/>
              <a:ln w="15875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5368" name="Connecteur droit 12"/>
              <p:cNvCxnSpPr>
                <a:cxnSpLocks noChangeShapeType="1"/>
              </p:cNvCxnSpPr>
              <p:nvPr/>
            </p:nvCxnSpPr>
            <p:spPr bwMode="auto">
              <a:xfrm rot="10800000" flipV="1">
                <a:off x="3368" y="2563"/>
                <a:ext cx="129" cy="6"/>
              </a:xfrm>
              <a:prstGeom prst="line">
                <a:avLst/>
              </a:prstGeom>
              <a:noFill/>
              <a:ln w="15875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5369" name="Connecteur droit 17"/>
              <p:cNvCxnSpPr>
                <a:cxnSpLocks noChangeShapeType="1"/>
              </p:cNvCxnSpPr>
              <p:nvPr/>
            </p:nvCxnSpPr>
            <p:spPr bwMode="auto">
              <a:xfrm rot="5400000">
                <a:off x="3356" y="2389"/>
                <a:ext cx="96" cy="84"/>
              </a:xfrm>
              <a:prstGeom prst="line">
                <a:avLst/>
              </a:prstGeom>
              <a:noFill/>
              <a:ln w="15875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5370" name="Arc 19"/>
              <p:cNvSpPr>
                <a:spLocks/>
              </p:cNvSpPr>
              <p:nvPr/>
            </p:nvSpPr>
            <p:spPr bwMode="auto">
              <a:xfrm flipH="1" flipV="1">
                <a:off x="3227" y="2383"/>
                <a:ext cx="180" cy="225"/>
              </a:xfrm>
              <a:custGeom>
                <a:avLst/>
                <a:gdLst>
                  <a:gd name="T0" fmla="*/ 0 w 285750"/>
                  <a:gd name="T1" fmla="*/ 0 h 357188"/>
                  <a:gd name="T2" fmla="*/ 0 w 285750"/>
                  <a:gd name="T3" fmla="*/ 0 h 357188"/>
                  <a:gd name="T4" fmla="*/ 0 w 285750"/>
                  <a:gd name="T5" fmla="*/ 0 h 357188"/>
                  <a:gd name="T6" fmla="*/ 11796480 60000 65536"/>
                  <a:gd name="T7" fmla="*/ 11796480 60000 65536"/>
                  <a:gd name="T8" fmla="*/ 5898240 60000 65536"/>
                  <a:gd name="T9" fmla="*/ 142875 w 285750"/>
                  <a:gd name="T10" fmla="*/ 0 h 357188"/>
                  <a:gd name="T11" fmla="*/ 285750 w 285750"/>
                  <a:gd name="T12" fmla="*/ 179388 h 3571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5750" h="357188" stroke="0">
                    <a:moveTo>
                      <a:pt x="142875" y="0"/>
                    </a:moveTo>
                    <a:lnTo>
                      <a:pt x="142874" y="0"/>
                    </a:lnTo>
                    <a:cubicBezTo>
                      <a:pt x="221782" y="0"/>
                      <a:pt x="285750" y="79959"/>
                      <a:pt x="285750" y="178594"/>
                    </a:cubicBezTo>
                    <a:lnTo>
                      <a:pt x="142875" y="178594"/>
                    </a:lnTo>
                    <a:lnTo>
                      <a:pt x="142875" y="0"/>
                    </a:lnTo>
                    <a:close/>
                  </a:path>
                  <a:path w="285750" h="357188" fill="none">
                    <a:moveTo>
                      <a:pt x="142875" y="0"/>
                    </a:moveTo>
                    <a:lnTo>
                      <a:pt x="142874" y="0"/>
                    </a:lnTo>
                    <a:cubicBezTo>
                      <a:pt x="221782" y="0"/>
                      <a:pt x="285750" y="79959"/>
                      <a:pt x="285750" y="178594"/>
                    </a:cubicBezTo>
                  </a:path>
                </a:pathLst>
              </a:custGeom>
              <a:noFill/>
              <a:ln w="15875" cap="flat" cmpd="sng">
                <a:solidFill>
                  <a:srgbClr val="96969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fr-FR"/>
              </a:p>
            </p:txBody>
          </p:sp>
        </p:grpSp>
        <p:sp>
          <p:nvSpPr>
            <p:cNvPr id="55320" name="Rectangle 1015"/>
            <p:cNvSpPr>
              <a:spLocks noChangeArrowheads="1"/>
            </p:cNvSpPr>
            <p:nvPr/>
          </p:nvSpPr>
          <p:spPr bwMode="auto">
            <a:xfrm>
              <a:off x="4841875" y="3703638"/>
              <a:ext cx="360363" cy="360362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55321" name="Rectangle 1016"/>
            <p:cNvSpPr>
              <a:spLocks noChangeArrowheads="1"/>
            </p:cNvSpPr>
            <p:nvPr/>
          </p:nvSpPr>
          <p:spPr bwMode="auto">
            <a:xfrm>
              <a:off x="4841875" y="4135438"/>
              <a:ext cx="360363" cy="360362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55322" name="Rectangle 1017"/>
            <p:cNvSpPr>
              <a:spLocks noChangeArrowheads="1"/>
            </p:cNvSpPr>
            <p:nvPr/>
          </p:nvSpPr>
          <p:spPr bwMode="auto">
            <a:xfrm>
              <a:off x="4841875" y="5432425"/>
              <a:ext cx="360363" cy="360363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endParaRPr lang="fr-FR" altLang="fr-FR"/>
            </a:p>
          </p:txBody>
        </p:sp>
        <p:cxnSp>
          <p:nvCxnSpPr>
            <p:cNvPr id="55323" name="AutoShape 1018"/>
            <p:cNvCxnSpPr>
              <a:cxnSpLocks noChangeShapeType="1"/>
              <a:stCxn id="55308" idx="3"/>
              <a:endCxn id="55320" idx="1"/>
            </p:cNvCxnSpPr>
            <p:nvPr/>
          </p:nvCxnSpPr>
          <p:spPr bwMode="auto">
            <a:xfrm>
              <a:off x="3762375" y="3668713"/>
              <a:ext cx="1079500" cy="215900"/>
            </a:xfrm>
            <a:prstGeom prst="bentConnector3">
              <a:avLst>
                <a:gd name="adj1" fmla="val 49852"/>
              </a:avLst>
            </a:prstGeom>
            <a:noFill/>
            <a:ln w="15875">
              <a:solidFill>
                <a:srgbClr val="808000"/>
              </a:solidFill>
              <a:miter lim="800000"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324" name="AutoShape 1019"/>
            <p:cNvCxnSpPr>
              <a:cxnSpLocks noChangeShapeType="1"/>
              <a:stCxn id="55309" idx="3"/>
              <a:endCxn id="55320" idx="1"/>
            </p:cNvCxnSpPr>
            <p:nvPr/>
          </p:nvCxnSpPr>
          <p:spPr bwMode="auto">
            <a:xfrm flipV="1">
              <a:off x="3762375" y="3884613"/>
              <a:ext cx="1079500" cy="215900"/>
            </a:xfrm>
            <a:prstGeom prst="bentConnector3">
              <a:avLst>
                <a:gd name="adj1" fmla="val 49852"/>
              </a:avLst>
            </a:prstGeom>
            <a:noFill/>
            <a:ln w="15875">
              <a:solidFill>
                <a:srgbClr val="808000"/>
              </a:solidFill>
              <a:miter lim="800000"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325" name="AutoShape 1020"/>
            <p:cNvCxnSpPr>
              <a:cxnSpLocks noChangeShapeType="1"/>
              <a:stCxn id="55310" idx="3"/>
              <a:endCxn id="55320" idx="1"/>
            </p:cNvCxnSpPr>
            <p:nvPr/>
          </p:nvCxnSpPr>
          <p:spPr bwMode="auto">
            <a:xfrm flipV="1">
              <a:off x="3762375" y="3884613"/>
              <a:ext cx="1079500" cy="647700"/>
            </a:xfrm>
            <a:prstGeom prst="bentConnector3">
              <a:avLst>
                <a:gd name="adj1" fmla="val 49852"/>
              </a:avLst>
            </a:prstGeom>
            <a:noFill/>
            <a:ln w="15875">
              <a:solidFill>
                <a:srgbClr val="808000"/>
              </a:solidFill>
              <a:miter lim="800000"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326" name="AutoShape 1021"/>
            <p:cNvCxnSpPr>
              <a:cxnSpLocks noChangeShapeType="1"/>
              <a:stCxn id="55311" idx="3"/>
              <a:endCxn id="55320" idx="1"/>
            </p:cNvCxnSpPr>
            <p:nvPr/>
          </p:nvCxnSpPr>
          <p:spPr bwMode="auto">
            <a:xfrm flipV="1">
              <a:off x="3762375" y="3884613"/>
              <a:ext cx="1079500" cy="1081087"/>
            </a:xfrm>
            <a:prstGeom prst="bentConnector3">
              <a:avLst>
                <a:gd name="adj1" fmla="val 49852"/>
              </a:avLst>
            </a:prstGeom>
            <a:noFill/>
            <a:ln w="15875">
              <a:solidFill>
                <a:srgbClr val="808000"/>
              </a:solidFill>
              <a:miter lim="800000"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327" name="Text Box 1024"/>
            <p:cNvSpPr txBox="1">
              <a:spLocks noChangeArrowheads="1"/>
            </p:cNvSpPr>
            <p:nvPr/>
          </p:nvSpPr>
          <p:spPr bwMode="auto">
            <a:xfrm rot="-5400000">
              <a:off x="4613510" y="4920547"/>
              <a:ext cx="710737" cy="503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defTabSz="993775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 defTabSz="993775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 defTabSz="993775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 defTabSz="993775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 defTabSz="993775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defTabSz="9937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defTabSz="9937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defTabSz="9937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defTabSz="9937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r>
                <a:rPr lang="fr-FR" altLang="fr-FR"/>
                <a:t>…</a:t>
              </a:r>
            </a:p>
          </p:txBody>
        </p:sp>
        <p:sp>
          <p:nvSpPr>
            <p:cNvPr id="55328" name="Rectangle 1025"/>
            <p:cNvSpPr>
              <a:spLocks noChangeArrowheads="1"/>
            </p:cNvSpPr>
            <p:nvPr/>
          </p:nvSpPr>
          <p:spPr bwMode="auto">
            <a:xfrm>
              <a:off x="4841875" y="4567238"/>
              <a:ext cx="360363" cy="360362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endParaRPr lang="fr-FR" altLang="fr-FR"/>
            </a:p>
          </p:txBody>
        </p:sp>
        <p:grpSp>
          <p:nvGrpSpPr>
            <p:cNvPr id="55329" name="Group 1030"/>
            <p:cNvGrpSpPr>
              <a:grpSpLocks/>
            </p:cNvGrpSpPr>
            <p:nvPr/>
          </p:nvGrpSpPr>
          <p:grpSpPr bwMode="auto">
            <a:xfrm>
              <a:off x="4913313" y="3776663"/>
              <a:ext cx="215900" cy="215900"/>
              <a:chOff x="2295" y="2025"/>
              <a:chExt cx="270" cy="315"/>
            </a:xfrm>
          </p:grpSpPr>
          <p:sp>
            <p:nvSpPr>
              <p:cNvPr id="1223" name="Rectangle 14"/>
              <p:cNvSpPr>
                <a:spLocks noChangeArrowheads="1"/>
              </p:cNvSpPr>
              <p:nvPr/>
            </p:nvSpPr>
            <p:spPr bwMode="auto">
              <a:xfrm>
                <a:off x="2340" y="2028"/>
                <a:ext cx="136" cy="129"/>
              </a:xfrm>
              <a:prstGeom prst="rect">
                <a:avLst/>
              </a:prstGeom>
              <a:noFill/>
              <a:ln w="15875" algn="ctr">
                <a:solidFill>
                  <a:srgbClr val="969696"/>
                </a:solidFill>
                <a:miter lim="800000"/>
                <a:headEnd/>
                <a:tailEnd/>
              </a:ln>
              <a:extLst/>
            </p:spPr>
            <p:txBody>
              <a:bodyPr anchor="ctr"/>
              <a:lstStyle/>
              <a:p>
                <a:pPr algn="ctr" eaLnBrk="1" hangingPunct="1">
                  <a:defRPr/>
                </a:pPr>
                <a:endParaRPr lang="fr-FR" dirty="0">
                  <a:solidFill>
                    <a:schemeClr val="lt1"/>
                  </a:solidFill>
                  <a:latin typeface="+mn-lt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224" name="Ellipse 15"/>
              <p:cNvSpPr>
                <a:spLocks noChangeArrowheads="1"/>
              </p:cNvSpPr>
              <p:nvPr/>
            </p:nvSpPr>
            <p:spPr bwMode="auto">
              <a:xfrm>
                <a:off x="2430" y="2114"/>
                <a:ext cx="136" cy="137"/>
              </a:xfrm>
              <a:prstGeom prst="ellipse">
                <a:avLst/>
              </a:prstGeom>
              <a:noFill/>
              <a:ln w="15875" algn="ctr">
                <a:solidFill>
                  <a:srgbClr val="969696"/>
                </a:solidFill>
                <a:round/>
                <a:headEnd/>
                <a:tailEnd/>
              </a:ln>
              <a:extLst/>
            </p:spPr>
            <p:txBody>
              <a:bodyPr anchor="ctr"/>
              <a:lstStyle/>
              <a:p>
                <a:pPr algn="ctr" eaLnBrk="1" hangingPunct="1">
                  <a:defRPr/>
                </a:pPr>
                <a:endParaRPr lang="fr-FR" dirty="0">
                  <a:solidFill>
                    <a:schemeClr val="lt1"/>
                  </a:solidFill>
                  <a:latin typeface="+mn-lt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225" name="Triangle isocèle 16"/>
              <p:cNvSpPr>
                <a:spLocks noChangeArrowheads="1"/>
              </p:cNvSpPr>
              <p:nvPr/>
            </p:nvSpPr>
            <p:spPr bwMode="auto">
              <a:xfrm>
                <a:off x="2294" y="2207"/>
                <a:ext cx="136" cy="115"/>
              </a:xfrm>
              <a:prstGeom prst="triangle">
                <a:avLst>
                  <a:gd name="adj" fmla="val 50000"/>
                </a:avLst>
              </a:prstGeom>
              <a:noFill/>
              <a:ln w="15875" algn="ctr">
                <a:solidFill>
                  <a:srgbClr val="969696"/>
                </a:solidFill>
                <a:miter lim="800000"/>
                <a:headEnd/>
                <a:tailEnd/>
              </a:ln>
              <a:extLst/>
            </p:spPr>
            <p:txBody>
              <a:bodyPr anchor="ctr"/>
              <a:lstStyle/>
              <a:p>
                <a:pPr algn="ctr" eaLnBrk="1" hangingPunct="1">
                  <a:defRPr/>
                </a:pPr>
                <a:endParaRPr lang="fr-FR" dirty="0">
                  <a:solidFill>
                    <a:schemeClr val="lt1"/>
                  </a:solidFill>
                  <a:latin typeface="+mn-lt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55330" name="Group 1031"/>
            <p:cNvGrpSpPr>
              <a:grpSpLocks/>
            </p:cNvGrpSpPr>
            <p:nvPr/>
          </p:nvGrpSpPr>
          <p:grpSpPr bwMode="auto">
            <a:xfrm>
              <a:off x="4913313" y="4208463"/>
              <a:ext cx="215900" cy="215900"/>
              <a:chOff x="2295" y="2025"/>
              <a:chExt cx="270" cy="315"/>
            </a:xfrm>
          </p:grpSpPr>
          <p:sp>
            <p:nvSpPr>
              <p:cNvPr id="1220" name="Rectangle 14"/>
              <p:cNvSpPr>
                <a:spLocks noChangeArrowheads="1"/>
              </p:cNvSpPr>
              <p:nvPr/>
            </p:nvSpPr>
            <p:spPr bwMode="auto">
              <a:xfrm>
                <a:off x="2340" y="2023"/>
                <a:ext cx="136" cy="137"/>
              </a:xfrm>
              <a:prstGeom prst="rect">
                <a:avLst/>
              </a:prstGeom>
              <a:noFill/>
              <a:ln w="15875" algn="ctr">
                <a:solidFill>
                  <a:srgbClr val="969696"/>
                </a:solidFill>
                <a:miter lim="800000"/>
                <a:headEnd/>
                <a:tailEnd/>
              </a:ln>
              <a:extLst/>
            </p:spPr>
            <p:txBody>
              <a:bodyPr anchor="ctr"/>
              <a:lstStyle/>
              <a:p>
                <a:pPr algn="ctr" eaLnBrk="1" hangingPunct="1">
                  <a:defRPr/>
                </a:pPr>
                <a:endParaRPr lang="fr-FR" dirty="0">
                  <a:solidFill>
                    <a:schemeClr val="lt1"/>
                  </a:solidFill>
                  <a:latin typeface="+mn-lt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221" name="Ellipse 15"/>
              <p:cNvSpPr>
                <a:spLocks noChangeArrowheads="1"/>
              </p:cNvSpPr>
              <p:nvPr/>
            </p:nvSpPr>
            <p:spPr bwMode="auto">
              <a:xfrm>
                <a:off x="2430" y="2116"/>
                <a:ext cx="136" cy="129"/>
              </a:xfrm>
              <a:prstGeom prst="ellipse">
                <a:avLst/>
              </a:prstGeom>
              <a:noFill/>
              <a:ln w="15875" algn="ctr">
                <a:solidFill>
                  <a:srgbClr val="969696"/>
                </a:solidFill>
                <a:round/>
                <a:headEnd/>
                <a:tailEnd/>
              </a:ln>
              <a:extLst/>
            </p:spPr>
            <p:txBody>
              <a:bodyPr anchor="ctr"/>
              <a:lstStyle/>
              <a:p>
                <a:pPr algn="ctr" eaLnBrk="1" hangingPunct="1">
                  <a:defRPr/>
                </a:pPr>
                <a:endParaRPr lang="fr-FR" dirty="0">
                  <a:solidFill>
                    <a:schemeClr val="lt1"/>
                  </a:solidFill>
                  <a:latin typeface="+mn-lt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222" name="Triangle isocèle 16"/>
              <p:cNvSpPr>
                <a:spLocks noChangeArrowheads="1"/>
              </p:cNvSpPr>
              <p:nvPr/>
            </p:nvSpPr>
            <p:spPr bwMode="auto">
              <a:xfrm>
                <a:off x="2294" y="2203"/>
                <a:ext cx="136" cy="137"/>
              </a:xfrm>
              <a:prstGeom prst="triangle">
                <a:avLst>
                  <a:gd name="adj" fmla="val 50000"/>
                </a:avLst>
              </a:prstGeom>
              <a:noFill/>
              <a:ln w="15875" algn="ctr">
                <a:solidFill>
                  <a:srgbClr val="969696"/>
                </a:solidFill>
                <a:miter lim="800000"/>
                <a:headEnd/>
                <a:tailEnd/>
              </a:ln>
              <a:extLst/>
            </p:spPr>
            <p:txBody>
              <a:bodyPr anchor="ctr"/>
              <a:lstStyle/>
              <a:p>
                <a:pPr algn="ctr" eaLnBrk="1" hangingPunct="1">
                  <a:defRPr/>
                </a:pPr>
                <a:endParaRPr lang="fr-FR" dirty="0">
                  <a:solidFill>
                    <a:schemeClr val="lt1"/>
                  </a:solidFill>
                  <a:latin typeface="+mn-lt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55331" name="Group 1035"/>
            <p:cNvGrpSpPr>
              <a:grpSpLocks/>
            </p:cNvGrpSpPr>
            <p:nvPr/>
          </p:nvGrpSpPr>
          <p:grpSpPr bwMode="auto">
            <a:xfrm>
              <a:off x="4913313" y="4640263"/>
              <a:ext cx="215900" cy="215900"/>
              <a:chOff x="2295" y="2025"/>
              <a:chExt cx="270" cy="315"/>
            </a:xfrm>
          </p:grpSpPr>
          <p:sp>
            <p:nvSpPr>
              <p:cNvPr id="1217" name="Rectangle 14"/>
              <p:cNvSpPr>
                <a:spLocks noChangeArrowheads="1"/>
              </p:cNvSpPr>
              <p:nvPr/>
            </p:nvSpPr>
            <p:spPr bwMode="auto">
              <a:xfrm>
                <a:off x="2340" y="2025"/>
                <a:ext cx="136" cy="137"/>
              </a:xfrm>
              <a:prstGeom prst="rect">
                <a:avLst/>
              </a:prstGeom>
              <a:noFill/>
              <a:ln w="15875" algn="ctr">
                <a:solidFill>
                  <a:srgbClr val="969696"/>
                </a:solidFill>
                <a:miter lim="800000"/>
                <a:headEnd/>
                <a:tailEnd/>
              </a:ln>
              <a:extLst/>
            </p:spPr>
            <p:txBody>
              <a:bodyPr anchor="ctr"/>
              <a:lstStyle/>
              <a:p>
                <a:pPr algn="ctr" eaLnBrk="1" hangingPunct="1">
                  <a:defRPr/>
                </a:pPr>
                <a:endParaRPr lang="fr-FR" dirty="0">
                  <a:solidFill>
                    <a:schemeClr val="lt1"/>
                  </a:solidFill>
                  <a:latin typeface="+mn-lt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218" name="Ellipse 15"/>
              <p:cNvSpPr>
                <a:spLocks noChangeArrowheads="1"/>
              </p:cNvSpPr>
              <p:nvPr/>
            </p:nvSpPr>
            <p:spPr bwMode="auto">
              <a:xfrm>
                <a:off x="2430" y="2119"/>
                <a:ext cx="136" cy="129"/>
              </a:xfrm>
              <a:prstGeom prst="ellipse">
                <a:avLst/>
              </a:prstGeom>
              <a:noFill/>
              <a:ln w="15875" algn="ctr">
                <a:solidFill>
                  <a:srgbClr val="969696"/>
                </a:solidFill>
                <a:round/>
                <a:headEnd/>
                <a:tailEnd/>
              </a:ln>
              <a:extLst/>
            </p:spPr>
            <p:txBody>
              <a:bodyPr anchor="ctr"/>
              <a:lstStyle/>
              <a:p>
                <a:pPr algn="ctr" eaLnBrk="1" hangingPunct="1">
                  <a:defRPr/>
                </a:pPr>
                <a:endParaRPr lang="fr-FR" dirty="0">
                  <a:solidFill>
                    <a:schemeClr val="lt1"/>
                  </a:solidFill>
                  <a:latin typeface="+mn-lt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219" name="Triangle isocèle 16"/>
              <p:cNvSpPr>
                <a:spLocks noChangeArrowheads="1"/>
              </p:cNvSpPr>
              <p:nvPr/>
            </p:nvSpPr>
            <p:spPr bwMode="auto">
              <a:xfrm>
                <a:off x="2294" y="2205"/>
                <a:ext cx="136" cy="137"/>
              </a:xfrm>
              <a:prstGeom prst="triangle">
                <a:avLst>
                  <a:gd name="adj" fmla="val 50000"/>
                </a:avLst>
              </a:prstGeom>
              <a:noFill/>
              <a:ln w="15875" algn="ctr">
                <a:solidFill>
                  <a:srgbClr val="969696"/>
                </a:solidFill>
                <a:miter lim="800000"/>
                <a:headEnd/>
                <a:tailEnd/>
              </a:ln>
              <a:extLst/>
            </p:spPr>
            <p:txBody>
              <a:bodyPr anchor="ctr"/>
              <a:lstStyle/>
              <a:p>
                <a:pPr algn="ctr" eaLnBrk="1" hangingPunct="1">
                  <a:defRPr/>
                </a:pPr>
                <a:endParaRPr lang="fr-FR" dirty="0">
                  <a:solidFill>
                    <a:schemeClr val="lt1"/>
                  </a:solidFill>
                  <a:latin typeface="+mn-lt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55332" name="Group 1039"/>
            <p:cNvGrpSpPr>
              <a:grpSpLocks/>
            </p:cNvGrpSpPr>
            <p:nvPr/>
          </p:nvGrpSpPr>
          <p:grpSpPr bwMode="auto">
            <a:xfrm>
              <a:off x="4913313" y="5503863"/>
              <a:ext cx="215900" cy="215900"/>
              <a:chOff x="2295" y="2025"/>
              <a:chExt cx="270" cy="315"/>
            </a:xfrm>
          </p:grpSpPr>
          <p:sp>
            <p:nvSpPr>
              <p:cNvPr id="1214" name="Rectangle 14"/>
              <p:cNvSpPr>
                <a:spLocks noChangeArrowheads="1"/>
              </p:cNvSpPr>
              <p:nvPr/>
            </p:nvSpPr>
            <p:spPr bwMode="auto">
              <a:xfrm>
                <a:off x="2340" y="2023"/>
                <a:ext cx="136" cy="137"/>
              </a:xfrm>
              <a:prstGeom prst="rect">
                <a:avLst/>
              </a:prstGeom>
              <a:noFill/>
              <a:ln w="15875" algn="ctr">
                <a:solidFill>
                  <a:srgbClr val="969696"/>
                </a:solidFill>
                <a:miter lim="800000"/>
                <a:headEnd/>
                <a:tailEnd/>
              </a:ln>
              <a:extLst/>
            </p:spPr>
            <p:txBody>
              <a:bodyPr anchor="ctr"/>
              <a:lstStyle/>
              <a:p>
                <a:pPr algn="ctr" eaLnBrk="1" hangingPunct="1">
                  <a:defRPr/>
                </a:pPr>
                <a:endParaRPr lang="fr-FR" dirty="0">
                  <a:solidFill>
                    <a:schemeClr val="lt1"/>
                  </a:solidFill>
                  <a:latin typeface="+mn-lt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215" name="Ellipse 1214"/>
              <p:cNvSpPr>
                <a:spLocks noChangeArrowheads="1"/>
              </p:cNvSpPr>
              <p:nvPr/>
            </p:nvSpPr>
            <p:spPr bwMode="auto">
              <a:xfrm>
                <a:off x="2430" y="2117"/>
                <a:ext cx="136" cy="129"/>
              </a:xfrm>
              <a:prstGeom prst="ellipse">
                <a:avLst/>
              </a:prstGeom>
              <a:noFill/>
              <a:ln w="15875" algn="ctr">
                <a:solidFill>
                  <a:srgbClr val="969696"/>
                </a:solidFill>
                <a:round/>
                <a:headEnd/>
                <a:tailEnd/>
              </a:ln>
              <a:extLst/>
            </p:spPr>
            <p:txBody>
              <a:bodyPr anchor="ctr"/>
              <a:lstStyle/>
              <a:p>
                <a:pPr algn="ctr" eaLnBrk="1" hangingPunct="1">
                  <a:defRPr/>
                </a:pPr>
                <a:endParaRPr lang="fr-FR" dirty="0">
                  <a:solidFill>
                    <a:schemeClr val="lt1"/>
                  </a:solidFill>
                  <a:latin typeface="+mn-lt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216" name="Triangle isocèle 1215"/>
              <p:cNvSpPr>
                <a:spLocks noChangeArrowheads="1"/>
              </p:cNvSpPr>
              <p:nvPr/>
            </p:nvSpPr>
            <p:spPr bwMode="auto">
              <a:xfrm>
                <a:off x="2294" y="2203"/>
                <a:ext cx="136" cy="137"/>
              </a:xfrm>
              <a:prstGeom prst="triangle">
                <a:avLst>
                  <a:gd name="adj" fmla="val 50000"/>
                </a:avLst>
              </a:prstGeom>
              <a:noFill/>
              <a:ln w="15875" algn="ctr">
                <a:solidFill>
                  <a:srgbClr val="969696"/>
                </a:solidFill>
                <a:miter lim="800000"/>
                <a:headEnd/>
                <a:tailEnd/>
              </a:ln>
              <a:extLst/>
            </p:spPr>
            <p:txBody>
              <a:bodyPr anchor="ctr"/>
              <a:lstStyle/>
              <a:p>
                <a:pPr algn="ctr" eaLnBrk="1" hangingPunct="1">
                  <a:defRPr/>
                </a:pPr>
                <a:endParaRPr lang="fr-FR" dirty="0">
                  <a:solidFill>
                    <a:schemeClr val="lt1"/>
                  </a:solidFill>
                  <a:latin typeface="+mn-lt"/>
                  <a:ea typeface="MS PGothic" charset="0"/>
                  <a:cs typeface="MS PGothic" charset="0"/>
                </a:endParaRPr>
              </a:p>
            </p:txBody>
          </p:sp>
        </p:grpSp>
        <p:sp>
          <p:nvSpPr>
            <p:cNvPr id="55333" name="Text Box 1043"/>
            <p:cNvSpPr txBox="1">
              <a:spLocks noChangeArrowheads="1"/>
            </p:cNvSpPr>
            <p:nvPr/>
          </p:nvSpPr>
          <p:spPr bwMode="auto">
            <a:xfrm>
              <a:off x="4265613" y="6224589"/>
              <a:ext cx="1439862" cy="473825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defTabSz="993775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 defTabSz="993775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 defTabSz="993775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 defTabSz="993775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 defTabSz="993775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defTabSz="9937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defTabSz="9937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defTabSz="9937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defTabSz="9937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pPr algn="ctr"/>
              <a:r>
                <a:rPr lang="en-US" altLang="fr-FR" sz="1200"/>
                <a:t>Shapes</a:t>
              </a:r>
            </a:p>
          </p:txBody>
        </p:sp>
        <p:sp>
          <p:nvSpPr>
            <p:cNvPr id="55334" name="Line 1044"/>
            <p:cNvSpPr>
              <a:spLocks noChangeShapeType="1"/>
            </p:cNvSpPr>
            <p:nvPr/>
          </p:nvSpPr>
          <p:spPr bwMode="auto">
            <a:xfrm flipV="1">
              <a:off x="1241425" y="3632200"/>
              <a:ext cx="2159000" cy="21590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335" name="Line 1045"/>
            <p:cNvSpPr>
              <a:spLocks noChangeShapeType="1"/>
            </p:cNvSpPr>
            <p:nvPr/>
          </p:nvSpPr>
          <p:spPr bwMode="auto">
            <a:xfrm>
              <a:off x="1530350" y="3848100"/>
              <a:ext cx="1871663" cy="21590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336" name="Line 1046"/>
            <p:cNvSpPr>
              <a:spLocks noChangeShapeType="1"/>
            </p:cNvSpPr>
            <p:nvPr/>
          </p:nvSpPr>
          <p:spPr bwMode="auto">
            <a:xfrm>
              <a:off x="1530350" y="4064000"/>
              <a:ext cx="1871663" cy="43180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337" name="Line 1047"/>
            <p:cNvSpPr>
              <a:spLocks noChangeShapeType="1"/>
            </p:cNvSpPr>
            <p:nvPr/>
          </p:nvSpPr>
          <p:spPr bwMode="auto">
            <a:xfrm>
              <a:off x="1241425" y="4135438"/>
              <a:ext cx="2160588" cy="792162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338" name="Rectangle 1049"/>
            <p:cNvSpPr>
              <a:spLocks noChangeArrowheads="1"/>
            </p:cNvSpPr>
            <p:nvPr/>
          </p:nvSpPr>
          <p:spPr bwMode="auto">
            <a:xfrm>
              <a:off x="6283325" y="3919538"/>
              <a:ext cx="360363" cy="360362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55339" name="Rectangle 1050"/>
            <p:cNvSpPr>
              <a:spLocks noChangeArrowheads="1"/>
            </p:cNvSpPr>
            <p:nvPr/>
          </p:nvSpPr>
          <p:spPr bwMode="auto">
            <a:xfrm>
              <a:off x="6283325" y="4351338"/>
              <a:ext cx="360363" cy="360362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55340" name="Rectangle 1051"/>
            <p:cNvSpPr>
              <a:spLocks noChangeArrowheads="1"/>
            </p:cNvSpPr>
            <p:nvPr/>
          </p:nvSpPr>
          <p:spPr bwMode="auto">
            <a:xfrm>
              <a:off x="6283325" y="5214938"/>
              <a:ext cx="360363" cy="360362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55341" name="Text Box 1052"/>
            <p:cNvSpPr txBox="1">
              <a:spLocks noChangeArrowheads="1"/>
            </p:cNvSpPr>
            <p:nvPr/>
          </p:nvSpPr>
          <p:spPr bwMode="auto">
            <a:xfrm rot="-5400000">
              <a:off x="6054959" y="4703059"/>
              <a:ext cx="710737" cy="503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defTabSz="993775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 defTabSz="993775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 defTabSz="993775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 defTabSz="993775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 defTabSz="993775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defTabSz="9937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defTabSz="9937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defTabSz="9937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defTabSz="9937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r>
                <a:rPr lang="fr-FR" altLang="fr-FR"/>
                <a:t>…</a:t>
              </a:r>
            </a:p>
          </p:txBody>
        </p:sp>
        <p:sp>
          <p:nvSpPr>
            <p:cNvPr id="55342" name="Text Box 1070"/>
            <p:cNvSpPr txBox="1">
              <a:spLocks noChangeArrowheads="1"/>
            </p:cNvSpPr>
            <p:nvPr/>
          </p:nvSpPr>
          <p:spPr bwMode="auto">
            <a:xfrm>
              <a:off x="5707063" y="6224589"/>
              <a:ext cx="1439862" cy="473825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defTabSz="993775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 defTabSz="993775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 defTabSz="993775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 defTabSz="993775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 defTabSz="993775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defTabSz="9937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defTabSz="9937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defTabSz="9937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defTabSz="9937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pPr algn="ctr"/>
              <a:r>
                <a:rPr lang="en-US" altLang="fr-FR" sz="1200"/>
                <a:t>Objects</a:t>
              </a:r>
            </a:p>
          </p:txBody>
        </p:sp>
        <p:grpSp>
          <p:nvGrpSpPr>
            <p:cNvPr id="55343" name="Group 1076"/>
            <p:cNvGrpSpPr>
              <a:grpSpLocks/>
            </p:cNvGrpSpPr>
            <p:nvPr/>
          </p:nvGrpSpPr>
          <p:grpSpPr bwMode="auto">
            <a:xfrm>
              <a:off x="6354763" y="3992563"/>
              <a:ext cx="215900" cy="215900"/>
              <a:chOff x="3060" y="2025"/>
              <a:chExt cx="225" cy="270"/>
            </a:xfrm>
          </p:grpSpPr>
          <p:sp>
            <p:nvSpPr>
              <p:cNvPr id="1210" name="Ellipse 1209"/>
              <p:cNvSpPr>
                <a:spLocks noChangeArrowheads="1"/>
              </p:cNvSpPr>
              <p:nvPr/>
            </p:nvSpPr>
            <p:spPr bwMode="auto">
              <a:xfrm>
                <a:off x="3061" y="2022"/>
                <a:ext cx="224" cy="271"/>
              </a:xfrm>
              <a:prstGeom prst="ellipse">
                <a:avLst/>
              </a:prstGeom>
              <a:noFill/>
              <a:ln w="15875" algn="ctr">
                <a:solidFill>
                  <a:srgbClr val="969696"/>
                </a:solidFill>
                <a:round/>
                <a:headEnd/>
                <a:tailEnd/>
              </a:ln>
              <a:extLst/>
            </p:spPr>
            <p:txBody>
              <a:bodyPr anchor="ctr"/>
              <a:lstStyle/>
              <a:p>
                <a:pPr algn="ctr" eaLnBrk="1" hangingPunct="1">
                  <a:defRPr/>
                </a:pPr>
                <a:endParaRPr lang="fr-FR" dirty="0">
                  <a:solidFill>
                    <a:schemeClr val="lt1"/>
                  </a:solidFill>
                  <a:latin typeface="+mn-lt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211" name="Ellipse 1210"/>
              <p:cNvSpPr>
                <a:spLocks noChangeArrowheads="1"/>
              </p:cNvSpPr>
              <p:nvPr/>
            </p:nvSpPr>
            <p:spPr bwMode="auto">
              <a:xfrm>
                <a:off x="3122" y="2114"/>
                <a:ext cx="28" cy="43"/>
              </a:xfrm>
              <a:prstGeom prst="ellipse">
                <a:avLst/>
              </a:prstGeom>
              <a:noFill/>
              <a:ln w="15875" algn="ctr">
                <a:solidFill>
                  <a:srgbClr val="969696"/>
                </a:solidFill>
                <a:round/>
                <a:headEnd/>
                <a:tailEnd/>
              </a:ln>
              <a:extLst/>
            </p:spPr>
            <p:txBody>
              <a:bodyPr anchor="ctr"/>
              <a:lstStyle/>
              <a:p>
                <a:pPr algn="ctr" eaLnBrk="1" hangingPunct="1">
                  <a:defRPr/>
                </a:pPr>
                <a:endParaRPr lang="fr-FR" dirty="0">
                  <a:solidFill>
                    <a:schemeClr val="lt1"/>
                  </a:solidFill>
                  <a:latin typeface="+mn-lt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212" name="Ellipse 1211"/>
              <p:cNvSpPr>
                <a:spLocks noChangeArrowheads="1"/>
              </p:cNvSpPr>
              <p:nvPr/>
            </p:nvSpPr>
            <p:spPr bwMode="auto">
              <a:xfrm>
                <a:off x="3197" y="2114"/>
                <a:ext cx="28" cy="43"/>
              </a:xfrm>
              <a:prstGeom prst="ellipse">
                <a:avLst/>
              </a:prstGeom>
              <a:noFill/>
              <a:ln w="15875" algn="ctr">
                <a:solidFill>
                  <a:srgbClr val="969696"/>
                </a:solidFill>
                <a:round/>
                <a:headEnd/>
                <a:tailEnd/>
              </a:ln>
              <a:extLst/>
            </p:spPr>
            <p:txBody>
              <a:bodyPr anchor="ctr"/>
              <a:lstStyle/>
              <a:p>
                <a:pPr algn="ctr" eaLnBrk="1" hangingPunct="1">
                  <a:defRPr/>
                </a:pPr>
                <a:endParaRPr lang="fr-FR" dirty="0">
                  <a:solidFill>
                    <a:schemeClr val="lt1"/>
                  </a:solidFill>
                  <a:latin typeface="+mn-lt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5354" name="Arc 26"/>
              <p:cNvSpPr>
                <a:spLocks/>
              </p:cNvSpPr>
              <p:nvPr/>
            </p:nvSpPr>
            <p:spPr bwMode="auto">
              <a:xfrm>
                <a:off x="3129" y="2194"/>
                <a:ext cx="91" cy="45"/>
              </a:xfrm>
              <a:custGeom>
                <a:avLst/>
                <a:gdLst>
                  <a:gd name="T0" fmla="*/ 0 w 214312"/>
                  <a:gd name="T1" fmla="*/ 0 h 142875"/>
                  <a:gd name="T2" fmla="*/ 0 w 214312"/>
                  <a:gd name="T3" fmla="*/ 0 h 142875"/>
                  <a:gd name="T4" fmla="*/ 0 w 214312"/>
                  <a:gd name="T5" fmla="*/ 0 h 142875"/>
                  <a:gd name="T6" fmla="*/ 17694720 60000 65536"/>
                  <a:gd name="T7" fmla="*/ 17694720 60000 65536"/>
                  <a:gd name="T8" fmla="*/ 17694720 60000 65536"/>
                  <a:gd name="T9" fmla="*/ 0 w 214312"/>
                  <a:gd name="T10" fmla="*/ 69850 h 142875"/>
                  <a:gd name="T11" fmla="*/ 214312 w 214312"/>
                  <a:gd name="T12" fmla="*/ 142875 h 1428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312" h="142875" stroke="0">
                    <a:moveTo>
                      <a:pt x="214285" y="69839"/>
                    </a:moveTo>
                    <a:lnTo>
                      <a:pt x="214285" y="69838"/>
                    </a:lnTo>
                    <a:cubicBezTo>
                      <a:pt x="214303" y="70371"/>
                      <a:pt x="214312" y="70904"/>
                      <a:pt x="214312" y="71438"/>
                    </a:cubicBezTo>
                    <a:cubicBezTo>
                      <a:pt x="214312" y="110892"/>
                      <a:pt x="166336" y="142876"/>
                      <a:pt x="107156" y="142876"/>
                    </a:cubicBezTo>
                    <a:cubicBezTo>
                      <a:pt x="48882" y="142876"/>
                      <a:pt x="1291" y="111830"/>
                      <a:pt x="25" y="72989"/>
                    </a:cubicBezTo>
                    <a:lnTo>
                      <a:pt x="107156" y="71438"/>
                    </a:lnTo>
                    <a:lnTo>
                      <a:pt x="214285" y="69839"/>
                    </a:lnTo>
                    <a:close/>
                  </a:path>
                  <a:path w="214312" h="142875" fill="none">
                    <a:moveTo>
                      <a:pt x="214285" y="69839"/>
                    </a:moveTo>
                    <a:lnTo>
                      <a:pt x="214285" y="69838"/>
                    </a:lnTo>
                    <a:cubicBezTo>
                      <a:pt x="214303" y="70371"/>
                      <a:pt x="214312" y="70904"/>
                      <a:pt x="214312" y="71438"/>
                    </a:cubicBezTo>
                    <a:cubicBezTo>
                      <a:pt x="214312" y="110892"/>
                      <a:pt x="166336" y="142876"/>
                      <a:pt x="107156" y="142876"/>
                    </a:cubicBezTo>
                    <a:cubicBezTo>
                      <a:pt x="48882" y="142876"/>
                      <a:pt x="1291" y="111830"/>
                      <a:pt x="25" y="72989"/>
                    </a:cubicBezTo>
                  </a:path>
                </a:pathLst>
              </a:custGeom>
              <a:noFill/>
              <a:ln w="15875" cap="flat" cmpd="sng">
                <a:solidFill>
                  <a:srgbClr val="96969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fr-FR"/>
              </a:p>
            </p:txBody>
          </p:sp>
        </p:grpSp>
        <p:cxnSp>
          <p:nvCxnSpPr>
            <p:cNvPr id="55344" name="AutoShape 1078"/>
            <p:cNvCxnSpPr>
              <a:cxnSpLocks noChangeShapeType="1"/>
              <a:stCxn id="55320" idx="3"/>
              <a:endCxn id="55338" idx="1"/>
            </p:cNvCxnSpPr>
            <p:nvPr/>
          </p:nvCxnSpPr>
          <p:spPr bwMode="auto">
            <a:xfrm>
              <a:off x="5202238" y="3884613"/>
              <a:ext cx="1081087" cy="215900"/>
            </a:xfrm>
            <a:prstGeom prst="bentConnector3">
              <a:avLst>
                <a:gd name="adj1" fmla="val 49926"/>
              </a:avLst>
            </a:prstGeom>
            <a:noFill/>
            <a:ln w="15875">
              <a:solidFill>
                <a:srgbClr val="808000"/>
              </a:solidFill>
              <a:miter lim="800000"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345" name="AutoShape 1079"/>
            <p:cNvCxnSpPr>
              <a:cxnSpLocks noChangeShapeType="1"/>
              <a:stCxn id="55321" idx="3"/>
              <a:endCxn id="55338" idx="1"/>
            </p:cNvCxnSpPr>
            <p:nvPr/>
          </p:nvCxnSpPr>
          <p:spPr bwMode="auto">
            <a:xfrm flipV="1">
              <a:off x="5202238" y="4100513"/>
              <a:ext cx="1081087" cy="215900"/>
            </a:xfrm>
            <a:prstGeom prst="bentConnector3">
              <a:avLst>
                <a:gd name="adj1" fmla="val 49926"/>
              </a:avLst>
            </a:prstGeom>
            <a:noFill/>
            <a:ln w="15875">
              <a:solidFill>
                <a:srgbClr val="808000"/>
              </a:solidFill>
              <a:miter lim="800000"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346" name="AutoShape 1080"/>
            <p:cNvCxnSpPr>
              <a:cxnSpLocks noChangeShapeType="1"/>
              <a:stCxn id="55328" idx="3"/>
              <a:endCxn id="55338" idx="1"/>
            </p:cNvCxnSpPr>
            <p:nvPr/>
          </p:nvCxnSpPr>
          <p:spPr bwMode="auto">
            <a:xfrm flipV="1">
              <a:off x="5202238" y="4100513"/>
              <a:ext cx="1081087" cy="647700"/>
            </a:xfrm>
            <a:prstGeom prst="bentConnector3">
              <a:avLst>
                <a:gd name="adj1" fmla="val 49926"/>
              </a:avLst>
            </a:prstGeom>
            <a:noFill/>
            <a:ln w="15875">
              <a:solidFill>
                <a:srgbClr val="808000"/>
              </a:solidFill>
              <a:miter lim="800000"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347" name="Rectangle 1081"/>
            <p:cNvSpPr>
              <a:spLocks noChangeArrowheads="1"/>
            </p:cNvSpPr>
            <p:nvPr/>
          </p:nvSpPr>
          <p:spPr bwMode="auto">
            <a:xfrm>
              <a:off x="1169988" y="3776663"/>
              <a:ext cx="215900" cy="215900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55348" name="Rectangle 1082"/>
            <p:cNvSpPr>
              <a:spLocks noChangeArrowheads="1"/>
            </p:cNvSpPr>
            <p:nvPr/>
          </p:nvSpPr>
          <p:spPr bwMode="auto">
            <a:xfrm>
              <a:off x="1314450" y="3917950"/>
              <a:ext cx="215900" cy="217488"/>
            </a:xfrm>
            <a:prstGeom prst="rect">
              <a:avLst/>
            </a:prstGeom>
            <a:noFill/>
            <a:ln w="15875">
              <a:solidFill>
                <a:srgbClr val="99CC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55349" name="Rectangle 1083"/>
            <p:cNvSpPr>
              <a:spLocks noChangeArrowheads="1"/>
            </p:cNvSpPr>
            <p:nvPr/>
          </p:nvSpPr>
          <p:spPr bwMode="auto">
            <a:xfrm>
              <a:off x="1312863" y="3776663"/>
              <a:ext cx="217487" cy="215900"/>
            </a:xfrm>
            <a:prstGeom prst="rect">
              <a:avLst/>
            </a:prstGeom>
            <a:noFill/>
            <a:ln w="15875">
              <a:solidFill>
                <a:srgbClr val="FF99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55350" name="Rectangle 1084"/>
            <p:cNvSpPr>
              <a:spLocks noChangeArrowheads="1"/>
            </p:cNvSpPr>
            <p:nvPr/>
          </p:nvSpPr>
          <p:spPr bwMode="auto">
            <a:xfrm>
              <a:off x="1169988" y="3919538"/>
              <a:ext cx="217487" cy="215900"/>
            </a:xfrm>
            <a:prstGeom prst="rect">
              <a:avLst/>
            </a:prstGeom>
            <a:noFill/>
            <a:ln w="15875">
              <a:solidFill>
                <a:srgbClr val="339966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endParaRPr lang="fr-FR" altLang="fr-FR"/>
            </a:p>
          </p:txBody>
        </p:sp>
      </p:grpSp>
      <p:sp>
        <p:nvSpPr>
          <p:cNvPr id="55300" name="Rectangle 1245"/>
          <p:cNvSpPr>
            <a:spLocks noChangeArrowheads="1"/>
          </p:cNvSpPr>
          <p:nvPr/>
        </p:nvSpPr>
        <p:spPr bwMode="auto">
          <a:xfrm>
            <a:off x="933450" y="4408488"/>
            <a:ext cx="25590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4" rIns="91408" bIns="45704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 sz="1400" b="1"/>
              <a:t>Two-layers system</a:t>
            </a:r>
          </a:p>
          <a:p>
            <a:r>
              <a:rPr lang="en-US" altLang="fr-FR" sz="1400" b="1"/>
              <a:t>~ 2 million devices with STDP</a:t>
            </a:r>
          </a:p>
        </p:txBody>
      </p:sp>
      <p:sp>
        <p:nvSpPr>
          <p:cNvPr id="55301" name="Rectangle 1246"/>
          <p:cNvSpPr>
            <a:spLocks noChangeArrowheads="1"/>
          </p:cNvSpPr>
          <p:nvPr/>
        </p:nvSpPr>
        <p:spPr bwMode="auto">
          <a:xfrm>
            <a:off x="3754438" y="5453063"/>
            <a:ext cx="20653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4" rIns="91408" bIns="45704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pPr algn="r"/>
            <a:r>
              <a:rPr lang="en-US" altLang="fr-FR" sz="1200" b="1"/>
              <a:t>Hierarchical Architecture Proposal</a:t>
            </a:r>
          </a:p>
        </p:txBody>
      </p:sp>
      <p:sp>
        <p:nvSpPr>
          <p:cNvPr id="1249" name="Text Box 27"/>
          <p:cNvSpPr txBox="1">
            <a:spLocks noChangeArrowheads="1"/>
          </p:cNvSpPr>
          <p:nvPr/>
        </p:nvSpPr>
        <p:spPr bwMode="auto">
          <a:xfrm>
            <a:off x="368300" y="5149850"/>
            <a:ext cx="3314700" cy="50482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lIns="80133" tIns="40067" rIns="80133" bIns="40067"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pPr eaLnBrk="1" hangingPunct="1"/>
            <a:r>
              <a:rPr lang="en-US" altLang="fr-FR" sz="1000"/>
              <a:t>O. Bichler, D. Querlioz, S. J. Thorpe, J.-P. Bourgoin and C. Gamrat, </a:t>
            </a:r>
            <a:r>
              <a:rPr lang="en-US" altLang="fr-FR" sz="1000" i="1"/>
              <a:t>“Unsupervised Features Extraction from Asynchronous Silicon Retina through Spike-Timing-Dependent Plasticity”</a:t>
            </a:r>
            <a:r>
              <a:rPr lang="en-US" altLang="ja-JP" sz="1000"/>
              <a:t>, International Joint Conference on Neural Networks IJCNN August 2011 </a:t>
            </a:r>
            <a:endParaRPr lang="en-US" altLang="fr-FR" sz="1000"/>
          </a:p>
        </p:txBody>
      </p:sp>
      <p:sp>
        <p:nvSpPr>
          <p:cNvPr id="55303" name="Picture 8" descr="CarsSecondLayerNoInhActivity"/>
          <p:cNvSpPr>
            <a:spLocks noChangeAspect="1" noChangeArrowheads="1"/>
          </p:cNvSpPr>
          <p:nvPr/>
        </p:nvSpPr>
        <p:spPr bwMode="auto">
          <a:xfrm>
            <a:off x="3357563" y="4292600"/>
            <a:ext cx="138271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endParaRPr lang="fr-FR" altLang="fr-FR"/>
          </a:p>
        </p:txBody>
      </p:sp>
      <p:sp>
        <p:nvSpPr>
          <p:cNvPr id="55304" name="Footer Placeholder 8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 sz="1200"/>
              <a:t>The rebirth of neuromorphic accelerators</a:t>
            </a:r>
            <a:endParaRPr lang="en-US" altLang="fr-FR" sz="1200" b="0"/>
          </a:p>
        </p:txBody>
      </p:sp>
      <p:sp>
        <p:nvSpPr>
          <p:cNvPr id="55305" name="Slide Number Placeholder 7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fld id="{A00E5EB0-4636-3446-A328-6E43F8F1EF3B}" type="slidenum">
              <a:rPr lang="en-US" altLang="fr-FR" sz="1200"/>
              <a:pPr/>
              <a:t>25</a:t>
            </a:fld>
            <a:endParaRPr lang="en-US" altLang="fr-FR" sz="1200"/>
          </a:p>
        </p:txBody>
      </p:sp>
      <p:sp>
        <p:nvSpPr>
          <p:cNvPr id="55306" name="Rectangle 3"/>
          <p:cNvSpPr>
            <a:spLocks noGrp="1" noChangeArrowheads="1"/>
          </p:cNvSpPr>
          <p:nvPr>
            <p:ph idx="1"/>
          </p:nvPr>
        </p:nvSpPr>
        <p:spPr>
          <a:xfrm>
            <a:off x="5895975" y="1017588"/>
            <a:ext cx="3209925" cy="3892550"/>
          </a:xfrm>
        </p:spPr>
        <p:txBody>
          <a:bodyPr/>
          <a:lstStyle/>
          <a:p>
            <a:r>
              <a:rPr lang="en-US" altLang="fr-FR" sz="2800">
                <a:ea typeface="MS PGothic" charset="-128"/>
              </a:rPr>
              <a:t>Results</a:t>
            </a:r>
          </a:p>
          <a:p>
            <a:pPr lvl="1"/>
            <a:r>
              <a:rPr lang="en-US" altLang="fr-FR" sz="1400">
                <a:ea typeface="MS PGothic" charset="-128"/>
              </a:rPr>
              <a:t>98% cars detection rate</a:t>
            </a:r>
          </a:p>
          <a:p>
            <a:pPr lvl="1"/>
            <a:r>
              <a:rPr lang="en-US" altLang="fr-FR" sz="1400">
                <a:ea typeface="MS PGothic" charset="-128"/>
              </a:rPr>
              <a:t>High noise tolerance: same detection rate with 50% added noise</a:t>
            </a:r>
          </a:p>
          <a:p>
            <a:pPr lvl="1"/>
            <a:r>
              <a:rPr lang="en-US" altLang="fr-FR" sz="1400">
                <a:ea typeface="MS PGothic" charset="-128"/>
              </a:rPr>
              <a:t>Very </a:t>
            </a:r>
            <a:r>
              <a:rPr lang="en-US" altLang="fr-FR" sz="1400" b="1">
                <a:solidFill>
                  <a:srgbClr val="FF0000"/>
                </a:solidFill>
                <a:ea typeface="MS PGothic" charset="-128"/>
              </a:rPr>
              <a:t>High variability immunity</a:t>
            </a:r>
            <a:r>
              <a:rPr lang="en-US" altLang="fr-FR" sz="1400">
                <a:ea typeface="MS PGothic" charset="-128"/>
              </a:rPr>
              <a:t>: good performances with 20% synaptic variability (&gt; 95% on learned traffic lanes)</a:t>
            </a:r>
          </a:p>
          <a:p>
            <a:endParaRPr lang="en-US" altLang="fr-FR" sz="1400">
              <a:ea typeface="MS PGothic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>
          <a:xfrm>
            <a:off x="1727200" y="58738"/>
            <a:ext cx="7307263" cy="604837"/>
          </a:xfrm>
        </p:spPr>
        <p:txBody>
          <a:bodyPr lIns="80147" tIns="40074" rIns="80147" bIns="40074"/>
          <a:lstStyle/>
          <a:p>
            <a:pPr eaLnBrk="1" hangingPunct="1"/>
            <a:r>
              <a:rPr lang="fr-FR" altLang="fr-FR" sz="2800">
                <a:ea typeface="MS PGothic" charset="-128"/>
              </a:rPr>
              <a:t>Weights Evolution During </a:t>
            </a:r>
            <a:r>
              <a:rPr lang="fr-FR" altLang="fr-FR" sz="2000">
                <a:ea typeface="MS PGothic" charset="-128"/>
              </a:rPr>
              <a:t>Learning</a:t>
            </a:r>
            <a:endParaRPr lang="fr-FR" altLang="fr-FR" sz="2800">
              <a:ea typeface="MS PGothic" charset="-128"/>
            </a:endParaRPr>
          </a:p>
        </p:txBody>
      </p:sp>
      <p:pic>
        <p:nvPicPr>
          <p:cNvPr id="56322" name="Picture 5" descr="weights_l1[0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75" y="1635125"/>
            <a:ext cx="1887538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8" descr="weights_l1[3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75" y="4148138"/>
            <a:ext cx="1887538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9" descr="se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1504950"/>
            <a:ext cx="3779837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Rectangle 10"/>
          <p:cNvSpPr>
            <a:spLocks noChangeArrowheads="1"/>
          </p:cNvSpPr>
          <p:nvPr/>
        </p:nvSpPr>
        <p:spPr bwMode="auto">
          <a:xfrm>
            <a:off x="17463" y="1206500"/>
            <a:ext cx="971550" cy="28082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8" tIns="45704" rIns="91408" bIns="45704" anchor="ctr"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endParaRPr lang="fr-FR" altLang="fr-FR"/>
          </a:p>
        </p:txBody>
      </p:sp>
      <p:sp>
        <p:nvSpPr>
          <p:cNvPr id="56326" name="Rectangle 11"/>
          <p:cNvSpPr>
            <a:spLocks noChangeArrowheads="1"/>
          </p:cNvSpPr>
          <p:nvPr/>
        </p:nvSpPr>
        <p:spPr bwMode="auto">
          <a:xfrm>
            <a:off x="3041650" y="1366838"/>
            <a:ext cx="901700" cy="2647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8" tIns="45704" rIns="91408" bIns="45704" anchor="ctr"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endParaRPr lang="fr-FR" altLang="fr-FR"/>
          </a:p>
        </p:txBody>
      </p:sp>
      <p:pic>
        <p:nvPicPr>
          <p:cNvPr id="56327" name="Picture 7" descr="weights_l1[2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288" y="4148138"/>
            <a:ext cx="1887537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4" descr="weights_l1[4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288" y="1635125"/>
            <a:ext cx="1887537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9" name="Rectangle 12"/>
          <p:cNvSpPr>
            <a:spLocks noChangeArrowheads="1"/>
          </p:cNvSpPr>
          <p:nvPr/>
        </p:nvSpPr>
        <p:spPr bwMode="auto">
          <a:xfrm>
            <a:off x="762000" y="1050925"/>
            <a:ext cx="2384425" cy="314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8" tIns="45704" rIns="91408" bIns="45704" anchor="ctr"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endParaRPr lang="fr-FR" altLang="fr-FR"/>
          </a:p>
        </p:txBody>
      </p:sp>
      <p:sp>
        <p:nvSpPr>
          <p:cNvPr id="56330" name="Rectangle 13"/>
          <p:cNvSpPr>
            <a:spLocks noChangeArrowheads="1"/>
          </p:cNvSpPr>
          <p:nvPr/>
        </p:nvSpPr>
        <p:spPr bwMode="auto">
          <a:xfrm>
            <a:off x="690563" y="3563938"/>
            <a:ext cx="2384425" cy="314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8" tIns="45704" rIns="91408" bIns="45704" anchor="ctr"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endParaRPr lang="fr-FR" altLang="fr-FR"/>
          </a:p>
        </p:txBody>
      </p:sp>
      <p:sp>
        <p:nvSpPr>
          <p:cNvPr id="56331" name="Rectangle 1"/>
          <p:cNvSpPr>
            <a:spLocks noChangeArrowheads="1"/>
          </p:cNvSpPr>
          <p:nvPr/>
        </p:nvSpPr>
        <p:spPr bwMode="auto">
          <a:xfrm>
            <a:off x="989013" y="1555750"/>
            <a:ext cx="2071687" cy="2041525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08" tIns="45704" rIns="91408" bIns="45704"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endParaRPr lang="fr-FR" altLang="fr-FR"/>
          </a:p>
        </p:txBody>
      </p:sp>
      <p:sp>
        <p:nvSpPr>
          <p:cNvPr id="56332" name="Text Box 198"/>
          <p:cNvSpPr txBox="1">
            <a:spLocks noChangeArrowheads="1"/>
          </p:cNvSpPr>
          <p:nvPr/>
        </p:nvSpPr>
        <p:spPr bwMode="auto">
          <a:xfrm>
            <a:off x="1012825" y="3748088"/>
            <a:ext cx="19177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8" tIns="45704" rIns="91408" bIns="45704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>
                <a:solidFill>
                  <a:srgbClr val="FF0000"/>
                </a:solidFill>
                <a:latin typeface="Calibri" charset="0"/>
              </a:rPr>
              <a:t>Recorded stimuli</a:t>
            </a:r>
          </a:p>
        </p:txBody>
      </p:sp>
      <p:sp>
        <p:nvSpPr>
          <p:cNvPr id="56333" name="Text Box 198"/>
          <p:cNvSpPr txBox="1">
            <a:spLocks noChangeArrowheads="1"/>
          </p:cNvSpPr>
          <p:nvPr/>
        </p:nvSpPr>
        <p:spPr bwMode="auto">
          <a:xfrm>
            <a:off x="3633788" y="1154113"/>
            <a:ext cx="4500562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8" tIns="45704" rIns="91408" bIns="45704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 sz="1600">
                <a:latin typeface="Calibri" charset="0"/>
              </a:rPr>
              <a:t>Synaptic maps for 4 neurons on the first layer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633788" y="1739900"/>
            <a:ext cx="119062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600" b="1" dirty="0">
                <a:solidFill>
                  <a:srgbClr val="FFFF00"/>
                </a:solidFill>
                <a:latin typeface="+mn-lt"/>
                <a:ea typeface="MS PGothic" charset="0"/>
                <a:cs typeface="MS PGothic" charset="0"/>
              </a:rPr>
              <a:t>Output 1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6057900" y="1739900"/>
            <a:ext cx="1189038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600" b="1" dirty="0">
                <a:solidFill>
                  <a:srgbClr val="FFFF00"/>
                </a:solidFill>
                <a:latin typeface="+mn-lt"/>
                <a:ea typeface="MS PGothic" charset="0"/>
                <a:cs typeface="MS PGothic" charset="0"/>
              </a:rPr>
              <a:t>Output 2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3665538" y="4257675"/>
            <a:ext cx="119062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600" b="1" dirty="0">
                <a:solidFill>
                  <a:srgbClr val="FFFF00"/>
                </a:solidFill>
                <a:latin typeface="+mn-lt"/>
                <a:ea typeface="MS PGothic" charset="0"/>
                <a:cs typeface="MS PGothic" charset="0"/>
              </a:rPr>
              <a:t>Output 3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6057900" y="4240213"/>
            <a:ext cx="1189038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600" b="1" dirty="0">
                <a:solidFill>
                  <a:srgbClr val="FFFF00"/>
                </a:solidFill>
                <a:latin typeface="+mn-lt"/>
                <a:ea typeface="MS PGothic" charset="0"/>
                <a:cs typeface="MS PGothic" charset="0"/>
              </a:rPr>
              <a:t>Output 4</a:t>
            </a:r>
          </a:p>
        </p:txBody>
      </p:sp>
      <p:sp>
        <p:nvSpPr>
          <p:cNvPr id="56338" name="Footer Placeholder 8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 sz="1200"/>
              <a:t>The rebirth of neuromorphic accelerators</a:t>
            </a:r>
            <a:endParaRPr lang="en-US" altLang="fr-FR" sz="1200" b="0"/>
          </a:p>
        </p:txBody>
      </p:sp>
      <p:sp>
        <p:nvSpPr>
          <p:cNvPr id="56339" name="Slide Number Placeholder 7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fld id="{C2BC5CF7-CA66-EA4E-9C30-B915A021ECAF}" type="slidenum">
              <a:rPr lang="en-US" altLang="fr-FR" sz="1200"/>
              <a:pPr/>
              <a:t>26</a:t>
            </a:fld>
            <a:endParaRPr lang="en-US" altLang="fr-FR" sz="12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  <p:bldP spid="27" grpId="0"/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5" y="2660650"/>
            <a:ext cx="4187825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7369175" y="3681413"/>
            <a:ext cx="1674813" cy="1304925"/>
          </a:xfrm>
          <a:prstGeom prst="wedgeRectCallout">
            <a:avLst>
              <a:gd name="adj1" fmla="val -162510"/>
              <a:gd name="adj2" fmla="val 87511"/>
            </a:avLst>
          </a:prstGeom>
          <a:solidFill>
            <a:schemeClr val="bg1">
              <a:lumMod val="85000"/>
              <a:alpha val="5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634288" y="1522413"/>
            <a:ext cx="1368425" cy="1266825"/>
          </a:xfrm>
          <a:prstGeom prst="wedgeRectCallout">
            <a:avLst>
              <a:gd name="adj1" fmla="val -196130"/>
              <a:gd name="adj2" fmla="val 110982"/>
            </a:avLst>
          </a:prstGeom>
          <a:solidFill>
            <a:schemeClr val="bg1">
              <a:lumMod val="85000"/>
              <a:alpha val="5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276" name="Titre 1"/>
          <p:cNvSpPr>
            <a:spLocks noGrp="1"/>
          </p:cNvSpPr>
          <p:nvPr>
            <p:ph type="title"/>
          </p:nvPr>
        </p:nvSpPr>
        <p:spPr>
          <a:xfrm>
            <a:off x="657225" y="98425"/>
            <a:ext cx="8172450" cy="712788"/>
          </a:xfrm>
        </p:spPr>
        <p:txBody>
          <a:bodyPr/>
          <a:lstStyle/>
          <a:p>
            <a:r>
              <a:rPr lang="en-US" altLang="fr-FR" sz="2800">
                <a:ea typeface="MS PGothic" charset="-128"/>
              </a:rPr>
              <a:t>Is it feasible? CBRAM memristor test chip</a:t>
            </a:r>
          </a:p>
        </p:txBody>
      </p:sp>
      <p:sp>
        <p:nvSpPr>
          <p:cNvPr id="54277" name="Espace réservé du contenu 2"/>
          <p:cNvSpPr>
            <a:spLocks noGrp="1"/>
          </p:cNvSpPr>
          <p:nvPr>
            <p:ph idx="1"/>
          </p:nvPr>
        </p:nvSpPr>
        <p:spPr>
          <a:xfrm>
            <a:off x="341313" y="1268413"/>
            <a:ext cx="8001000" cy="4686300"/>
          </a:xfrm>
        </p:spPr>
        <p:txBody>
          <a:bodyPr/>
          <a:lstStyle/>
          <a:p>
            <a:r>
              <a:rPr lang="en-US" altLang="fr-FR" sz="2400">
                <a:ea typeface="MS PGothic" charset="-128"/>
              </a:rPr>
              <a:t>CMOS/CBRAM Co-integration </a:t>
            </a:r>
          </a:p>
          <a:p>
            <a:pPr lvl="1"/>
            <a:r>
              <a:rPr lang="en-US" altLang="fr-FR" sz="2000">
                <a:ea typeface="MS PGothic" charset="-128"/>
              </a:rPr>
              <a:t>130 nm CMOS process</a:t>
            </a:r>
          </a:p>
          <a:p>
            <a:pPr lvl="1"/>
            <a:r>
              <a:rPr lang="en-US" altLang="fr-FR" sz="2000">
                <a:ea typeface="MS PGothic" charset="-128"/>
              </a:rPr>
              <a:t>CBAM technology Ag/ GeS</a:t>
            </a:r>
            <a:r>
              <a:rPr lang="en-US" altLang="fr-FR" sz="2000" baseline="-25000">
                <a:ea typeface="MS PGothic" charset="-128"/>
              </a:rPr>
              <a:t>2</a:t>
            </a:r>
            <a:r>
              <a:rPr lang="en-US" altLang="fr-FR" sz="2000">
                <a:ea typeface="MS PGothic" charset="-128"/>
              </a:rPr>
              <a:t> / W</a:t>
            </a:r>
          </a:p>
          <a:p>
            <a:r>
              <a:rPr lang="en-US" altLang="fr-FR" sz="2400">
                <a:ea typeface="MS PGothic" charset="-128"/>
              </a:rPr>
              <a:t>Proof of concept circuit</a:t>
            </a:r>
          </a:p>
          <a:p>
            <a:pPr lvl="1"/>
            <a:r>
              <a:rPr lang="en-US" altLang="fr-FR" sz="2000">
                <a:ea typeface="MS PGothic" charset="-128"/>
              </a:rPr>
              <a:t>4*4 Crossbar (1CB)</a:t>
            </a:r>
          </a:p>
          <a:p>
            <a:pPr lvl="1"/>
            <a:r>
              <a:rPr lang="en-US" altLang="fr-FR" sz="2000">
                <a:ea typeface="MS PGothic" charset="-128"/>
              </a:rPr>
              <a:t>4*4 Matrix (1CB – 1T)</a:t>
            </a:r>
          </a:p>
          <a:p>
            <a:r>
              <a:rPr lang="en-US" altLang="fr-FR" sz="2400">
                <a:ea typeface="MS PGothic" charset="-128"/>
              </a:rPr>
              <a:t>Chip under test</a:t>
            </a:r>
          </a:p>
          <a:p>
            <a:endParaRPr lang="en-US" altLang="fr-FR" sz="2400">
              <a:ea typeface="MS PGothic" charset="-128"/>
            </a:endParaRPr>
          </a:p>
          <a:p>
            <a:endParaRPr lang="en-US" altLang="fr-FR" sz="2400">
              <a:ea typeface="MS PGothic" charset="-128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867525" y="5524500"/>
            <a:ext cx="2355850" cy="4302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 sz="1100"/>
              <a:t>Crossbar : 4.72 µm * 4.72 µm </a:t>
            </a:r>
          </a:p>
          <a:p>
            <a:r>
              <a:rPr lang="en-US" altLang="fr-FR" sz="1100"/>
              <a:t>Matrix     : 5.15 µm * 7.1 µm </a:t>
            </a:r>
          </a:p>
        </p:txBody>
      </p:sp>
      <p:pic>
        <p:nvPicPr>
          <p:cNvPr id="542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725" y="1573213"/>
            <a:ext cx="1223963" cy="116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8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38" y="3724275"/>
            <a:ext cx="1527175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81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3" y="917575"/>
            <a:ext cx="104616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2" name="Picture 2" descr="D:\gamrat2k\Pictures\PIX\LU Labo\0130515--Neuro\0130515-LU74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" r="13776" b="9399"/>
          <a:stretch>
            <a:fillRect/>
          </a:stretch>
        </p:blipFill>
        <p:spPr bwMode="auto">
          <a:xfrm>
            <a:off x="922338" y="4079875"/>
            <a:ext cx="2709862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3" name="Footer Placeholder 8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 sz="1200"/>
              <a:t>The rebirth of neuromorphic accelerators</a:t>
            </a:r>
            <a:endParaRPr lang="en-US" altLang="fr-FR" sz="1200" b="0"/>
          </a:p>
        </p:txBody>
      </p:sp>
      <p:sp>
        <p:nvSpPr>
          <p:cNvPr id="54284" name="Slide Number Placeholder 7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fld id="{6639DA7F-2C71-CE42-8641-A707A3DD7586}" type="slidenum">
              <a:rPr lang="en-US" altLang="fr-FR" sz="1200"/>
              <a:pPr/>
              <a:t>27</a:t>
            </a:fld>
            <a:endParaRPr lang="en-US" altLang="fr-FR" sz="12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 à coins arrondis 168"/>
          <p:cNvSpPr/>
          <p:nvPr/>
        </p:nvSpPr>
        <p:spPr>
          <a:xfrm>
            <a:off x="6732588" y="1030288"/>
            <a:ext cx="2139950" cy="22542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4" name="Groupe 3"/>
          <p:cNvGrpSpPr>
            <a:grpSpLocks noChangeAspect="1"/>
          </p:cNvGrpSpPr>
          <p:nvPr/>
        </p:nvGrpSpPr>
        <p:grpSpPr bwMode="auto">
          <a:xfrm>
            <a:off x="7121525" y="1760538"/>
            <a:ext cx="1374775" cy="1381125"/>
            <a:chOff x="6475762" y="1094535"/>
            <a:chExt cx="2529242" cy="2538230"/>
          </a:xfrm>
        </p:grpSpPr>
        <p:pic>
          <p:nvPicPr>
            <p:cNvPr id="57492" name="Picture 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5762" y="1094535"/>
              <a:ext cx="1237549" cy="1237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493" name="Picture 7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7454" y="2395216"/>
              <a:ext cx="1237549" cy="1237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494" name="Picture 6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7455" y="1098342"/>
              <a:ext cx="1237549" cy="1237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495" name="Picture 8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5762" y="2395216"/>
              <a:ext cx="1237549" cy="1237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9" name="Image 10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3671888"/>
            <a:ext cx="3144837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à coins arrondis 1029"/>
          <p:cNvSpPr/>
          <p:nvPr/>
        </p:nvSpPr>
        <p:spPr>
          <a:xfrm>
            <a:off x="4937125" y="3789363"/>
            <a:ext cx="3800475" cy="19780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4675" y="896938"/>
            <a:ext cx="7418388" cy="4603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Novel NVMs-based Architectures</a:t>
            </a:r>
            <a:endParaRPr lang="en-US" dirty="0"/>
          </a:p>
        </p:txBody>
      </p:sp>
      <p:grpSp>
        <p:nvGrpSpPr>
          <p:cNvPr id="7" name="Group 32"/>
          <p:cNvGrpSpPr>
            <a:grpSpLocks noChangeAspect="1"/>
          </p:cNvGrpSpPr>
          <p:nvPr/>
        </p:nvGrpSpPr>
        <p:grpSpPr bwMode="auto">
          <a:xfrm>
            <a:off x="5297488" y="4581525"/>
            <a:ext cx="2895600" cy="1162050"/>
            <a:chOff x="222" y="1044"/>
            <a:chExt cx="5380" cy="2159"/>
          </a:xfrm>
        </p:grpSpPr>
        <p:pic>
          <p:nvPicPr>
            <p:cNvPr id="57482" name="Picture 22" descr="l1-[834]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" y="1044"/>
              <a:ext cx="1025" cy="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483" name="Picture 23" descr="l1-[786]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9" y="2178"/>
              <a:ext cx="1025" cy="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484" name="Picture 24" descr="l1-[787]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8" y="1044"/>
              <a:ext cx="1025" cy="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485" name="Picture 25" descr="l1-[793]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1" y="2178"/>
              <a:ext cx="1025" cy="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486" name="Picture 26" descr="l1-[798]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9" y="1044"/>
              <a:ext cx="1025" cy="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487" name="Picture 27" descr="l1-[803]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1" y="1044"/>
              <a:ext cx="1025" cy="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488" name="Picture 28" descr="l1-[813]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7" y="1044"/>
              <a:ext cx="1025" cy="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489" name="Picture 29" descr="l1-[817]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" y="2178"/>
              <a:ext cx="1025" cy="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490" name="Picture 30" descr="l1-[821]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7" y="2178"/>
              <a:ext cx="1025" cy="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491" name="Picture 31" descr="l1-[827]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8" y="2178"/>
              <a:ext cx="1025" cy="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4"/>
          <p:cNvGrpSpPr>
            <a:grpSpLocks noChangeAspect="1"/>
          </p:cNvGrpSpPr>
          <p:nvPr/>
        </p:nvGrpSpPr>
        <p:grpSpPr bwMode="auto">
          <a:xfrm>
            <a:off x="1516063" y="1068388"/>
            <a:ext cx="4902200" cy="2278062"/>
            <a:chOff x="-329" y="716"/>
            <a:chExt cx="6440" cy="2992"/>
          </a:xfrm>
        </p:grpSpPr>
        <p:sp>
          <p:nvSpPr>
            <p:cNvPr id="57362" name="Text Box 555"/>
            <p:cNvSpPr txBox="1">
              <a:spLocks noChangeAspect="1" noChangeArrowheads="1"/>
            </p:cNvSpPr>
            <p:nvPr/>
          </p:nvSpPr>
          <p:spPr bwMode="auto">
            <a:xfrm>
              <a:off x="3217" y="3071"/>
              <a:ext cx="1593" cy="6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pPr eaLnBrk="1" hangingPunct="1"/>
              <a:r>
                <a:rPr lang="en-US" altLang="fr-FR" sz="1400">
                  <a:solidFill>
                    <a:schemeClr val="folHlink"/>
                  </a:solidFill>
                  <a:latin typeface="Calibri" charset="0"/>
                </a:rPr>
                <a:t>Equivalent</a:t>
              </a:r>
            </a:p>
            <a:p>
              <a:pPr eaLnBrk="1" hangingPunct="1"/>
              <a:r>
                <a:rPr lang="en-US" altLang="fr-FR" sz="1400">
                  <a:solidFill>
                    <a:schemeClr val="folHlink"/>
                  </a:solidFill>
                  <a:latin typeface="Calibri" charset="0"/>
                </a:rPr>
                <a:t>2-PCM synapse</a:t>
              </a:r>
            </a:p>
          </p:txBody>
        </p:sp>
        <p:sp>
          <p:nvSpPr>
            <p:cNvPr id="57363" name="AutoShape 186"/>
            <p:cNvSpPr>
              <a:spLocks noChangeAspect="1" noChangeArrowheads="1"/>
            </p:cNvSpPr>
            <p:nvPr/>
          </p:nvSpPr>
          <p:spPr bwMode="auto">
            <a:xfrm rot="5400000">
              <a:off x="5197" y="1911"/>
              <a:ext cx="272" cy="227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pPr algn="ctr" eaLnBrk="1" hangingPunct="1"/>
              <a:endParaRPr lang="fr-FR" altLang="fr-FR">
                <a:latin typeface="Calibri" charset="0"/>
              </a:endParaRPr>
            </a:p>
          </p:txBody>
        </p:sp>
        <p:sp>
          <p:nvSpPr>
            <p:cNvPr id="57364" name="Line 189"/>
            <p:cNvSpPr>
              <a:spLocks noChangeAspect="1" noChangeShapeType="1"/>
            </p:cNvSpPr>
            <p:nvPr/>
          </p:nvSpPr>
          <p:spPr bwMode="auto">
            <a:xfrm flipV="1">
              <a:off x="3516" y="1706"/>
              <a:ext cx="14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365" name="Line 190"/>
            <p:cNvSpPr>
              <a:spLocks noChangeAspect="1" noChangeShapeType="1"/>
            </p:cNvSpPr>
            <p:nvPr/>
          </p:nvSpPr>
          <p:spPr bwMode="auto">
            <a:xfrm flipV="1">
              <a:off x="3516" y="2341"/>
              <a:ext cx="14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57366" name="Group 314"/>
            <p:cNvGrpSpPr>
              <a:grpSpLocks noChangeAspect="1"/>
            </p:cNvGrpSpPr>
            <p:nvPr/>
          </p:nvGrpSpPr>
          <p:grpSpPr bwMode="auto">
            <a:xfrm rot="-2700000">
              <a:off x="3580" y="1889"/>
              <a:ext cx="619" cy="143"/>
              <a:chOff x="2200" y="1116"/>
              <a:chExt cx="1769" cy="409"/>
            </a:xfrm>
          </p:grpSpPr>
          <p:sp>
            <p:nvSpPr>
              <p:cNvPr id="57466" name="Line 5"/>
              <p:cNvSpPr>
                <a:spLocks noChangeAspect="1" noChangeShapeType="1"/>
              </p:cNvSpPr>
              <p:nvPr/>
            </p:nvSpPr>
            <p:spPr bwMode="auto">
              <a:xfrm flipH="1">
                <a:off x="2835" y="1207"/>
                <a:ext cx="31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67" name="Line 6"/>
              <p:cNvSpPr>
                <a:spLocks noChangeAspect="1" noChangeShapeType="1"/>
              </p:cNvSpPr>
              <p:nvPr/>
            </p:nvSpPr>
            <p:spPr bwMode="auto">
              <a:xfrm>
                <a:off x="3108" y="1161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68" name="Line 7"/>
              <p:cNvSpPr>
                <a:spLocks noChangeAspect="1" noChangeShapeType="1"/>
              </p:cNvSpPr>
              <p:nvPr/>
            </p:nvSpPr>
            <p:spPr bwMode="auto">
              <a:xfrm>
                <a:off x="3380" y="1116"/>
                <a:ext cx="91" cy="18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69" name="Line 8"/>
              <p:cNvSpPr>
                <a:spLocks noChangeAspect="1" noChangeShapeType="1"/>
              </p:cNvSpPr>
              <p:nvPr/>
            </p:nvSpPr>
            <p:spPr bwMode="auto">
              <a:xfrm flipV="1">
                <a:off x="3153" y="1116"/>
                <a:ext cx="45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70" name="Line 9"/>
              <p:cNvSpPr>
                <a:spLocks noChangeAspect="1" noChangeShapeType="1"/>
              </p:cNvSpPr>
              <p:nvPr/>
            </p:nvSpPr>
            <p:spPr bwMode="auto">
              <a:xfrm>
                <a:off x="3198" y="1116"/>
                <a:ext cx="91" cy="18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71" name="Line 10"/>
              <p:cNvSpPr>
                <a:spLocks noChangeAspect="1" noChangeShapeType="1"/>
              </p:cNvSpPr>
              <p:nvPr/>
            </p:nvSpPr>
            <p:spPr bwMode="auto">
              <a:xfrm flipV="1">
                <a:off x="3289" y="1116"/>
                <a:ext cx="90" cy="18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72" name="Line 11"/>
              <p:cNvSpPr>
                <a:spLocks noChangeAspect="1" noChangeShapeType="1"/>
              </p:cNvSpPr>
              <p:nvPr/>
            </p:nvSpPr>
            <p:spPr bwMode="auto">
              <a:xfrm flipV="1">
                <a:off x="3470" y="1116"/>
                <a:ext cx="90" cy="18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73" name="Line 12"/>
              <p:cNvSpPr>
                <a:spLocks noChangeAspect="1" noChangeShapeType="1"/>
              </p:cNvSpPr>
              <p:nvPr/>
            </p:nvSpPr>
            <p:spPr bwMode="auto">
              <a:xfrm>
                <a:off x="3561" y="1116"/>
                <a:ext cx="91" cy="18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74" name="Line 13"/>
              <p:cNvSpPr>
                <a:spLocks noChangeAspect="1" noChangeShapeType="1"/>
              </p:cNvSpPr>
              <p:nvPr/>
            </p:nvSpPr>
            <p:spPr bwMode="auto">
              <a:xfrm flipV="1">
                <a:off x="3652" y="1207"/>
                <a:ext cx="45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75" name="Line 14"/>
              <p:cNvSpPr>
                <a:spLocks noChangeAspect="1" noChangeShapeType="1"/>
              </p:cNvSpPr>
              <p:nvPr/>
            </p:nvSpPr>
            <p:spPr bwMode="auto">
              <a:xfrm flipH="1">
                <a:off x="3697" y="1207"/>
                <a:ext cx="27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oval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76" name="Line 325"/>
              <p:cNvSpPr>
                <a:spLocks noChangeAspect="1" noChangeShapeType="1"/>
              </p:cNvSpPr>
              <p:nvPr/>
            </p:nvSpPr>
            <p:spPr bwMode="auto">
              <a:xfrm>
                <a:off x="2835" y="1207"/>
                <a:ext cx="0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77" name="Line 326"/>
              <p:cNvSpPr>
                <a:spLocks noChangeAspect="1" noChangeShapeType="1"/>
              </p:cNvSpPr>
              <p:nvPr/>
            </p:nvSpPr>
            <p:spPr bwMode="auto">
              <a:xfrm flipH="1">
                <a:off x="2563" y="1343"/>
                <a:ext cx="27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78" name="Line 327"/>
              <p:cNvSpPr>
                <a:spLocks noChangeAspect="1" noChangeShapeType="1"/>
              </p:cNvSpPr>
              <p:nvPr/>
            </p:nvSpPr>
            <p:spPr bwMode="auto">
              <a:xfrm>
                <a:off x="2563" y="1207"/>
                <a:ext cx="0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79" name="Line 328"/>
              <p:cNvSpPr>
                <a:spLocks noChangeAspect="1" noChangeShapeType="1"/>
              </p:cNvSpPr>
              <p:nvPr/>
            </p:nvSpPr>
            <p:spPr bwMode="auto">
              <a:xfrm flipH="1">
                <a:off x="2563" y="1388"/>
                <a:ext cx="27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80" name="Line 329"/>
              <p:cNvSpPr>
                <a:spLocks noChangeAspect="1" noChangeShapeType="1"/>
              </p:cNvSpPr>
              <p:nvPr/>
            </p:nvSpPr>
            <p:spPr bwMode="auto">
              <a:xfrm flipH="1">
                <a:off x="2698" y="1388"/>
                <a:ext cx="1" cy="13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81" name="Line 14"/>
              <p:cNvSpPr>
                <a:spLocks noChangeAspect="1" noChangeShapeType="1"/>
              </p:cNvSpPr>
              <p:nvPr/>
            </p:nvSpPr>
            <p:spPr bwMode="auto">
              <a:xfrm flipH="1">
                <a:off x="2200" y="1207"/>
                <a:ext cx="3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57367" name="Group 384"/>
            <p:cNvGrpSpPr>
              <a:grpSpLocks noChangeAspect="1"/>
            </p:cNvGrpSpPr>
            <p:nvPr/>
          </p:nvGrpSpPr>
          <p:grpSpPr bwMode="auto">
            <a:xfrm rot="-2700000">
              <a:off x="4216" y="1889"/>
              <a:ext cx="619" cy="143"/>
              <a:chOff x="2200" y="1116"/>
              <a:chExt cx="1769" cy="409"/>
            </a:xfrm>
          </p:grpSpPr>
          <p:sp>
            <p:nvSpPr>
              <p:cNvPr id="57450" name="Line 5"/>
              <p:cNvSpPr>
                <a:spLocks noChangeAspect="1" noChangeShapeType="1"/>
              </p:cNvSpPr>
              <p:nvPr/>
            </p:nvSpPr>
            <p:spPr bwMode="auto">
              <a:xfrm flipH="1">
                <a:off x="2835" y="1207"/>
                <a:ext cx="318" cy="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51" name="Line 6"/>
              <p:cNvSpPr>
                <a:spLocks noChangeAspect="1" noChangeShapeType="1"/>
              </p:cNvSpPr>
              <p:nvPr/>
            </p:nvSpPr>
            <p:spPr bwMode="auto">
              <a:xfrm>
                <a:off x="3108" y="1161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52" name="Line 7"/>
              <p:cNvSpPr>
                <a:spLocks noChangeAspect="1" noChangeShapeType="1"/>
              </p:cNvSpPr>
              <p:nvPr/>
            </p:nvSpPr>
            <p:spPr bwMode="auto">
              <a:xfrm>
                <a:off x="3380" y="1116"/>
                <a:ext cx="91" cy="18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53" name="Line 8"/>
              <p:cNvSpPr>
                <a:spLocks noChangeAspect="1" noChangeShapeType="1"/>
              </p:cNvSpPr>
              <p:nvPr/>
            </p:nvSpPr>
            <p:spPr bwMode="auto">
              <a:xfrm flipV="1">
                <a:off x="3153" y="1116"/>
                <a:ext cx="45" cy="9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54" name="Line 9"/>
              <p:cNvSpPr>
                <a:spLocks noChangeAspect="1" noChangeShapeType="1"/>
              </p:cNvSpPr>
              <p:nvPr/>
            </p:nvSpPr>
            <p:spPr bwMode="auto">
              <a:xfrm>
                <a:off x="3198" y="1116"/>
                <a:ext cx="91" cy="18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55" name="Line 10"/>
              <p:cNvSpPr>
                <a:spLocks noChangeAspect="1" noChangeShapeType="1"/>
              </p:cNvSpPr>
              <p:nvPr/>
            </p:nvSpPr>
            <p:spPr bwMode="auto">
              <a:xfrm flipV="1">
                <a:off x="3289" y="1116"/>
                <a:ext cx="90" cy="18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56" name="Line 11"/>
              <p:cNvSpPr>
                <a:spLocks noChangeAspect="1" noChangeShapeType="1"/>
              </p:cNvSpPr>
              <p:nvPr/>
            </p:nvSpPr>
            <p:spPr bwMode="auto">
              <a:xfrm flipV="1">
                <a:off x="3470" y="1116"/>
                <a:ext cx="90" cy="18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57" name="Line 12"/>
              <p:cNvSpPr>
                <a:spLocks noChangeAspect="1" noChangeShapeType="1"/>
              </p:cNvSpPr>
              <p:nvPr/>
            </p:nvSpPr>
            <p:spPr bwMode="auto">
              <a:xfrm>
                <a:off x="3561" y="1116"/>
                <a:ext cx="91" cy="18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58" name="Line 13"/>
              <p:cNvSpPr>
                <a:spLocks noChangeAspect="1" noChangeShapeType="1"/>
              </p:cNvSpPr>
              <p:nvPr/>
            </p:nvSpPr>
            <p:spPr bwMode="auto">
              <a:xfrm flipV="1">
                <a:off x="3652" y="1207"/>
                <a:ext cx="45" cy="9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59" name="Line 14"/>
              <p:cNvSpPr>
                <a:spLocks noChangeAspect="1" noChangeShapeType="1"/>
              </p:cNvSpPr>
              <p:nvPr/>
            </p:nvSpPr>
            <p:spPr bwMode="auto">
              <a:xfrm flipH="1">
                <a:off x="3697" y="1207"/>
                <a:ext cx="272" cy="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 type="oval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60" name="Line 395"/>
              <p:cNvSpPr>
                <a:spLocks noChangeAspect="1" noChangeShapeType="1"/>
              </p:cNvSpPr>
              <p:nvPr/>
            </p:nvSpPr>
            <p:spPr bwMode="auto">
              <a:xfrm>
                <a:off x="2835" y="1207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61" name="Line 396"/>
              <p:cNvSpPr>
                <a:spLocks noChangeAspect="1" noChangeShapeType="1"/>
              </p:cNvSpPr>
              <p:nvPr/>
            </p:nvSpPr>
            <p:spPr bwMode="auto">
              <a:xfrm flipH="1">
                <a:off x="2563" y="1343"/>
                <a:ext cx="272" cy="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62" name="Line 397"/>
              <p:cNvSpPr>
                <a:spLocks noChangeAspect="1" noChangeShapeType="1"/>
              </p:cNvSpPr>
              <p:nvPr/>
            </p:nvSpPr>
            <p:spPr bwMode="auto">
              <a:xfrm>
                <a:off x="2563" y="1207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63" name="Line 398"/>
              <p:cNvSpPr>
                <a:spLocks noChangeAspect="1" noChangeShapeType="1"/>
              </p:cNvSpPr>
              <p:nvPr/>
            </p:nvSpPr>
            <p:spPr bwMode="auto">
              <a:xfrm flipH="1">
                <a:off x="2563" y="1388"/>
                <a:ext cx="272" cy="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64" name="Line 399"/>
              <p:cNvSpPr>
                <a:spLocks noChangeAspect="1" noChangeShapeType="1"/>
              </p:cNvSpPr>
              <p:nvPr/>
            </p:nvSpPr>
            <p:spPr bwMode="auto">
              <a:xfrm flipH="1">
                <a:off x="2698" y="1388"/>
                <a:ext cx="1" cy="137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65" name="Line 14"/>
              <p:cNvSpPr>
                <a:spLocks noChangeAspect="1" noChangeShapeType="1"/>
              </p:cNvSpPr>
              <p:nvPr/>
            </p:nvSpPr>
            <p:spPr bwMode="auto">
              <a:xfrm flipH="1">
                <a:off x="2200" y="1207"/>
                <a:ext cx="362" cy="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 type="none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57368" name="Line 402"/>
            <p:cNvSpPr>
              <a:spLocks noChangeAspect="1" noChangeShapeType="1"/>
            </p:cNvSpPr>
            <p:nvPr/>
          </p:nvSpPr>
          <p:spPr bwMode="auto">
            <a:xfrm>
              <a:off x="4261" y="1434"/>
              <a:ext cx="0" cy="1451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369" name="Line 455"/>
            <p:cNvSpPr>
              <a:spLocks noChangeAspect="1" noChangeShapeType="1"/>
            </p:cNvSpPr>
            <p:nvPr/>
          </p:nvSpPr>
          <p:spPr bwMode="auto">
            <a:xfrm>
              <a:off x="4947" y="1706"/>
              <a:ext cx="181" cy="2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370" name="Line 456"/>
            <p:cNvSpPr>
              <a:spLocks noChangeAspect="1" noChangeShapeType="1"/>
            </p:cNvSpPr>
            <p:nvPr/>
          </p:nvSpPr>
          <p:spPr bwMode="auto">
            <a:xfrm flipH="1">
              <a:off x="4947" y="2070"/>
              <a:ext cx="181" cy="2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371" name="Line 457"/>
            <p:cNvSpPr>
              <a:spLocks noChangeAspect="1" noChangeShapeType="1"/>
            </p:cNvSpPr>
            <p:nvPr/>
          </p:nvSpPr>
          <p:spPr bwMode="auto">
            <a:xfrm>
              <a:off x="5128" y="197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372" name="Line 458"/>
            <p:cNvSpPr>
              <a:spLocks noChangeAspect="1" noChangeShapeType="1"/>
            </p:cNvSpPr>
            <p:nvPr/>
          </p:nvSpPr>
          <p:spPr bwMode="auto">
            <a:xfrm>
              <a:off x="5134" y="2069"/>
              <a:ext cx="6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373" name="Oval 465"/>
            <p:cNvSpPr>
              <a:spLocks noChangeAspect="1" noChangeArrowheads="1"/>
            </p:cNvSpPr>
            <p:nvPr/>
          </p:nvSpPr>
          <p:spPr bwMode="auto">
            <a:xfrm>
              <a:off x="5173" y="2049"/>
              <a:ext cx="46" cy="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pPr algn="ctr" eaLnBrk="1" hangingPunct="1"/>
              <a:endParaRPr lang="fr-FR" altLang="fr-FR">
                <a:latin typeface="Calibri" charset="0"/>
              </a:endParaRPr>
            </a:p>
          </p:txBody>
        </p:sp>
        <p:sp>
          <p:nvSpPr>
            <p:cNvPr id="57374" name="Line 467"/>
            <p:cNvSpPr>
              <a:spLocks noChangeAspect="1" noChangeShapeType="1"/>
            </p:cNvSpPr>
            <p:nvPr/>
          </p:nvSpPr>
          <p:spPr bwMode="auto">
            <a:xfrm>
              <a:off x="3626" y="1434"/>
              <a:ext cx="0" cy="17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375" name="Line 468"/>
            <p:cNvSpPr>
              <a:spLocks noChangeAspect="1" noChangeShapeType="1"/>
            </p:cNvSpPr>
            <p:nvPr/>
          </p:nvSpPr>
          <p:spPr bwMode="auto">
            <a:xfrm>
              <a:off x="5446" y="2023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376" name="Freeform 528"/>
            <p:cNvSpPr>
              <a:spLocks noChangeAspect="1"/>
            </p:cNvSpPr>
            <p:nvPr/>
          </p:nvSpPr>
          <p:spPr bwMode="auto">
            <a:xfrm>
              <a:off x="3557" y="1751"/>
              <a:ext cx="953" cy="547"/>
            </a:xfrm>
            <a:custGeom>
              <a:avLst/>
              <a:gdLst>
                <a:gd name="T0" fmla="*/ 0 w 953"/>
                <a:gd name="T1" fmla="*/ 2147483647 h 547"/>
                <a:gd name="T2" fmla="*/ 2147483647 w 953"/>
                <a:gd name="T3" fmla="*/ 2147483647 h 547"/>
                <a:gd name="T4" fmla="*/ 2147483647 w 953"/>
                <a:gd name="T5" fmla="*/ 2147483647 h 547"/>
                <a:gd name="T6" fmla="*/ 2147483647 w 953"/>
                <a:gd name="T7" fmla="*/ 2147483647 h 547"/>
                <a:gd name="T8" fmla="*/ 2147483647 w 953"/>
                <a:gd name="T9" fmla="*/ 0 h 5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53" h="547">
                  <a:moveTo>
                    <a:pt x="0" y="317"/>
                  </a:moveTo>
                  <a:cubicBezTo>
                    <a:pt x="83" y="442"/>
                    <a:pt x="180" y="547"/>
                    <a:pt x="272" y="544"/>
                  </a:cubicBezTo>
                  <a:cubicBezTo>
                    <a:pt x="364" y="541"/>
                    <a:pt x="469" y="380"/>
                    <a:pt x="551" y="299"/>
                  </a:cubicBezTo>
                  <a:cubicBezTo>
                    <a:pt x="633" y="218"/>
                    <a:pt x="695" y="105"/>
                    <a:pt x="762" y="55"/>
                  </a:cubicBezTo>
                  <a:cubicBezTo>
                    <a:pt x="829" y="5"/>
                    <a:pt x="913" y="11"/>
                    <a:pt x="953" y="0"/>
                  </a:cubicBezTo>
                </a:path>
              </a:pathLst>
            </a:custGeom>
            <a:noFill/>
            <a:ln w="15875" cap="rnd" cmpd="sng">
              <a:solidFill>
                <a:srgbClr val="0000FF"/>
              </a:solidFill>
              <a:prstDash val="sysDot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377" name="Freeform 529"/>
            <p:cNvSpPr>
              <a:spLocks noChangeAspect="1"/>
            </p:cNvSpPr>
            <p:nvPr/>
          </p:nvSpPr>
          <p:spPr bwMode="auto">
            <a:xfrm>
              <a:off x="3557" y="2386"/>
              <a:ext cx="953" cy="547"/>
            </a:xfrm>
            <a:custGeom>
              <a:avLst/>
              <a:gdLst>
                <a:gd name="T0" fmla="*/ 0 w 953"/>
                <a:gd name="T1" fmla="*/ 2147483647 h 547"/>
                <a:gd name="T2" fmla="*/ 2147483647 w 953"/>
                <a:gd name="T3" fmla="*/ 2147483647 h 547"/>
                <a:gd name="T4" fmla="*/ 2147483647 w 953"/>
                <a:gd name="T5" fmla="*/ 2147483647 h 547"/>
                <a:gd name="T6" fmla="*/ 2147483647 w 953"/>
                <a:gd name="T7" fmla="*/ 2147483647 h 547"/>
                <a:gd name="T8" fmla="*/ 2147483647 w 953"/>
                <a:gd name="T9" fmla="*/ 0 h 5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53" h="547">
                  <a:moveTo>
                    <a:pt x="0" y="317"/>
                  </a:moveTo>
                  <a:cubicBezTo>
                    <a:pt x="83" y="442"/>
                    <a:pt x="180" y="547"/>
                    <a:pt x="272" y="544"/>
                  </a:cubicBezTo>
                  <a:cubicBezTo>
                    <a:pt x="364" y="541"/>
                    <a:pt x="469" y="380"/>
                    <a:pt x="551" y="299"/>
                  </a:cubicBezTo>
                  <a:cubicBezTo>
                    <a:pt x="633" y="218"/>
                    <a:pt x="695" y="105"/>
                    <a:pt x="762" y="55"/>
                  </a:cubicBezTo>
                  <a:cubicBezTo>
                    <a:pt x="829" y="5"/>
                    <a:pt x="913" y="11"/>
                    <a:pt x="953" y="0"/>
                  </a:cubicBezTo>
                </a:path>
              </a:pathLst>
            </a:custGeom>
            <a:noFill/>
            <a:ln w="15875" cap="rnd" cmpd="sng">
              <a:solidFill>
                <a:srgbClr val="0000FF"/>
              </a:solidFill>
              <a:prstDash val="sysDot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378" name="Text Box 532"/>
            <p:cNvSpPr txBox="1">
              <a:spLocks noChangeAspect="1" noChangeArrowheads="1"/>
            </p:cNvSpPr>
            <p:nvPr/>
          </p:nvSpPr>
          <p:spPr bwMode="auto">
            <a:xfrm>
              <a:off x="4740" y="2371"/>
              <a:ext cx="1166" cy="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pPr eaLnBrk="1" hangingPunct="1"/>
              <a:r>
                <a:rPr lang="en-US" altLang="fr-FR" sz="1400">
                  <a:latin typeface="Calibri" charset="0"/>
                </a:rPr>
                <a:t>I = </a:t>
              </a:r>
              <a:r>
                <a:rPr lang="en-US" altLang="fr-FR" sz="1400">
                  <a:solidFill>
                    <a:srgbClr val="0000FF"/>
                  </a:solidFill>
                  <a:latin typeface="Calibri" charset="0"/>
                </a:rPr>
                <a:t>I</a:t>
              </a:r>
              <a:r>
                <a:rPr lang="en-US" altLang="fr-FR" sz="1400" baseline="-25000">
                  <a:solidFill>
                    <a:srgbClr val="0000FF"/>
                  </a:solidFill>
                  <a:latin typeface="Calibri" charset="0"/>
                </a:rPr>
                <a:t>LTP</a:t>
              </a:r>
              <a:r>
                <a:rPr lang="en-US" altLang="fr-FR" sz="1400">
                  <a:solidFill>
                    <a:srgbClr val="0000FF"/>
                  </a:solidFill>
                  <a:latin typeface="Calibri" charset="0"/>
                </a:rPr>
                <a:t> </a:t>
              </a:r>
              <a:r>
                <a:rPr lang="en-US" altLang="fr-FR" sz="1400">
                  <a:latin typeface="Calibri" charset="0"/>
                </a:rPr>
                <a:t>- </a:t>
              </a:r>
              <a:r>
                <a:rPr lang="en-US" altLang="fr-FR" sz="1400">
                  <a:solidFill>
                    <a:srgbClr val="FF0000"/>
                  </a:solidFill>
                  <a:latin typeface="Calibri" charset="0"/>
                </a:rPr>
                <a:t>I</a:t>
              </a:r>
              <a:r>
                <a:rPr lang="en-US" altLang="fr-FR" sz="1400" baseline="-25000">
                  <a:solidFill>
                    <a:srgbClr val="FF0000"/>
                  </a:solidFill>
                  <a:latin typeface="Calibri" charset="0"/>
                </a:rPr>
                <a:t>LTD</a:t>
              </a:r>
            </a:p>
          </p:txBody>
        </p:sp>
        <p:sp>
          <p:nvSpPr>
            <p:cNvPr id="57379" name="Line 533"/>
            <p:cNvSpPr>
              <a:spLocks noChangeAspect="1" noChangeShapeType="1"/>
            </p:cNvSpPr>
            <p:nvPr/>
          </p:nvSpPr>
          <p:spPr bwMode="auto">
            <a:xfrm>
              <a:off x="4858" y="2341"/>
              <a:ext cx="45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380" name="Text Box 534"/>
            <p:cNvSpPr txBox="1">
              <a:spLocks noChangeAspect="1" noChangeArrowheads="1"/>
            </p:cNvSpPr>
            <p:nvPr/>
          </p:nvSpPr>
          <p:spPr bwMode="auto">
            <a:xfrm>
              <a:off x="4921" y="2061"/>
              <a:ext cx="489" cy="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pPr eaLnBrk="1" hangingPunct="1"/>
              <a:r>
                <a:rPr lang="en-US" altLang="fr-FR" sz="1400">
                  <a:solidFill>
                    <a:srgbClr val="FF0000"/>
                  </a:solidFill>
                  <a:latin typeface="Calibri" charset="0"/>
                </a:rPr>
                <a:t>I</a:t>
              </a:r>
              <a:r>
                <a:rPr lang="en-US" altLang="fr-FR" sz="1400" baseline="-25000">
                  <a:solidFill>
                    <a:srgbClr val="FF0000"/>
                  </a:solidFill>
                  <a:latin typeface="Calibri" charset="0"/>
                </a:rPr>
                <a:t>LTD</a:t>
              </a:r>
            </a:p>
          </p:txBody>
        </p:sp>
        <p:sp>
          <p:nvSpPr>
            <p:cNvPr id="57381" name="Line 535"/>
            <p:cNvSpPr>
              <a:spLocks noChangeAspect="1" noChangeShapeType="1"/>
            </p:cNvSpPr>
            <p:nvPr/>
          </p:nvSpPr>
          <p:spPr bwMode="auto">
            <a:xfrm>
              <a:off x="4850" y="1706"/>
              <a:ext cx="45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382" name="Text Box 536"/>
            <p:cNvSpPr txBox="1">
              <a:spLocks noChangeAspect="1" noChangeArrowheads="1"/>
            </p:cNvSpPr>
            <p:nvPr/>
          </p:nvSpPr>
          <p:spPr bwMode="auto">
            <a:xfrm>
              <a:off x="4949" y="1417"/>
              <a:ext cx="476" cy="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pPr eaLnBrk="1" hangingPunct="1"/>
              <a:r>
                <a:rPr lang="en-US" altLang="fr-FR" sz="1400">
                  <a:solidFill>
                    <a:srgbClr val="0000FF"/>
                  </a:solidFill>
                  <a:latin typeface="Calibri" charset="0"/>
                </a:rPr>
                <a:t>I</a:t>
              </a:r>
              <a:r>
                <a:rPr lang="en-US" altLang="fr-FR" sz="1400" baseline="-25000">
                  <a:solidFill>
                    <a:srgbClr val="0000FF"/>
                  </a:solidFill>
                  <a:latin typeface="Calibri" charset="0"/>
                </a:rPr>
                <a:t>LTP</a:t>
              </a:r>
            </a:p>
          </p:txBody>
        </p:sp>
        <p:sp>
          <p:nvSpPr>
            <p:cNvPr id="57383" name="Line 541"/>
            <p:cNvSpPr>
              <a:spLocks noChangeAspect="1" noChangeShapeType="1"/>
            </p:cNvSpPr>
            <p:nvPr/>
          </p:nvSpPr>
          <p:spPr bwMode="auto">
            <a:xfrm>
              <a:off x="3739" y="1480"/>
              <a:ext cx="91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384" name="Line 542"/>
            <p:cNvSpPr>
              <a:spLocks noChangeAspect="1" noChangeShapeType="1"/>
            </p:cNvSpPr>
            <p:nvPr/>
          </p:nvSpPr>
          <p:spPr bwMode="auto">
            <a:xfrm>
              <a:off x="3830" y="1434"/>
              <a:ext cx="0" cy="4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385" name="Line 543"/>
            <p:cNvSpPr>
              <a:spLocks noChangeAspect="1" noChangeShapeType="1"/>
            </p:cNvSpPr>
            <p:nvPr/>
          </p:nvSpPr>
          <p:spPr bwMode="auto">
            <a:xfrm>
              <a:off x="3830" y="1434"/>
              <a:ext cx="226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386" name="Line 544"/>
            <p:cNvSpPr>
              <a:spLocks noChangeAspect="1" noChangeShapeType="1"/>
            </p:cNvSpPr>
            <p:nvPr/>
          </p:nvSpPr>
          <p:spPr bwMode="auto">
            <a:xfrm>
              <a:off x="4056" y="1434"/>
              <a:ext cx="0" cy="4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387" name="Line 545"/>
            <p:cNvSpPr>
              <a:spLocks noChangeAspect="1" noChangeShapeType="1"/>
            </p:cNvSpPr>
            <p:nvPr/>
          </p:nvSpPr>
          <p:spPr bwMode="auto">
            <a:xfrm>
              <a:off x="4056" y="1480"/>
              <a:ext cx="91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388" name="Line 546"/>
            <p:cNvSpPr>
              <a:spLocks noChangeAspect="1" noChangeShapeType="1"/>
            </p:cNvSpPr>
            <p:nvPr/>
          </p:nvSpPr>
          <p:spPr bwMode="auto">
            <a:xfrm>
              <a:off x="3693" y="1479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389" name="Text Box 555"/>
            <p:cNvSpPr txBox="1">
              <a:spLocks noChangeAspect="1" noChangeArrowheads="1"/>
            </p:cNvSpPr>
            <p:nvPr/>
          </p:nvSpPr>
          <p:spPr bwMode="auto">
            <a:xfrm>
              <a:off x="3337" y="716"/>
              <a:ext cx="2598" cy="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pPr algn="ctr" eaLnBrk="1" hangingPunct="1"/>
              <a:r>
                <a:rPr lang="en-US" altLang="fr-FR" sz="1400">
                  <a:latin typeface="Calibri" charset="0"/>
                </a:rPr>
                <a:t>From spiking pre-synaptic neurons (inputs)</a:t>
              </a:r>
            </a:p>
          </p:txBody>
        </p:sp>
        <p:grpSp>
          <p:nvGrpSpPr>
            <p:cNvPr id="57390" name="Group 388"/>
            <p:cNvGrpSpPr>
              <a:grpSpLocks noChangeAspect="1"/>
            </p:cNvGrpSpPr>
            <p:nvPr/>
          </p:nvGrpSpPr>
          <p:grpSpPr bwMode="auto">
            <a:xfrm>
              <a:off x="3676" y="2324"/>
              <a:ext cx="359" cy="470"/>
              <a:chOff x="1581" y="1738"/>
              <a:chExt cx="359" cy="470"/>
            </a:xfrm>
          </p:grpSpPr>
          <p:sp>
            <p:nvSpPr>
              <p:cNvPr id="57434" name="Line 5"/>
              <p:cNvSpPr>
                <a:spLocks noChangeAspect="1" noChangeShapeType="1"/>
              </p:cNvSpPr>
              <p:nvPr/>
            </p:nvSpPr>
            <p:spPr bwMode="auto">
              <a:xfrm rot="18900000" flipH="1">
                <a:off x="1677" y="1994"/>
                <a:ext cx="11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35" name="Line 6"/>
              <p:cNvSpPr>
                <a:spLocks noChangeAspect="1" noChangeShapeType="1"/>
              </p:cNvSpPr>
              <p:nvPr/>
            </p:nvSpPr>
            <p:spPr bwMode="auto">
              <a:xfrm rot="-2700000">
                <a:off x="1917" y="1792"/>
                <a:ext cx="0" cy="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36" name="Line 7"/>
              <p:cNvSpPr>
                <a:spLocks noChangeAspect="1" noChangeShapeType="1"/>
              </p:cNvSpPr>
              <p:nvPr/>
            </p:nvSpPr>
            <p:spPr bwMode="auto">
              <a:xfrm rot="-2700000">
                <a:off x="1823" y="1855"/>
                <a:ext cx="32" cy="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37" name="Line 8"/>
              <p:cNvSpPr>
                <a:spLocks noChangeAspect="1" noChangeShapeType="1"/>
              </p:cNvSpPr>
              <p:nvPr/>
            </p:nvSpPr>
            <p:spPr bwMode="auto">
              <a:xfrm rot="18900000" flipV="1">
                <a:off x="1758" y="1922"/>
                <a:ext cx="16" cy="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38" name="Line 9"/>
              <p:cNvSpPr>
                <a:spLocks noChangeAspect="1" noChangeShapeType="1"/>
              </p:cNvSpPr>
              <p:nvPr/>
            </p:nvSpPr>
            <p:spPr bwMode="auto">
              <a:xfrm rot="-2700000">
                <a:off x="1778" y="1900"/>
                <a:ext cx="32" cy="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39" name="Line 10"/>
              <p:cNvSpPr>
                <a:spLocks noChangeAspect="1" noChangeShapeType="1"/>
              </p:cNvSpPr>
              <p:nvPr/>
            </p:nvSpPr>
            <p:spPr bwMode="auto">
              <a:xfrm rot="18900000" flipV="1">
                <a:off x="1801" y="1878"/>
                <a:ext cx="32" cy="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40" name="Line 11"/>
              <p:cNvSpPr>
                <a:spLocks noChangeAspect="1" noChangeShapeType="1"/>
              </p:cNvSpPr>
              <p:nvPr/>
            </p:nvSpPr>
            <p:spPr bwMode="auto">
              <a:xfrm rot="18900000" flipV="1">
                <a:off x="1845" y="1833"/>
                <a:ext cx="32" cy="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41" name="Line 12"/>
              <p:cNvSpPr>
                <a:spLocks noChangeAspect="1" noChangeShapeType="1"/>
              </p:cNvSpPr>
              <p:nvPr/>
            </p:nvSpPr>
            <p:spPr bwMode="auto">
              <a:xfrm rot="-2700000">
                <a:off x="1868" y="1811"/>
                <a:ext cx="32" cy="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42" name="Line 13"/>
              <p:cNvSpPr>
                <a:spLocks noChangeAspect="1" noChangeShapeType="1"/>
              </p:cNvSpPr>
              <p:nvPr/>
            </p:nvSpPr>
            <p:spPr bwMode="auto">
              <a:xfrm rot="18900000" flipV="1">
                <a:off x="1904" y="1821"/>
                <a:ext cx="16" cy="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43" name="Line 14"/>
              <p:cNvSpPr>
                <a:spLocks noChangeAspect="1" noChangeShapeType="1"/>
              </p:cNvSpPr>
              <p:nvPr/>
            </p:nvSpPr>
            <p:spPr bwMode="auto">
              <a:xfrm rot="18900000" flipH="1">
                <a:off x="1892" y="1786"/>
                <a:ext cx="9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oval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44" name="Line 202"/>
              <p:cNvSpPr>
                <a:spLocks noChangeAspect="1" noChangeShapeType="1"/>
              </p:cNvSpPr>
              <p:nvPr/>
            </p:nvSpPr>
            <p:spPr bwMode="auto">
              <a:xfrm rot="-2700000">
                <a:off x="1710" y="2026"/>
                <a:ext cx="0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45" name="Line 203"/>
              <p:cNvSpPr>
                <a:spLocks noChangeAspect="1" noChangeShapeType="1"/>
              </p:cNvSpPr>
              <p:nvPr/>
            </p:nvSpPr>
            <p:spPr bwMode="auto">
              <a:xfrm rot="18900000" flipH="1">
                <a:off x="1645" y="2100"/>
                <a:ext cx="9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46" name="Line 204"/>
              <p:cNvSpPr>
                <a:spLocks noChangeAspect="1" noChangeShapeType="1"/>
              </p:cNvSpPr>
              <p:nvPr/>
            </p:nvSpPr>
            <p:spPr bwMode="auto">
              <a:xfrm rot="-2700000">
                <a:off x="1643" y="2094"/>
                <a:ext cx="0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47" name="Line 205"/>
              <p:cNvSpPr>
                <a:spLocks noChangeAspect="1" noChangeShapeType="1"/>
              </p:cNvSpPr>
              <p:nvPr/>
            </p:nvSpPr>
            <p:spPr bwMode="auto">
              <a:xfrm rot="18900000" flipH="1">
                <a:off x="1656" y="2111"/>
                <a:ext cx="9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48" name="Line 206"/>
              <p:cNvSpPr>
                <a:spLocks noChangeAspect="1" noChangeShapeType="1"/>
              </p:cNvSpPr>
              <p:nvPr/>
            </p:nvSpPr>
            <p:spPr bwMode="auto">
              <a:xfrm rot="18900000" flipH="1">
                <a:off x="1720" y="2104"/>
                <a:ext cx="1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49" name="Line 14"/>
              <p:cNvSpPr>
                <a:spLocks noChangeAspect="1" noChangeShapeType="1"/>
              </p:cNvSpPr>
              <p:nvPr/>
            </p:nvSpPr>
            <p:spPr bwMode="auto">
              <a:xfrm rot="18900000" flipH="1">
                <a:off x="1517" y="2145"/>
                <a:ext cx="12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57391" name="Group 490"/>
            <p:cNvGrpSpPr>
              <a:grpSpLocks noChangeAspect="1"/>
            </p:cNvGrpSpPr>
            <p:nvPr/>
          </p:nvGrpSpPr>
          <p:grpSpPr bwMode="auto">
            <a:xfrm>
              <a:off x="4311" y="2324"/>
              <a:ext cx="359" cy="470"/>
              <a:chOff x="1581" y="1738"/>
              <a:chExt cx="359" cy="470"/>
            </a:xfrm>
          </p:grpSpPr>
          <p:sp>
            <p:nvSpPr>
              <p:cNvPr id="57418" name="Line 5"/>
              <p:cNvSpPr>
                <a:spLocks noChangeAspect="1" noChangeShapeType="1"/>
              </p:cNvSpPr>
              <p:nvPr/>
            </p:nvSpPr>
            <p:spPr bwMode="auto">
              <a:xfrm rot="18900000" flipH="1">
                <a:off x="1677" y="1994"/>
                <a:ext cx="111" cy="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19" name="Line 6"/>
              <p:cNvSpPr>
                <a:spLocks noChangeAspect="1" noChangeShapeType="1"/>
              </p:cNvSpPr>
              <p:nvPr/>
            </p:nvSpPr>
            <p:spPr bwMode="auto">
              <a:xfrm rot="-2700000">
                <a:off x="1917" y="1792"/>
                <a:ext cx="0" cy="3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20" name="Line 7"/>
              <p:cNvSpPr>
                <a:spLocks noChangeAspect="1" noChangeShapeType="1"/>
              </p:cNvSpPr>
              <p:nvPr/>
            </p:nvSpPr>
            <p:spPr bwMode="auto">
              <a:xfrm rot="-2700000">
                <a:off x="1823" y="1855"/>
                <a:ext cx="32" cy="64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21" name="Line 8"/>
              <p:cNvSpPr>
                <a:spLocks noChangeAspect="1" noChangeShapeType="1"/>
              </p:cNvSpPr>
              <p:nvPr/>
            </p:nvSpPr>
            <p:spPr bwMode="auto">
              <a:xfrm rot="18900000" flipV="1">
                <a:off x="1758" y="1922"/>
                <a:ext cx="16" cy="3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22" name="Line 9"/>
              <p:cNvSpPr>
                <a:spLocks noChangeAspect="1" noChangeShapeType="1"/>
              </p:cNvSpPr>
              <p:nvPr/>
            </p:nvSpPr>
            <p:spPr bwMode="auto">
              <a:xfrm rot="-2700000">
                <a:off x="1778" y="1900"/>
                <a:ext cx="32" cy="64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23" name="Line 10"/>
              <p:cNvSpPr>
                <a:spLocks noChangeAspect="1" noChangeShapeType="1"/>
              </p:cNvSpPr>
              <p:nvPr/>
            </p:nvSpPr>
            <p:spPr bwMode="auto">
              <a:xfrm rot="18900000" flipV="1">
                <a:off x="1801" y="1878"/>
                <a:ext cx="32" cy="64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24" name="Line 11"/>
              <p:cNvSpPr>
                <a:spLocks noChangeAspect="1" noChangeShapeType="1"/>
              </p:cNvSpPr>
              <p:nvPr/>
            </p:nvSpPr>
            <p:spPr bwMode="auto">
              <a:xfrm rot="18900000" flipV="1">
                <a:off x="1845" y="1833"/>
                <a:ext cx="32" cy="64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25" name="Line 12"/>
              <p:cNvSpPr>
                <a:spLocks noChangeAspect="1" noChangeShapeType="1"/>
              </p:cNvSpPr>
              <p:nvPr/>
            </p:nvSpPr>
            <p:spPr bwMode="auto">
              <a:xfrm rot="-2700000">
                <a:off x="1868" y="1811"/>
                <a:ext cx="32" cy="64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26" name="Line 13"/>
              <p:cNvSpPr>
                <a:spLocks noChangeAspect="1" noChangeShapeType="1"/>
              </p:cNvSpPr>
              <p:nvPr/>
            </p:nvSpPr>
            <p:spPr bwMode="auto">
              <a:xfrm rot="18900000" flipV="1">
                <a:off x="1904" y="1821"/>
                <a:ext cx="16" cy="3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27" name="Line 14"/>
              <p:cNvSpPr>
                <a:spLocks noChangeAspect="1" noChangeShapeType="1"/>
              </p:cNvSpPr>
              <p:nvPr/>
            </p:nvSpPr>
            <p:spPr bwMode="auto">
              <a:xfrm rot="18900000" flipH="1">
                <a:off x="1892" y="1786"/>
                <a:ext cx="95" cy="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 type="oval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28" name="Line 202"/>
              <p:cNvSpPr>
                <a:spLocks noChangeAspect="1" noChangeShapeType="1"/>
              </p:cNvSpPr>
              <p:nvPr/>
            </p:nvSpPr>
            <p:spPr bwMode="auto">
              <a:xfrm rot="-2700000">
                <a:off x="1710" y="2026"/>
                <a:ext cx="0" cy="47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29" name="Line 203"/>
              <p:cNvSpPr>
                <a:spLocks noChangeAspect="1" noChangeShapeType="1"/>
              </p:cNvSpPr>
              <p:nvPr/>
            </p:nvSpPr>
            <p:spPr bwMode="auto">
              <a:xfrm rot="18900000" flipH="1">
                <a:off x="1645" y="2100"/>
                <a:ext cx="95" cy="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30" name="Line 204"/>
              <p:cNvSpPr>
                <a:spLocks noChangeAspect="1" noChangeShapeType="1"/>
              </p:cNvSpPr>
              <p:nvPr/>
            </p:nvSpPr>
            <p:spPr bwMode="auto">
              <a:xfrm rot="-2700000">
                <a:off x="1643" y="2094"/>
                <a:ext cx="0" cy="47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31" name="Line 205"/>
              <p:cNvSpPr>
                <a:spLocks noChangeAspect="1" noChangeShapeType="1"/>
              </p:cNvSpPr>
              <p:nvPr/>
            </p:nvSpPr>
            <p:spPr bwMode="auto">
              <a:xfrm rot="18900000" flipH="1">
                <a:off x="1656" y="2111"/>
                <a:ext cx="95" cy="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32" name="Line 206"/>
              <p:cNvSpPr>
                <a:spLocks noChangeAspect="1" noChangeShapeType="1"/>
              </p:cNvSpPr>
              <p:nvPr/>
            </p:nvSpPr>
            <p:spPr bwMode="auto">
              <a:xfrm rot="18900000" flipH="1">
                <a:off x="1720" y="2104"/>
                <a:ext cx="1" cy="48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33" name="Line 14"/>
              <p:cNvSpPr>
                <a:spLocks noChangeAspect="1" noChangeShapeType="1"/>
              </p:cNvSpPr>
              <p:nvPr/>
            </p:nvSpPr>
            <p:spPr bwMode="auto">
              <a:xfrm rot="18900000" flipH="1">
                <a:off x="1517" y="2145"/>
                <a:ext cx="127" cy="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 type="none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57392" name="Group 96"/>
            <p:cNvGrpSpPr>
              <a:grpSpLocks noChangeAspect="1"/>
            </p:cNvGrpSpPr>
            <p:nvPr/>
          </p:nvGrpSpPr>
          <p:grpSpPr bwMode="auto">
            <a:xfrm>
              <a:off x="3846" y="2069"/>
              <a:ext cx="137" cy="45"/>
              <a:chOff x="1745" y="1480"/>
              <a:chExt cx="137" cy="45"/>
            </a:xfrm>
          </p:grpSpPr>
          <p:sp>
            <p:nvSpPr>
              <p:cNvPr id="57415" name="Line 97"/>
              <p:cNvSpPr>
                <a:spLocks noChangeAspect="1" noChangeShapeType="1"/>
              </p:cNvSpPr>
              <p:nvPr/>
            </p:nvSpPr>
            <p:spPr bwMode="auto">
              <a:xfrm>
                <a:off x="1745" y="1525"/>
                <a:ext cx="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7416" name="Line 98"/>
              <p:cNvSpPr>
                <a:spLocks noChangeAspect="1" noChangeShapeType="1"/>
              </p:cNvSpPr>
              <p:nvPr/>
            </p:nvSpPr>
            <p:spPr bwMode="auto">
              <a:xfrm>
                <a:off x="1836" y="1480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7417" name="Line 99"/>
              <p:cNvSpPr>
                <a:spLocks noChangeAspect="1" noChangeShapeType="1"/>
              </p:cNvSpPr>
              <p:nvPr/>
            </p:nvSpPr>
            <p:spPr bwMode="auto">
              <a:xfrm>
                <a:off x="1791" y="1480"/>
                <a:ext cx="9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57393" name="Group 100"/>
            <p:cNvGrpSpPr>
              <a:grpSpLocks noChangeAspect="1"/>
            </p:cNvGrpSpPr>
            <p:nvPr/>
          </p:nvGrpSpPr>
          <p:grpSpPr bwMode="auto">
            <a:xfrm>
              <a:off x="3837" y="2689"/>
              <a:ext cx="137" cy="45"/>
              <a:chOff x="1745" y="1480"/>
              <a:chExt cx="137" cy="45"/>
            </a:xfrm>
          </p:grpSpPr>
          <p:sp>
            <p:nvSpPr>
              <p:cNvPr id="57412" name="Line 101"/>
              <p:cNvSpPr>
                <a:spLocks noChangeAspect="1" noChangeShapeType="1"/>
              </p:cNvSpPr>
              <p:nvPr/>
            </p:nvSpPr>
            <p:spPr bwMode="auto">
              <a:xfrm>
                <a:off x="1745" y="1525"/>
                <a:ext cx="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7413" name="Line 102"/>
              <p:cNvSpPr>
                <a:spLocks noChangeAspect="1" noChangeShapeType="1"/>
              </p:cNvSpPr>
              <p:nvPr/>
            </p:nvSpPr>
            <p:spPr bwMode="auto">
              <a:xfrm>
                <a:off x="1836" y="1480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7414" name="Line 103"/>
              <p:cNvSpPr>
                <a:spLocks noChangeAspect="1" noChangeShapeType="1"/>
              </p:cNvSpPr>
              <p:nvPr/>
            </p:nvSpPr>
            <p:spPr bwMode="auto">
              <a:xfrm>
                <a:off x="1791" y="1480"/>
                <a:ext cx="9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57394" name="Group 104"/>
            <p:cNvGrpSpPr>
              <a:grpSpLocks noChangeAspect="1"/>
            </p:cNvGrpSpPr>
            <p:nvPr/>
          </p:nvGrpSpPr>
          <p:grpSpPr bwMode="auto">
            <a:xfrm>
              <a:off x="4481" y="2069"/>
              <a:ext cx="137" cy="45"/>
              <a:chOff x="1745" y="1480"/>
              <a:chExt cx="137" cy="45"/>
            </a:xfrm>
          </p:grpSpPr>
          <p:sp>
            <p:nvSpPr>
              <p:cNvPr id="57409" name="Line 105"/>
              <p:cNvSpPr>
                <a:spLocks noChangeAspect="1" noChangeShapeType="1"/>
              </p:cNvSpPr>
              <p:nvPr/>
            </p:nvSpPr>
            <p:spPr bwMode="auto">
              <a:xfrm>
                <a:off x="1745" y="1525"/>
                <a:ext cx="92" cy="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7410" name="Line 106"/>
              <p:cNvSpPr>
                <a:spLocks noChangeAspect="1" noChangeShapeType="1"/>
              </p:cNvSpPr>
              <p:nvPr/>
            </p:nvSpPr>
            <p:spPr bwMode="auto">
              <a:xfrm>
                <a:off x="1836" y="1480"/>
                <a:ext cx="0" cy="45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7411" name="Line 107"/>
              <p:cNvSpPr>
                <a:spLocks noChangeAspect="1" noChangeShapeType="1"/>
              </p:cNvSpPr>
              <p:nvPr/>
            </p:nvSpPr>
            <p:spPr bwMode="auto">
              <a:xfrm>
                <a:off x="1791" y="1480"/>
                <a:ext cx="91" cy="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57395" name="Group 108"/>
            <p:cNvGrpSpPr>
              <a:grpSpLocks noChangeAspect="1"/>
            </p:cNvGrpSpPr>
            <p:nvPr/>
          </p:nvGrpSpPr>
          <p:grpSpPr bwMode="auto">
            <a:xfrm>
              <a:off x="4472" y="2689"/>
              <a:ext cx="137" cy="45"/>
              <a:chOff x="1745" y="1480"/>
              <a:chExt cx="137" cy="45"/>
            </a:xfrm>
          </p:grpSpPr>
          <p:sp>
            <p:nvSpPr>
              <p:cNvPr id="57406" name="Line 109"/>
              <p:cNvSpPr>
                <a:spLocks noChangeAspect="1" noChangeShapeType="1"/>
              </p:cNvSpPr>
              <p:nvPr/>
            </p:nvSpPr>
            <p:spPr bwMode="auto">
              <a:xfrm>
                <a:off x="1745" y="1525"/>
                <a:ext cx="92" cy="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7407" name="Line 110"/>
              <p:cNvSpPr>
                <a:spLocks noChangeAspect="1" noChangeShapeType="1"/>
              </p:cNvSpPr>
              <p:nvPr/>
            </p:nvSpPr>
            <p:spPr bwMode="auto">
              <a:xfrm>
                <a:off x="1836" y="1480"/>
                <a:ext cx="0" cy="45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7408" name="Line 111"/>
              <p:cNvSpPr>
                <a:spLocks noChangeAspect="1" noChangeShapeType="1"/>
              </p:cNvSpPr>
              <p:nvPr/>
            </p:nvSpPr>
            <p:spPr bwMode="auto">
              <a:xfrm>
                <a:off x="1791" y="1480"/>
                <a:ext cx="91" cy="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57396" name="Text Box 477"/>
            <p:cNvSpPr txBox="1">
              <a:spLocks noChangeAspect="1" noChangeArrowheads="1"/>
            </p:cNvSpPr>
            <p:nvPr/>
          </p:nvSpPr>
          <p:spPr bwMode="auto">
            <a:xfrm>
              <a:off x="3529" y="1090"/>
              <a:ext cx="520" cy="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pPr eaLnBrk="1" hangingPunct="1"/>
              <a:r>
                <a:rPr lang="en-US" altLang="fr-FR" sz="1400">
                  <a:latin typeface="Calibri" charset="0"/>
                </a:rPr>
                <a:t>V</a:t>
              </a:r>
              <a:r>
                <a:rPr lang="en-US" altLang="fr-FR" sz="1400" baseline="-25000">
                  <a:latin typeface="Calibri" charset="0"/>
                </a:rPr>
                <a:t>RD</a:t>
              </a:r>
              <a:endParaRPr lang="en-US" altLang="fr-FR" sz="1400">
                <a:latin typeface="Calibri" charset="0"/>
              </a:endParaRPr>
            </a:p>
          </p:txBody>
        </p:sp>
        <p:sp>
          <p:nvSpPr>
            <p:cNvPr id="57397" name="Text Box 555"/>
            <p:cNvSpPr txBox="1">
              <a:spLocks noChangeAspect="1" noChangeArrowheads="1"/>
            </p:cNvSpPr>
            <p:nvPr/>
          </p:nvSpPr>
          <p:spPr bwMode="auto">
            <a:xfrm>
              <a:off x="4304" y="2636"/>
              <a:ext cx="1807" cy="8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pPr algn="ctr" eaLnBrk="1" hangingPunct="1"/>
              <a:r>
                <a:rPr lang="en-US" altLang="fr-FR" sz="1400">
                  <a:latin typeface="Calibri" charset="0"/>
                </a:rPr>
                <a:t>Spiking post-synaptic neuron (output)</a:t>
              </a:r>
            </a:p>
          </p:txBody>
        </p:sp>
        <p:sp>
          <p:nvSpPr>
            <p:cNvPr id="57398" name="AutoShape 114"/>
            <p:cNvSpPr>
              <a:spLocks noChangeAspect="1" noChangeArrowheads="1"/>
            </p:cNvSpPr>
            <p:nvPr/>
          </p:nvSpPr>
          <p:spPr bwMode="auto">
            <a:xfrm>
              <a:off x="3516" y="1570"/>
              <a:ext cx="654" cy="1451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chemeClr val="folHlink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pPr eaLnBrk="1" hangingPunct="1"/>
              <a:endParaRPr lang="fr-FR" altLang="fr-FR" sz="1400">
                <a:latin typeface="Calibri" charset="0"/>
              </a:endParaRPr>
            </a:p>
          </p:txBody>
        </p:sp>
        <p:pic>
          <p:nvPicPr>
            <p:cNvPr id="57399" name="Picture 115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9" y="853"/>
              <a:ext cx="3621" cy="2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400" name="Line 116"/>
            <p:cNvSpPr>
              <a:spLocks noChangeAspect="1" noChangeShapeType="1"/>
            </p:cNvSpPr>
            <p:nvPr/>
          </p:nvSpPr>
          <p:spPr bwMode="auto">
            <a:xfrm>
              <a:off x="3397" y="2341"/>
              <a:ext cx="1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401" name="Line 117"/>
            <p:cNvSpPr>
              <a:spLocks noChangeAspect="1" noChangeShapeType="1"/>
            </p:cNvSpPr>
            <p:nvPr/>
          </p:nvSpPr>
          <p:spPr bwMode="auto">
            <a:xfrm>
              <a:off x="3380" y="1706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402" name="Line 118"/>
            <p:cNvSpPr>
              <a:spLocks noChangeAspect="1" noChangeShapeType="1"/>
            </p:cNvSpPr>
            <p:nvPr/>
          </p:nvSpPr>
          <p:spPr bwMode="auto">
            <a:xfrm flipV="1">
              <a:off x="3626" y="3157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403" name="Line 119"/>
            <p:cNvSpPr>
              <a:spLocks noChangeAspect="1" noChangeShapeType="1"/>
            </p:cNvSpPr>
            <p:nvPr/>
          </p:nvSpPr>
          <p:spPr bwMode="auto">
            <a:xfrm flipV="1">
              <a:off x="3626" y="1297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404" name="Line 120"/>
            <p:cNvSpPr>
              <a:spLocks noChangeAspect="1" noChangeShapeType="1"/>
            </p:cNvSpPr>
            <p:nvPr/>
          </p:nvSpPr>
          <p:spPr bwMode="auto">
            <a:xfrm flipV="1">
              <a:off x="4261" y="1297"/>
              <a:ext cx="0" cy="136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405" name="Line 121"/>
            <p:cNvSpPr>
              <a:spLocks noChangeAspect="1" noChangeShapeType="1"/>
            </p:cNvSpPr>
            <p:nvPr/>
          </p:nvSpPr>
          <p:spPr bwMode="auto">
            <a:xfrm flipV="1">
              <a:off x="4261" y="2885"/>
              <a:ext cx="0" cy="136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55" name="ZoneTexte 154"/>
          <p:cNvSpPr txBox="1"/>
          <p:nvPr/>
        </p:nvSpPr>
        <p:spPr>
          <a:xfrm>
            <a:off x="0" y="2611438"/>
            <a:ext cx="136683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latin typeface="+mn-lt"/>
                <a:ea typeface="MS PGothic" charset="0"/>
                <a:cs typeface="MS PGothic" charset="0"/>
              </a:rPr>
              <a:t>PCM</a:t>
            </a:r>
          </a:p>
          <a:p>
            <a:pPr algn="ctr">
              <a:defRPr/>
            </a:pPr>
            <a:r>
              <a:rPr lang="en-US" sz="1000" b="1" i="1" dirty="0">
                <a:latin typeface="+mn-lt"/>
                <a:ea typeface="MS PGothic" charset="0"/>
                <a:cs typeface="MS PGothic" charset="0"/>
              </a:rPr>
              <a:t>Crystallization/</a:t>
            </a:r>
          </a:p>
          <a:p>
            <a:pPr algn="ctr">
              <a:defRPr/>
            </a:pPr>
            <a:r>
              <a:rPr lang="en-US" sz="1000" b="1" i="1" dirty="0" err="1">
                <a:latin typeface="+mn-lt"/>
                <a:ea typeface="MS PGothic" charset="0"/>
                <a:cs typeface="MS PGothic" charset="0"/>
              </a:rPr>
              <a:t>Amorphization</a:t>
            </a:r>
            <a:endParaRPr lang="en-US" sz="1000" b="1" i="1" dirty="0">
              <a:latin typeface="+mn-lt"/>
              <a:ea typeface="MS PGothic" charset="0"/>
              <a:cs typeface="MS PGothic" charset="0"/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180975" y="1687513"/>
            <a:ext cx="1038225" cy="46037"/>
          </a:xfrm>
          <a:prstGeom prst="rect">
            <a:avLst/>
          </a:prstGeom>
          <a:noFill/>
          <a:ln>
            <a:tailEnd type="none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57" name="Picture 30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1" t="12068" r="9705" b="5681"/>
          <a:stretch>
            <a:fillRect/>
          </a:stretch>
        </p:blipFill>
        <p:spPr bwMode="auto">
          <a:xfrm>
            <a:off x="690563" y="3878263"/>
            <a:ext cx="811212" cy="98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8" name="ZoneTexte 157"/>
          <p:cNvSpPr txBox="1"/>
          <p:nvPr/>
        </p:nvSpPr>
        <p:spPr>
          <a:xfrm>
            <a:off x="34925" y="4905375"/>
            <a:ext cx="1687513" cy="862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latin typeface="+mn-lt"/>
                <a:ea typeface="MS PGothic" charset="0"/>
                <a:cs typeface="MS PGothic" charset="0"/>
              </a:rPr>
              <a:t>CBRAM</a:t>
            </a:r>
            <a:endParaRPr lang="en-US" sz="2400" b="1" dirty="0">
              <a:latin typeface="+mn-lt"/>
              <a:ea typeface="MS PGothic" charset="0"/>
              <a:cs typeface="MS PGothic" charset="0"/>
            </a:endParaRPr>
          </a:p>
          <a:p>
            <a:pPr algn="ctr">
              <a:defRPr/>
            </a:pPr>
            <a:r>
              <a:rPr lang="en-US" sz="1000" b="1" i="1" dirty="0">
                <a:latin typeface="+mn-lt"/>
                <a:ea typeface="MS PGothic" charset="0"/>
                <a:cs typeface="MS PGothic" charset="0"/>
              </a:rPr>
              <a:t>Forming/</a:t>
            </a:r>
          </a:p>
          <a:p>
            <a:pPr algn="ctr">
              <a:defRPr/>
            </a:pPr>
            <a:r>
              <a:rPr lang="en-US" sz="1000" b="1" i="1" dirty="0">
                <a:latin typeface="+mn-lt"/>
                <a:ea typeface="MS PGothic" charset="0"/>
                <a:cs typeface="MS PGothic" charset="0"/>
              </a:rPr>
              <a:t>Dissolution of</a:t>
            </a:r>
          </a:p>
          <a:p>
            <a:pPr algn="ctr">
              <a:defRPr/>
            </a:pPr>
            <a:r>
              <a:rPr lang="en-US" sz="1000" b="1" i="1" dirty="0">
                <a:latin typeface="+mn-lt"/>
                <a:ea typeface="MS PGothic" charset="0"/>
                <a:cs typeface="MS PGothic" charset="0"/>
              </a:rPr>
              <a:t>conductive  filament</a:t>
            </a:r>
          </a:p>
        </p:txBody>
      </p:sp>
      <p:sp>
        <p:nvSpPr>
          <p:cNvPr id="1024" name="ZoneTexte 1023"/>
          <p:cNvSpPr txBox="1"/>
          <p:nvPr/>
        </p:nvSpPr>
        <p:spPr>
          <a:xfrm>
            <a:off x="6545263" y="1041400"/>
            <a:ext cx="2490787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atin typeface="+mn-lt"/>
                <a:ea typeface="MS PGothic" charset="0"/>
                <a:cs typeface="MS PGothic" charset="0"/>
              </a:rPr>
              <a:t>Unsupervised cars trajectories extraction</a:t>
            </a:r>
          </a:p>
        </p:txBody>
      </p:sp>
      <p:sp>
        <p:nvSpPr>
          <p:cNvPr id="162" name="ZoneTexte 161"/>
          <p:cNvSpPr txBox="1"/>
          <p:nvPr/>
        </p:nvSpPr>
        <p:spPr>
          <a:xfrm>
            <a:off x="4937125" y="3703638"/>
            <a:ext cx="3836988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latin typeface="+mn-lt"/>
                <a:ea typeface="MS PGothic" charset="0"/>
                <a:cs typeface="MS PGothic" charset="0"/>
              </a:rPr>
              <a:t>Unsupervised MNIST handwritten digits classification with stochastic learning</a:t>
            </a:r>
          </a:p>
        </p:txBody>
      </p:sp>
      <p:sp>
        <p:nvSpPr>
          <p:cNvPr id="163" name="Text Box 27"/>
          <p:cNvSpPr txBox="1">
            <a:spLocks noChangeArrowheads="1"/>
          </p:cNvSpPr>
          <p:nvPr/>
        </p:nvSpPr>
        <p:spPr bwMode="auto">
          <a:xfrm>
            <a:off x="34925" y="3519488"/>
            <a:ext cx="8345488" cy="444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 sz="1000">
                <a:latin typeface="Calibri" charset="0"/>
              </a:rPr>
              <a:t>O. Bichler et al., “Visual pattern extraction using energy-efficient ’2-PCM synapse’ neuromorphic architecture.” Electron Devices, IEEE Transactions on, 2012</a:t>
            </a:r>
          </a:p>
        </p:txBody>
      </p:sp>
      <p:sp>
        <p:nvSpPr>
          <p:cNvPr id="164" name="Text Box 27"/>
          <p:cNvSpPr txBox="1">
            <a:spLocks noChangeArrowheads="1"/>
          </p:cNvSpPr>
          <p:nvPr/>
        </p:nvSpPr>
        <p:spPr bwMode="auto">
          <a:xfrm>
            <a:off x="39688" y="5765800"/>
            <a:ext cx="9001125" cy="5032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 sz="1000">
                <a:latin typeface="Calibri" charset="0"/>
              </a:rPr>
              <a:t>M. Suri et al., “CBRAM devices as binary synapses for low-power stochastic neuromorphic systems: Auditory (cochlea) and visual (retina) cognitive processing applications”, </a:t>
            </a:r>
            <a:r>
              <a:rPr lang="en-US" altLang="fr-FR" sz="1000" i="1">
                <a:latin typeface="Calibri" charset="0"/>
              </a:rPr>
              <a:t>IEDM</a:t>
            </a:r>
            <a:r>
              <a:rPr lang="en-US" altLang="fr-FR" sz="1000">
                <a:latin typeface="Calibri" charset="0"/>
              </a:rPr>
              <a:t>, 2012 + M. Suri et al., IEDM 2011 + D. Garbin et al., IEDM 2014</a:t>
            </a:r>
          </a:p>
        </p:txBody>
      </p:sp>
      <p:sp>
        <p:nvSpPr>
          <p:cNvPr id="5736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fld id="{FF96CDBF-58B0-664E-874E-EB66CB74B9C3}" type="slidenum">
              <a:rPr lang="en-US" altLang="fr-FR" sz="1200"/>
              <a:pPr/>
              <a:t>28</a:t>
            </a:fld>
            <a:endParaRPr lang="en-US" altLang="fr-FR" sz="1200"/>
          </a:p>
        </p:txBody>
      </p:sp>
      <p:sp>
        <p:nvSpPr>
          <p:cNvPr id="57361" name="Footer Placeholder 9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 sz="1200"/>
              <a:t>The rebirth of neuromorphic accelerators</a:t>
            </a:r>
            <a:endParaRPr lang="en-US" altLang="fr-FR" sz="1200" b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 animBg="1" autoUpdateAnimBg="0"/>
      <p:bldP spid="1030" grpId="0" animBg="1" autoUpdateAnimBg="0"/>
      <p:bldP spid="155" grpId="0" autoUpdateAnimBg="0"/>
      <p:bldP spid="156" grpId="0" animBg="1" autoUpdateAnimBg="0"/>
      <p:bldP spid="158" grpId="0" autoUpdateAnimBg="0"/>
      <p:bldP spid="1024" grpId="0" autoUpdateAnimBg="0"/>
      <p:bldP spid="162" grpId="0" autoUpdateAnimBg="0"/>
      <p:bldP spid="163" grpId="0" autoUpdateAnimBg="0"/>
      <p:bldP spid="164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sz="2800">
                <a:ea typeface="MS PGothic" charset="-128"/>
              </a:rPr>
              <a:t>Conclusion: Overview of some trends…</a:t>
            </a:r>
          </a:p>
        </p:txBody>
      </p:sp>
      <p:sp>
        <p:nvSpPr>
          <p:cNvPr id="47106" name="Espace réservé du contenu 2"/>
          <p:cNvSpPr>
            <a:spLocks noGrp="1"/>
          </p:cNvSpPr>
          <p:nvPr>
            <p:ph idx="1"/>
          </p:nvPr>
        </p:nvSpPr>
        <p:spPr>
          <a:xfrm>
            <a:off x="566738" y="1333500"/>
            <a:ext cx="8370887" cy="4686300"/>
          </a:xfrm>
        </p:spPr>
        <p:txBody>
          <a:bodyPr/>
          <a:lstStyle/>
          <a:p>
            <a:r>
              <a:rPr lang="en-US" altLang="fr-FR" sz="2000">
                <a:ea typeface="MS PGothic" charset="-128"/>
              </a:rPr>
              <a:t>Limit of frequency scaling -&gt; </a:t>
            </a:r>
            <a:r>
              <a:rPr lang="en-US" altLang="fr-FR" sz="2000">
                <a:solidFill>
                  <a:srgbClr val="FF0000"/>
                </a:solidFill>
                <a:ea typeface="MS PGothic" charset="-128"/>
              </a:rPr>
              <a:t>parallelism</a:t>
            </a:r>
            <a:r>
              <a:rPr lang="en-US" altLang="fr-FR" sz="2000">
                <a:ea typeface="MS PGothic" charset="-128"/>
              </a:rPr>
              <a:t>, multi-cores</a:t>
            </a:r>
          </a:p>
          <a:p>
            <a:r>
              <a:rPr lang="en-US" altLang="fr-FR" sz="2000">
                <a:ea typeface="MS PGothic" charset="-128"/>
              </a:rPr>
              <a:t>Limit of energy density -&gt; </a:t>
            </a:r>
            <a:r>
              <a:rPr lang="en-US" altLang="fr-FR" sz="2000">
                <a:solidFill>
                  <a:srgbClr val="FF0000"/>
                </a:solidFill>
                <a:ea typeface="MS PGothic" charset="-128"/>
              </a:rPr>
              <a:t>simple</a:t>
            </a:r>
            <a:r>
              <a:rPr lang="en-US" altLang="fr-FR" sz="2000">
                <a:ea typeface="MS PGothic" charset="-128"/>
              </a:rPr>
              <a:t>, small, efficient </a:t>
            </a:r>
            <a:r>
              <a:rPr lang="en-US" altLang="fr-FR" sz="2000">
                <a:solidFill>
                  <a:srgbClr val="FF0000"/>
                </a:solidFill>
                <a:ea typeface="MS PGothic" charset="-128"/>
              </a:rPr>
              <a:t>cores</a:t>
            </a:r>
          </a:p>
          <a:p>
            <a:r>
              <a:rPr lang="en-US" altLang="fr-FR" sz="2000">
                <a:ea typeface="MS PGothic" charset="-128"/>
              </a:rPr>
              <a:t>New devices will be small, but have large dispersion, low reliability -&gt; </a:t>
            </a:r>
            <a:r>
              <a:rPr lang="en-US" altLang="fr-FR" sz="2000">
                <a:solidFill>
                  <a:srgbClr val="FF0000"/>
                </a:solidFill>
                <a:ea typeface="MS PGothic" charset="-128"/>
              </a:rPr>
              <a:t>error tolerant </a:t>
            </a:r>
            <a:r>
              <a:rPr lang="en-US" altLang="fr-FR" sz="2000">
                <a:ea typeface="MS PGothic" charset="-128"/>
              </a:rPr>
              <a:t>architectures</a:t>
            </a:r>
          </a:p>
          <a:p>
            <a:r>
              <a:rPr lang="en-US" altLang="fr-FR" sz="2000">
                <a:ea typeface="MS PGothic" charset="-128"/>
              </a:rPr>
              <a:t> New NVRAMS -&gt; </a:t>
            </a:r>
            <a:r>
              <a:rPr lang="en-US" altLang="fr-FR" sz="2000">
                <a:solidFill>
                  <a:srgbClr val="FF0000"/>
                </a:solidFill>
                <a:ea typeface="MS PGothic" charset="-128"/>
              </a:rPr>
              <a:t>Co-locating compute and storage</a:t>
            </a:r>
          </a:p>
          <a:p>
            <a:r>
              <a:rPr lang="en-US" altLang="fr-FR" sz="2000">
                <a:ea typeface="MS PGothic" charset="-128"/>
              </a:rPr>
              <a:t>Cost of moving data -&gt; prefer locality, “computing in memory”</a:t>
            </a:r>
          </a:p>
          <a:p>
            <a:pPr lvl="1"/>
            <a:r>
              <a:rPr lang="en-US" altLang="fr-FR" sz="2000">
                <a:solidFill>
                  <a:srgbClr val="FF0000"/>
                </a:solidFill>
                <a:ea typeface="MS PGothic" charset="-128"/>
              </a:rPr>
              <a:t>3D interconnect</a:t>
            </a:r>
          </a:p>
          <a:p>
            <a:r>
              <a:rPr lang="en-US" altLang="fr-FR" sz="2000">
                <a:ea typeface="MS PGothic" charset="-128"/>
              </a:rPr>
              <a:t>More and more “natural data processing” -&gt; new compute paradigms, </a:t>
            </a:r>
            <a:r>
              <a:rPr lang="en-US" altLang="fr-FR" sz="2000">
                <a:solidFill>
                  <a:srgbClr val="FF0000"/>
                </a:solidFill>
                <a:ea typeface="MS PGothic" charset="-128"/>
              </a:rPr>
              <a:t>without explicit programming</a:t>
            </a:r>
            <a:r>
              <a:rPr lang="en-US" altLang="fr-FR" sz="2000">
                <a:ea typeface="MS PGothic" charset="-128"/>
              </a:rPr>
              <a:t>, in hybrid systems</a:t>
            </a:r>
          </a:p>
          <a:p>
            <a:r>
              <a:rPr lang="en-US" altLang="fr-FR">
                <a:ea typeface="MS PGothic" charset="-128"/>
              </a:rPr>
              <a:t>Neural Networks satisfy all theses trends…</a:t>
            </a:r>
          </a:p>
        </p:txBody>
      </p:sp>
      <p:sp>
        <p:nvSpPr>
          <p:cNvPr id="5837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fld id="{681CACD1-2D89-8E4B-9CE7-13BA1582F256}" type="slidenum">
              <a:rPr lang="en-US" altLang="fr-FR" sz="1200"/>
              <a:pPr/>
              <a:t>29</a:t>
            </a:fld>
            <a:endParaRPr lang="en-US" altLang="fr-FR" sz="1200"/>
          </a:p>
        </p:txBody>
      </p:sp>
      <p:sp>
        <p:nvSpPr>
          <p:cNvPr id="58372" name="Footer Placeholder 9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 sz="1200"/>
              <a:t>The rebirth of neuromorphic accelerators</a:t>
            </a:r>
            <a:endParaRPr lang="en-US" altLang="fr-FR" sz="1200" b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95388" y="188913"/>
            <a:ext cx="7356475" cy="661987"/>
          </a:xfrm>
        </p:spPr>
        <p:txBody>
          <a:bodyPr/>
          <a:lstStyle/>
          <a:p>
            <a:r>
              <a:rPr lang="fr-FR" altLang="fr-FR" sz="3600">
                <a:solidFill>
                  <a:schemeClr val="tx1"/>
                </a:solidFill>
                <a:ea typeface="MS PGothic" charset="-128"/>
              </a:rPr>
              <a:t>1990’s Neurocomputers...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44475" y="1128713"/>
            <a:ext cx="7913688" cy="4875212"/>
          </a:xfrm>
        </p:spPr>
        <p:txBody>
          <a:bodyPr lIns="80147" tIns="40074" rIns="80147" bIns="40074"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fr-FR" sz="2400">
                <a:solidFill>
                  <a:srgbClr val="D9D9D9"/>
                </a:solidFill>
                <a:ea typeface="MS PGothic" charset="-128"/>
              </a:rPr>
              <a:t>Siemens : MA-16 Chips (SYNAPSE-1 Machine)</a:t>
            </a:r>
          </a:p>
          <a:p>
            <a:pPr lvl="1">
              <a:lnSpc>
                <a:spcPct val="80000"/>
              </a:lnSpc>
            </a:pPr>
            <a:r>
              <a:rPr lang="en-US" altLang="fr-FR" sz="1500">
                <a:solidFill>
                  <a:srgbClr val="D9D9D9"/>
                </a:solidFill>
                <a:ea typeface="MS PGothic" charset="-128"/>
              </a:rPr>
              <a:t>Synapse-1, neurocomputer with 8xM-A16 chips</a:t>
            </a:r>
          </a:p>
          <a:p>
            <a:pPr lvl="1">
              <a:lnSpc>
                <a:spcPct val="80000"/>
              </a:lnSpc>
            </a:pPr>
            <a:r>
              <a:rPr lang="en-US" altLang="fr-FR" sz="1500">
                <a:solidFill>
                  <a:srgbClr val="D9D9D9"/>
                </a:solidFill>
                <a:ea typeface="MS PGothic" charset="-128"/>
              </a:rPr>
              <a:t>Synapse3-PC, PCI board with 2xMA-16 (1.28 Gpcs</a:t>
            </a:r>
            <a:endParaRPr lang="en-US" altLang="fr-FR" sz="2400">
              <a:solidFill>
                <a:srgbClr val="D9D9D9"/>
              </a:solidFill>
              <a:ea typeface="MS PGothic" charset="-128"/>
            </a:endParaRPr>
          </a:p>
          <a:p>
            <a:pPr>
              <a:lnSpc>
                <a:spcPct val="80000"/>
              </a:lnSpc>
            </a:pPr>
            <a:r>
              <a:rPr lang="en-US" altLang="fr-FR" sz="2400">
                <a:solidFill>
                  <a:srgbClr val="D9D9D9"/>
                </a:solidFill>
                <a:ea typeface="MS PGothic" charset="-128"/>
              </a:rPr>
              <a:t>Adaptive Solutions : CNAPS</a:t>
            </a:r>
          </a:p>
          <a:p>
            <a:pPr lvl="1">
              <a:lnSpc>
                <a:spcPct val="80000"/>
              </a:lnSpc>
            </a:pPr>
            <a:r>
              <a:rPr lang="en-US" altLang="fr-FR" sz="1500">
                <a:solidFill>
                  <a:srgbClr val="D9D9D9"/>
                </a:solidFill>
                <a:ea typeface="MS PGothic" charset="-128"/>
              </a:rPr>
              <a:t>SIMD // machine based on a  64 PE chip.</a:t>
            </a:r>
            <a:endParaRPr lang="en-US" altLang="fr-FR" sz="1300">
              <a:solidFill>
                <a:srgbClr val="D9D9D9"/>
              </a:solidFill>
              <a:ea typeface="MS PGothic" charset="-128"/>
            </a:endParaRPr>
          </a:p>
          <a:p>
            <a:pPr>
              <a:lnSpc>
                <a:spcPct val="80000"/>
              </a:lnSpc>
            </a:pPr>
            <a:r>
              <a:rPr lang="en-US" altLang="fr-FR" sz="2400">
                <a:solidFill>
                  <a:srgbClr val="D9D9D9"/>
                </a:solidFill>
                <a:ea typeface="MS PGothic" charset="-128"/>
              </a:rPr>
              <a:t>IBM : ZISC </a:t>
            </a:r>
          </a:p>
          <a:p>
            <a:pPr lvl="1">
              <a:lnSpc>
                <a:spcPct val="80000"/>
              </a:lnSpc>
            </a:pPr>
            <a:r>
              <a:rPr lang="en-US" altLang="fr-FR" sz="1500">
                <a:solidFill>
                  <a:srgbClr val="D9D9D9"/>
                </a:solidFill>
                <a:ea typeface="MS PGothic" charset="-128"/>
              </a:rPr>
              <a:t>Vector classifier engine</a:t>
            </a:r>
            <a:endParaRPr lang="en-US" altLang="fr-FR" sz="1300">
              <a:solidFill>
                <a:srgbClr val="D9D9D9"/>
              </a:solidFill>
              <a:ea typeface="MS PGothic" charset="-128"/>
            </a:endParaRPr>
          </a:p>
          <a:p>
            <a:pPr>
              <a:lnSpc>
                <a:spcPct val="80000"/>
              </a:lnSpc>
            </a:pPr>
            <a:r>
              <a:rPr lang="en-US" altLang="fr-FR" sz="2200">
                <a:ea typeface="MS PGothic" charset="-128"/>
              </a:rPr>
              <a:t>Philips : L-Neuro</a:t>
            </a:r>
          </a:p>
          <a:p>
            <a:pPr lvl="1">
              <a:lnSpc>
                <a:spcPct val="80000"/>
              </a:lnSpc>
            </a:pPr>
            <a:r>
              <a:rPr lang="en-US" altLang="fr-FR" sz="1500">
                <a:ea typeface="MS PGothic" charset="-128"/>
              </a:rPr>
              <a:t>1st Gen (1991): 16PEs 26 MCps</a:t>
            </a:r>
          </a:p>
          <a:p>
            <a:pPr lvl="1">
              <a:lnSpc>
                <a:spcPct val="80000"/>
              </a:lnSpc>
            </a:pPr>
            <a:r>
              <a:rPr lang="en-US" altLang="fr-FR" sz="1500">
                <a:ea typeface="MS PGothic" charset="-128"/>
              </a:rPr>
              <a:t>2nd Gen (1995): 12 PEs 720 MCps</a:t>
            </a:r>
            <a:endParaRPr lang="en-US" altLang="fr-FR">
              <a:ea typeface="MS PGothic" charset="-128"/>
            </a:endParaRPr>
          </a:p>
          <a:p>
            <a:pPr>
              <a:lnSpc>
                <a:spcPct val="80000"/>
              </a:lnSpc>
            </a:pPr>
            <a:r>
              <a:rPr lang="en-US" altLang="fr-FR" sz="2200">
                <a:solidFill>
                  <a:srgbClr val="D9D9D9"/>
                </a:solidFill>
                <a:ea typeface="MS PGothic" charset="-128"/>
              </a:rPr>
              <a:t>+ Intel (ETANN), AT&amp;T (Anna), Hitachi (WSI), NEC, Thomson (now THALES), etc…</a:t>
            </a:r>
          </a:p>
          <a:p>
            <a:pPr>
              <a:lnSpc>
                <a:spcPct val="80000"/>
              </a:lnSpc>
            </a:pPr>
            <a:r>
              <a:rPr lang="en-US" altLang="fr-FR" sz="2200">
                <a:solidFill>
                  <a:srgbClr val="D9D9D9"/>
                </a:solidFill>
                <a:ea typeface="MS PGothic" charset="-128"/>
              </a:rPr>
              <a:t>CEA’s MIND machine</a:t>
            </a:r>
          </a:p>
          <a:p>
            <a:pPr lvl="1">
              <a:lnSpc>
                <a:spcPct val="80000"/>
              </a:lnSpc>
            </a:pPr>
            <a:r>
              <a:rPr lang="en-US" altLang="fr-FR" sz="1600">
                <a:solidFill>
                  <a:srgbClr val="D9D9D9"/>
                </a:solidFill>
                <a:ea typeface="MS PGothic" charset="-128"/>
              </a:rPr>
              <a:t>Hybrid analog/digital: MIND-128</a:t>
            </a:r>
          </a:p>
          <a:p>
            <a:pPr lvl="1">
              <a:lnSpc>
                <a:spcPct val="80000"/>
              </a:lnSpc>
            </a:pPr>
            <a:r>
              <a:rPr lang="en-US" altLang="fr-FR" sz="1600">
                <a:solidFill>
                  <a:srgbClr val="D9D9D9"/>
                </a:solidFill>
                <a:ea typeface="MS PGothic" charset="-128"/>
              </a:rPr>
              <a:t>Fully digital: MIND-1024</a:t>
            </a:r>
          </a:p>
          <a:p>
            <a:pPr>
              <a:lnSpc>
                <a:spcPct val="80000"/>
              </a:lnSpc>
            </a:pPr>
            <a:r>
              <a:rPr lang="fr-FR" altLang="fr-FR" sz="2800">
                <a:ea typeface="MS PGothic" charset="-128"/>
              </a:rPr>
              <a:t>…</a:t>
            </a:r>
          </a:p>
        </p:txBody>
      </p:sp>
      <p:pic>
        <p:nvPicPr>
          <p:cNvPr id="24579" name="Picture 1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" t="18436" r="15164" b="13969"/>
          <a:stretch>
            <a:fillRect/>
          </a:stretch>
        </p:blipFill>
        <p:spPr bwMode="auto">
          <a:xfrm>
            <a:off x="7327900" y="2562225"/>
            <a:ext cx="16351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Slide Number Placeholder 7"/>
          <p:cNvSpPr txBox="1">
            <a:spLocks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pPr algn="r"/>
            <a:fld id="{FB31B689-D9C6-FE45-881E-7F61C6F64368}" type="slidenum">
              <a:rPr lang="en-US" altLang="fr-FR" sz="1200"/>
              <a:pPr algn="r"/>
              <a:t>3</a:t>
            </a:fld>
            <a:endParaRPr lang="en-US" altLang="fr-FR" sz="1200"/>
          </a:p>
        </p:txBody>
      </p:sp>
      <p:sp>
        <p:nvSpPr>
          <p:cNvPr id="24581" name="Footer Placeholder 9"/>
          <p:cNvSpPr txBox="1">
            <a:spLocks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pPr algn="ctr"/>
            <a:r>
              <a:rPr lang="en-US" altLang="fr-FR" sz="1200" b="1"/>
              <a:t>The rebirth of neuromorphic accelerators</a:t>
            </a:r>
            <a:endParaRPr lang="en-US" altLang="fr-FR" sz="12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>
                <a:ea typeface="MS PGothic" charset="-128"/>
              </a:rPr>
              <a:t>Evolution of computing?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 bwMode="auto">
          <a:xfrm>
            <a:off x="112713" y="4978400"/>
            <a:ext cx="8855075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pPr algn="ctr" eaLnBrk="1" hangingPunct="1"/>
            <a:r>
              <a:rPr lang="en-US" altLang="fr-FR" sz="3600" b="1">
                <a:solidFill>
                  <a:srgbClr val="0067A1"/>
                </a:solidFill>
              </a:rPr>
              <a:t>Evolution: Moore and Darwin, similar result?</a:t>
            </a:r>
          </a:p>
        </p:txBody>
      </p:sp>
      <p:pic>
        <p:nvPicPr>
          <p:cNvPr id="5" name="Image 4" descr="brain-speaks-paralys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196975"/>
            <a:ext cx="3889375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r 5"/>
          <p:cNvGrpSpPr>
            <a:grpSpLocks/>
          </p:cNvGrpSpPr>
          <p:nvPr/>
        </p:nvGrpSpPr>
        <p:grpSpPr bwMode="auto">
          <a:xfrm>
            <a:off x="5364163" y="1268413"/>
            <a:ext cx="3363912" cy="3673475"/>
            <a:chOff x="200208" y="3363689"/>
            <a:chExt cx="2624760" cy="2907477"/>
          </a:xfrm>
        </p:grpSpPr>
        <p:pic>
          <p:nvPicPr>
            <p:cNvPr id="59400" name="Picture 7" descr="B0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6975" y="4473971"/>
              <a:ext cx="1577993" cy="1797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01" name="Pensées 7"/>
            <p:cNvSpPr>
              <a:spLocks noChangeArrowheads="1"/>
            </p:cNvSpPr>
            <p:nvPr/>
          </p:nvSpPr>
          <p:spPr bwMode="auto">
            <a:xfrm>
              <a:off x="200208" y="3363689"/>
              <a:ext cx="1970385" cy="1313898"/>
            </a:xfrm>
            <a:prstGeom prst="cloudCallout">
              <a:avLst>
                <a:gd name="adj1" fmla="val 28722"/>
                <a:gd name="adj2" fmla="val 64097"/>
              </a:avLst>
            </a:prstGeom>
            <a:solidFill>
              <a:srgbClr val="FFFEB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47" tIns="40074" rIns="80147" bIns="40074"/>
            <a:lstStyle>
              <a:lvl1pPr defTabSz="8001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 defTabSz="8001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 defTabSz="8001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 defTabSz="8001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 defTabSz="800100"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pPr algn="ctr"/>
              <a:r>
                <a:rPr lang="en-US" altLang="fr-FR" sz="1600"/>
                <a:t>Finally something that can be named after me!</a:t>
              </a:r>
            </a:p>
          </p:txBody>
        </p:sp>
      </p:grpSp>
      <p:sp>
        <p:nvSpPr>
          <p:cNvPr id="10" name="Pensées 9"/>
          <p:cNvSpPr>
            <a:spLocks noChangeArrowheads="1"/>
          </p:cNvSpPr>
          <p:nvPr/>
        </p:nvSpPr>
        <p:spPr bwMode="auto">
          <a:xfrm>
            <a:off x="2906713" y="188913"/>
            <a:ext cx="5084762" cy="3060700"/>
          </a:xfrm>
          <a:prstGeom prst="cloudCallout">
            <a:avLst>
              <a:gd name="adj1" fmla="val 38338"/>
              <a:gd name="adj2" fmla="val 66074"/>
            </a:avLst>
          </a:prstGeom>
          <a:solidFill>
            <a:srgbClr val="FFFEB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80147" tIns="40074" rIns="80147" bIns="40074"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 sz="1600"/>
              <a:t>« The McCulloch-Pitts result puts an end to this. It proves that anything that can be completely and unambiguously put into words is ipso facto realizable by a suitable finite neural network. »</a:t>
            </a:r>
          </a:p>
          <a:p>
            <a:r>
              <a:rPr lang="en-US" altLang="fr-FR" sz="1600"/>
              <a:t>J . Von Neumann, 1951</a:t>
            </a:r>
          </a:p>
        </p:txBody>
      </p:sp>
      <p:sp>
        <p:nvSpPr>
          <p:cNvPr id="5939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fld id="{3718C015-80BF-4C4A-B884-617E07F313ED}" type="slidenum">
              <a:rPr lang="en-US" altLang="fr-FR" sz="1200"/>
              <a:pPr/>
              <a:t>30</a:t>
            </a:fld>
            <a:endParaRPr lang="en-US" altLang="fr-FR" sz="1200"/>
          </a:p>
        </p:txBody>
      </p:sp>
      <p:sp>
        <p:nvSpPr>
          <p:cNvPr id="59399" name="Footer Placeholder 9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 sz="1200"/>
              <a:t>The rebirth of neuromorphic accelerators</a:t>
            </a:r>
            <a:endParaRPr lang="en-US" altLang="fr-FR" sz="1200" b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rebirth of </a:t>
            </a:r>
            <a:r>
              <a:rPr lang="en-US" err="1"/>
              <a:t>neuromorphic</a:t>
            </a:r>
            <a:r>
              <a:rPr lang="en-US"/>
              <a:t> accelerators</a:t>
            </a:r>
            <a:endParaRPr lang="en-US" b="0"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6041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fld id="{C3661CB1-2C46-DA41-967D-663C5294C10D}" type="slidenum">
              <a:rPr lang="en-US" altLang="fr-FR" sz="1200"/>
              <a:pPr/>
              <a:t>31</a:t>
            </a:fld>
            <a:endParaRPr lang="en-US" altLang="fr-FR" sz="1200"/>
          </a:p>
        </p:txBody>
      </p:sp>
      <p:pic>
        <p:nvPicPr>
          <p:cNvPr id="60419" name="Picture 2" descr="iStock_000003721935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7463"/>
            <a:ext cx="9156700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92088" y="4322763"/>
            <a:ext cx="6119812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S PGothic" charset="0"/>
                <a:cs typeface="MS PGothic" charset="0"/>
              </a:rPr>
              <a:t>Thank you for your attention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95388" y="188913"/>
            <a:ext cx="7356475" cy="661987"/>
          </a:xfrm>
        </p:spPr>
        <p:txBody>
          <a:bodyPr/>
          <a:lstStyle/>
          <a:p>
            <a:r>
              <a:rPr lang="fr-FR" altLang="fr-FR" sz="3600">
                <a:solidFill>
                  <a:schemeClr val="tx1"/>
                </a:solidFill>
                <a:ea typeface="MS PGothic" charset="-128"/>
              </a:rPr>
              <a:t>1990’s Neurocomputers...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44475" y="1128713"/>
            <a:ext cx="7913688" cy="4875212"/>
          </a:xfrm>
        </p:spPr>
        <p:txBody>
          <a:bodyPr lIns="80147" tIns="40074" rIns="80147" bIns="40074"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fr-FR" sz="2400">
                <a:solidFill>
                  <a:srgbClr val="D9D9D9"/>
                </a:solidFill>
                <a:ea typeface="MS PGothic" charset="-128"/>
              </a:rPr>
              <a:t>Siemens : MA-16 Chips (SYNAPSE-1 Machine)</a:t>
            </a:r>
          </a:p>
          <a:p>
            <a:pPr lvl="1">
              <a:lnSpc>
                <a:spcPct val="80000"/>
              </a:lnSpc>
            </a:pPr>
            <a:r>
              <a:rPr lang="en-US" altLang="fr-FR" sz="1500">
                <a:solidFill>
                  <a:srgbClr val="D9D9D9"/>
                </a:solidFill>
                <a:ea typeface="MS PGothic" charset="-128"/>
              </a:rPr>
              <a:t>Synapse-1, neurocomputer with 8xM-A16 chips</a:t>
            </a:r>
          </a:p>
          <a:p>
            <a:pPr lvl="1">
              <a:lnSpc>
                <a:spcPct val="80000"/>
              </a:lnSpc>
            </a:pPr>
            <a:r>
              <a:rPr lang="en-US" altLang="fr-FR" sz="1500">
                <a:solidFill>
                  <a:srgbClr val="D9D9D9"/>
                </a:solidFill>
                <a:ea typeface="MS PGothic" charset="-128"/>
              </a:rPr>
              <a:t>Synapse3-PC, PCI board with 2xMA-16 (1.28 Gpcs</a:t>
            </a:r>
            <a:endParaRPr lang="en-US" altLang="fr-FR" sz="2400">
              <a:solidFill>
                <a:srgbClr val="D9D9D9"/>
              </a:solidFill>
              <a:ea typeface="MS PGothic" charset="-128"/>
            </a:endParaRPr>
          </a:p>
          <a:p>
            <a:pPr>
              <a:lnSpc>
                <a:spcPct val="80000"/>
              </a:lnSpc>
            </a:pPr>
            <a:r>
              <a:rPr lang="en-US" altLang="fr-FR" sz="2400">
                <a:solidFill>
                  <a:srgbClr val="D9D9D9"/>
                </a:solidFill>
                <a:ea typeface="MS PGothic" charset="-128"/>
              </a:rPr>
              <a:t>Adaptive Solutions : CNAPS</a:t>
            </a:r>
          </a:p>
          <a:p>
            <a:pPr lvl="1">
              <a:lnSpc>
                <a:spcPct val="80000"/>
              </a:lnSpc>
            </a:pPr>
            <a:r>
              <a:rPr lang="en-US" altLang="fr-FR" sz="1500">
                <a:solidFill>
                  <a:srgbClr val="D9D9D9"/>
                </a:solidFill>
                <a:ea typeface="MS PGothic" charset="-128"/>
              </a:rPr>
              <a:t>SIMD // machine based on a  64 PE chip.</a:t>
            </a:r>
            <a:endParaRPr lang="en-US" altLang="fr-FR" sz="1300">
              <a:solidFill>
                <a:srgbClr val="D9D9D9"/>
              </a:solidFill>
              <a:ea typeface="MS PGothic" charset="-128"/>
            </a:endParaRPr>
          </a:p>
          <a:p>
            <a:pPr>
              <a:lnSpc>
                <a:spcPct val="80000"/>
              </a:lnSpc>
            </a:pPr>
            <a:r>
              <a:rPr lang="en-US" altLang="fr-FR" sz="2400">
                <a:solidFill>
                  <a:srgbClr val="D9D9D9"/>
                </a:solidFill>
                <a:ea typeface="MS PGothic" charset="-128"/>
              </a:rPr>
              <a:t>IBM : ZISC </a:t>
            </a:r>
          </a:p>
          <a:p>
            <a:pPr lvl="1">
              <a:lnSpc>
                <a:spcPct val="80000"/>
              </a:lnSpc>
            </a:pPr>
            <a:r>
              <a:rPr lang="en-US" altLang="fr-FR" sz="1500">
                <a:solidFill>
                  <a:srgbClr val="D9D9D9"/>
                </a:solidFill>
                <a:ea typeface="MS PGothic" charset="-128"/>
              </a:rPr>
              <a:t>Vector classifier engine</a:t>
            </a:r>
            <a:endParaRPr lang="en-US" altLang="fr-FR" sz="1300">
              <a:solidFill>
                <a:srgbClr val="D9D9D9"/>
              </a:solidFill>
              <a:ea typeface="MS PGothic" charset="-128"/>
            </a:endParaRPr>
          </a:p>
          <a:p>
            <a:pPr>
              <a:lnSpc>
                <a:spcPct val="80000"/>
              </a:lnSpc>
            </a:pPr>
            <a:r>
              <a:rPr lang="en-US" altLang="fr-FR" sz="2200">
                <a:ea typeface="MS PGothic" charset="-128"/>
              </a:rPr>
              <a:t>Philips : L-Neuro</a:t>
            </a:r>
          </a:p>
          <a:p>
            <a:pPr lvl="1">
              <a:lnSpc>
                <a:spcPct val="80000"/>
              </a:lnSpc>
            </a:pPr>
            <a:r>
              <a:rPr lang="en-US" altLang="fr-FR" sz="1500">
                <a:ea typeface="MS PGothic" charset="-128"/>
              </a:rPr>
              <a:t>1st Gen (1991): 16PEs 26 MCps</a:t>
            </a:r>
          </a:p>
          <a:p>
            <a:pPr lvl="1">
              <a:lnSpc>
                <a:spcPct val="80000"/>
              </a:lnSpc>
            </a:pPr>
            <a:r>
              <a:rPr lang="en-US" altLang="fr-FR" sz="1500">
                <a:ea typeface="MS PGothic" charset="-128"/>
              </a:rPr>
              <a:t>2nd Gen (1995): 12 PEs 720 MCps</a:t>
            </a:r>
            <a:endParaRPr lang="en-US" altLang="fr-FR">
              <a:ea typeface="MS PGothic" charset="-128"/>
            </a:endParaRPr>
          </a:p>
          <a:p>
            <a:pPr>
              <a:lnSpc>
                <a:spcPct val="80000"/>
              </a:lnSpc>
            </a:pPr>
            <a:r>
              <a:rPr lang="en-US" altLang="fr-FR" sz="2200">
                <a:solidFill>
                  <a:srgbClr val="D9D9D9"/>
                </a:solidFill>
                <a:ea typeface="MS PGothic" charset="-128"/>
              </a:rPr>
              <a:t>+ Intel (ETANN), AT&amp;T (Anna), Hitachi (WSI), NEC, Thomson (now THALES), etc…</a:t>
            </a:r>
          </a:p>
          <a:p>
            <a:pPr>
              <a:lnSpc>
                <a:spcPct val="80000"/>
              </a:lnSpc>
            </a:pPr>
            <a:r>
              <a:rPr lang="en-US" altLang="fr-FR" sz="2200">
                <a:solidFill>
                  <a:srgbClr val="D9D9D9"/>
                </a:solidFill>
                <a:ea typeface="MS PGothic" charset="-128"/>
              </a:rPr>
              <a:t>CEA’s MIND machine</a:t>
            </a:r>
          </a:p>
          <a:p>
            <a:pPr lvl="1">
              <a:lnSpc>
                <a:spcPct val="80000"/>
              </a:lnSpc>
            </a:pPr>
            <a:r>
              <a:rPr lang="en-US" altLang="fr-FR" sz="1600">
                <a:solidFill>
                  <a:srgbClr val="D9D9D9"/>
                </a:solidFill>
                <a:ea typeface="MS PGothic" charset="-128"/>
              </a:rPr>
              <a:t>Hybrid analog/digital: MIND-128</a:t>
            </a:r>
          </a:p>
          <a:p>
            <a:pPr lvl="1">
              <a:lnSpc>
                <a:spcPct val="80000"/>
              </a:lnSpc>
            </a:pPr>
            <a:r>
              <a:rPr lang="en-US" altLang="fr-FR" sz="1600">
                <a:solidFill>
                  <a:srgbClr val="D9D9D9"/>
                </a:solidFill>
                <a:ea typeface="MS PGothic" charset="-128"/>
              </a:rPr>
              <a:t>Fully digital: MIND-1024</a:t>
            </a:r>
          </a:p>
          <a:p>
            <a:pPr>
              <a:lnSpc>
                <a:spcPct val="80000"/>
              </a:lnSpc>
            </a:pPr>
            <a:r>
              <a:rPr lang="fr-FR" altLang="fr-FR" sz="2800">
                <a:ea typeface="MS PGothic" charset="-128"/>
              </a:rPr>
              <a:t>…</a:t>
            </a:r>
          </a:p>
        </p:txBody>
      </p:sp>
      <p:pic>
        <p:nvPicPr>
          <p:cNvPr id="20485" name="Picture 1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" t="18436" r="15164" b="13969"/>
          <a:stretch>
            <a:fillRect/>
          </a:stretch>
        </p:blipFill>
        <p:spPr bwMode="auto">
          <a:xfrm>
            <a:off x="7327900" y="2562225"/>
            <a:ext cx="16351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Slide Number Placeholder 7"/>
          <p:cNvSpPr txBox="1">
            <a:spLocks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pPr algn="r"/>
            <a:fld id="{5310488D-B5D9-0045-B1F5-0044D5963573}" type="slidenum">
              <a:rPr lang="en-US" altLang="fr-FR" sz="1200"/>
              <a:pPr algn="r"/>
              <a:t>4</a:t>
            </a:fld>
            <a:endParaRPr lang="en-US" altLang="fr-FR" sz="1200"/>
          </a:p>
        </p:txBody>
      </p:sp>
      <p:sp>
        <p:nvSpPr>
          <p:cNvPr id="25605" name="Footer Placeholder 9"/>
          <p:cNvSpPr txBox="1">
            <a:spLocks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pPr algn="ctr"/>
            <a:r>
              <a:rPr lang="en-US" altLang="fr-FR" sz="1200" b="1"/>
              <a:t>The rebirth of neuromorphic accelerators</a:t>
            </a:r>
            <a:endParaRPr lang="en-US" altLang="fr-FR" sz="120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" t="18436" r="15164" b="13969"/>
          <a:stretch>
            <a:fillRect/>
          </a:stretch>
        </p:blipFill>
        <p:spPr bwMode="auto">
          <a:xfrm>
            <a:off x="4662488" y="2562225"/>
            <a:ext cx="4470400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95388" y="188913"/>
            <a:ext cx="7356475" cy="661987"/>
          </a:xfrm>
        </p:spPr>
        <p:txBody>
          <a:bodyPr/>
          <a:lstStyle/>
          <a:p>
            <a:r>
              <a:rPr lang="fr-FR" altLang="fr-FR" sz="3600">
                <a:solidFill>
                  <a:schemeClr val="tx1"/>
                </a:solidFill>
                <a:ea typeface="MS PGothic" charset="-128"/>
              </a:rPr>
              <a:t>1990’s Neurocomputers...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44475" y="1128713"/>
            <a:ext cx="7913688" cy="4875212"/>
          </a:xfrm>
        </p:spPr>
        <p:txBody>
          <a:bodyPr lIns="80147" tIns="40074" rIns="80147" bIns="40074"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fr-FR" sz="2400">
                <a:solidFill>
                  <a:srgbClr val="D9D9D9"/>
                </a:solidFill>
                <a:ea typeface="MS PGothic" charset="-128"/>
              </a:rPr>
              <a:t>Siemens : MA-16 Chips (SYNAPSE-1 Machine)</a:t>
            </a:r>
          </a:p>
          <a:p>
            <a:pPr lvl="1">
              <a:lnSpc>
                <a:spcPct val="80000"/>
              </a:lnSpc>
            </a:pPr>
            <a:r>
              <a:rPr lang="en-US" altLang="fr-FR" sz="1500">
                <a:solidFill>
                  <a:srgbClr val="D9D9D9"/>
                </a:solidFill>
                <a:ea typeface="MS PGothic" charset="-128"/>
              </a:rPr>
              <a:t>Synapse-1, neurocomputer with 8xM-A16 chips</a:t>
            </a:r>
          </a:p>
          <a:p>
            <a:pPr lvl="1">
              <a:lnSpc>
                <a:spcPct val="80000"/>
              </a:lnSpc>
            </a:pPr>
            <a:r>
              <a:rPr lang="en-US" altLang="fr-FR" sz="1500">
                <a:solidFill>
                  <a:srgbClr val="D9D9D9"/>
                </a:solidFill>
                <a:ea typeface="MS PGothic" charset="-128"/>
              </a:rPr>
              <a:t>Synapse3-PC, PCI board with 2xMA-16 (1.28 Gpcs</a:t>
            </a:r>
            <a:endParaRPr lang="en-US" altLang="fr-FR" sz="2400">
              <a:solidFill>
                <a:srgbClr val="D9D9D9"/>
              </a:solidFill>
              <a:ea typeface="MS PGothic" charset="-128"/>
            </a:endParaRPr>
          </a:p>
          <a:p>
            <a:pPr>
              <a:lnSpc>
                <a:spcPct val="80000"/>
              </a:lnSpc>
            </a:pPr>
            <a:r>
              <a:rPr lang="en-US" altLang="fr-FR" sz="2400">
                <a:solidFill>
                  <a:srgbClr val="D9D9D9"/>
                </a:solidFill>
                <a:ea typeface="MS PGothic" charset="-128"/>
              </a:rPr>
              <a:t>Adaptive Solutions : CNAPS</a:t>
            </a:r>
          </a:p>
          <a:p>
            <a:pPr lvl="1">
              <a:lnSpc>
                <a:spcPct val="80000"/>
              </a:lnSpc>
            </a:pPr>
            <a:r>
              <a:rPr lang="en-US" altLang="fr-FR" sz="1500">
                <a:solidFill>
                  <a:srgbClr val="D9D9D9"/>
                </a:solidFill>
                <a:ea typeface="MS PGothic" charset="-128"/>
              </a:rPr>
              <a:t>SIMD // machine based on a  64 PE chip.</a:t>
            </a:r>
            <a:endParaRPr lang="en-US" altLang="fr-FR" sz="1300">
              <a:solidFill>
                <a:srgbClr val="D9D9D9"/>
              </a:solidFill>
              <a:ea typeface="MS PGothic" charset="-128"/>
            </a:endParaRPr>
          </a:p>
          <a:p>
            <a:pPr>
              <a:lnSpc>
                <a:spcPct val="80000"/>
              </a:lnSpc>
            </a:pPr>
            <a:r>
              <a:rPr lang="en-US" altLang="fr-FR" sz="2400">
                <a:solidFill>
                  <a:srgbClr val="D9D9D9"/>
                </a:solidFill>
                <a:ea typeface="MS PGothic" charset="-128"/>
              </a:rPr>
              <a:t>IBM : ZISC </a:t>
            </a:r>
          </a:p>
          <a:p>
            <a:pPr lvl="1">
              <a:lnSpc>
                <a:spcPct val="80000"/>
              </a:lnSpc>
            </a:pPr>
            <a:r>
              <a:rPr lang="en-US" altLang="fr-FR" sz="1500">
                <a:solidFill>
                  <a:srgbClr val="D9D9D9"/>
                </a:solidFill>
                <a:ea typeface="MS PGothic" charset="-128"/>
              </a:rPr>
              <a:t>Vector classifier engine</a:t>
            </a:r>
            <a:endParaRPr lang="en-US" altLang="fr-FR" sz="1300">
              <a:solidFill>
                <a:srgbClr val="D9D9D9"/>
              </a:solidFill>
              <a:ea typeface="MS PGothic" charset="-128"/>
            </a:endParaRPr>
          </a:p>
          <a:p>
            <a:pPr>
              <a:lnSpc>
                <a:spcPct val="80000"/>
              </a:lnSpc>
            </a:pPr>
            <a:r>
              <a:rPr lang="en-US" altLang="fr-FR" sz="2200">
                <a:ea typeface="MS PGothic" charset="-128"/>
              </a:rPr>
              <a:t>Philips : L-Neuro</a:t>
            </a:r>
          </a:p>
          <a:p>
            <a:pPr lvl="1">
              <a:lnSpc>
                <a:spcPct val="80000"/>
              </a:lnSpc>
            </a:pPr>
            <a:r>
              <a:rPr lang="en-US" altLang="fr-FR" sz="1500">
                <a:ea typeface="MS PGothic" charset="-128"/>
              </a:rPr>
              <a:t>1st Gen (1991): 16PEs 26 MCps</a:t>
            </a:r>
          </a:p>
          <a:p>
            <a:pPr lvl="1">
              <a:lnSpc>
                <a:spcPct val="80000"/>
              </a:lnSpc>
            </a:pPr>
            <a:r>
              <a:rPr lang="en-US" altLang="fr-FR" sz="1500">
                <a:ea typeface="MS PGothic" charset="-128"/>
              </a:rPr>
              <a:t>2nd Gen (1995): 12 PEs 720 MCps</a:t>
            </a:r>
            <a:endParaRPr lang="en-US" altLang="fr-FR">
              <a:ea typeface="MS PGothic" charset="-128"/>
            </a:endParaRPr>
          </a:p>
          <a:p>
            <a:pPr>
              <a:lnSpc>
                <a:spcPct val="80000"/>
              </a:lnSpc>
            </a:pPr>
            <a:r>
              <a:rPr lang="en-US" altLang="fr-FR" sz="2200">
                <a:solidFill>
                  <a:srgbClr val="D9D9D9"/>
                </a:solidFill>
                <a:ea typeface="MS PGothic" charset="-128"/>
              </a:rPr>
              <a:t>+ Intel (ETANN), AT&amp;T (Anna), Hitachi (WSI), NEC, Thomson (now THALES), etc…</a:t>
            </a:r>
          </a:p>
          <a:p>
            <a:pPr>
              <a:lnSpc>
                <a:spcPct val="80000"/>
              </a:lnSpc>
            </a:pPr>
            <a:r>
              <a:rPr lang="en-US" altLang="fr-FR" sz="2200">
                <a:solidFill>
                  <a:srgbClr val="D9D9D9"/>
                </a:solidFill>
                <a:ea typeface="MS PGothic" charset="-128"/>
              </a:rPr>
              <a:t>CEA’s MIND machine</a:t>
            </a:r>
          </a:p>
          <a:p>
            <a:pPr lvl="1">
              <a:lnSpc>
                <a:spcPct val="80000"/>
              </a:lnSpc>
            </a:pPr>
            <a:r>
              <a:rPr lang="en-US" altLang="fr-FR" sz="1600">
                <a:solidFill>
                  <a:srgbClr val="D9D9D9"/>
                </a:solidFill>
                <a:ea typeface="MS PGothic" charset="-128"/>
              </a:rPr>
              <a:t>Hybrid analog/digital: MIND-128</a:t>
            </a:r>
          </a:p>
          <a:p>
            <a:pPr lvl="1">
              <a:lnSpc>
                <a:spcPct val="80000"/>
              </a:lnSpc>
            </a:pPr>
            <a:r>
              <a:rPr lang="en-US" altLang="fr-FR" sz="1600">
                <a:solidFill>
                  <a:srgbClr val="D9D9D9"/>
                </a:solidFill>
                <a:ea typeface="MS PGothic" charset="-128"/>
              </a:rPr>
              <a:t>Fully digital: MIND-1024</a:t>
            </a:r>
          </a:p>
          <a:p>
            <a:pPr>
              <a:lnSpc>
                <a:spcPct val="80000"/>
              </a:lnSpc>
            </a:pPr>
            <a:r>
              <a:rPr lang="fr-FR" altLang="fr-FR" sz="2800">
                <a:ea typeface="MS PGothic" charset="-128"/>
              </a:rPr>
              <a:t>…</a:t>
            </a:r>
          </a:p>
        </p:txBody>
      </p:sp>
      <p:pic>
        <p:nvPicPr>
          <p:cNvPr id="26627" name="Picture 1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" t="18436" r="15164" b="13969"/>
          <a:stretch>
            <a:fillRect/>
          </a:stretch>
        </p:blipFill>
        <p:spPr bwMode="auto">
          <a:xfrm>
            <a:off x="7327900" y="2562225"/>
            <a:ext cx="16351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Slide Number Placeholder 7"/>
          <p:cNvSpPr txBox="1">
            <a:spLocks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pPr algn="r"/>
            <a:fld id="{A4B61100-E16F-484D-B737-7B63A3A4EF2D}" type="slidenum">
              <a:rPr lang="en-US" altLang="fr-FR" sz="1200"/>
              <a:pPr algn="r"/>
              <a:t>5</a:t>
            </a:fld>
            <a:endParaRPr lang="en-US" altLang="fr-FR" sz="1200"/>
          </a:p>
        </p:txBody>
      </p:sp>
      <p:sp>
        <p:nvSpPr>
          <p:cNvPr id="26629" name="Footer Placeholder 9"/>
          <p:cNvSpPr txBox="1">
            <a:spLocks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pPr algn="ctr"/>
            <a:r>
              <a:rPr lang="en-US" altLang="fr-FR" sz="1200" b="1"/>
              <a:t>The rebirth of neuromorphic accelerators</a:t>
            </a:r>
            <a:endParaRPr lang="en-US" altLang="fr-FR" sz="1200"/>
          </a:p>
        </p:txBody>
      </p:sp>
      <p:pic>
        <p:nvPicPr>
          <p:cNvPr id="26630" name="Picture 1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" t="18436" r="15164" b="13969"/>
          <a:stretch>
            <a:fillRect/>
          </a:stretch>
        </p:blipFill>
        <p:spPr bwMode="auto">
          <a:xfrm>
            <a:off x="4662488" y="2562225"/>
            <a:ext cx="4470400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Bulle rectangulaire à coins arrondis 1"/>
          <p:cNvSpPr>
            <a:spLocks noChangeArrowheads="1"/>
          </p:cNvSpPr>
          <p:nvPr/>
        </p:nvSpPr>
        <p:spPr bwMode="auto">
          <a:xfrm>
            <a:off x="3311525" y="1268413"/>
            <a:ext cx="3556000" cy="1935162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469900" indent="-4699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</a:pPr>
            <a:endParaRPr lang="fr-FR" altLang="fr-FR">
              <a:ea typeface="ＭＳ Ｐゴシック" charset="-128"/>
            </a:endParaRPr>
          </a:p>
        </p:txBody>
      </p:sp>
      <p:sp>
        <p:nvSpPr>
          <p:cNvPr id="26632" name="Bulle rectangulaire 2"/>
          <p:cNvSpPr>
            <a:spLocks noChangeArrowheads="1"/>
          </p:cNvSpPr>
          <p:nvPr/>
        </p:nvSpPr>
        <p:spPr bwMode="auto">
          <a:xfrm>
            <a:off x="2411413" y="1403350"/>
            <a:ext cx="3465512" cy="1665288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469900" indent="-4699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</a:pPr>
            <a:endParaRPr lang="fr-FR" altLang="fr-FR">
              <a:ea typeface="ＭＳ Ｐゴシック" charset="-128"/>
            </a:endParaRPr>
          </a:p>
        </p:txBody>
      </p:sp>
      <p:sp>
        <p:nvSpPr>
          <p:cNvPr id="26633" name="Bulle rectangulaire 3"/>
          <p:cNvSpPr>
            <a:spLocks noChangeArrowheads="1"/>
          </p:cNvSpPr>
          <p:nvPr/>
        </p:nvSpPr>
        <p:spPr bwMode="auto">
          <a:xfrm>
            <a:off x="9386888" y="850900"/>
            <a:ext cx="2341562" cy="2633663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469900" indent="-4699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</a:pPr>
            <a:endParaRPr lang="fr-FR" altLang="fr-FR">
              <a:ea typeface="ＭＳ Ｐゴシック" charset="-128"/>
            </a:endParaRPr>
          </a:p>
        </p:txBody>
      </p:sp>
      <p:sp>
        <p:nvSpPr>
          <p:cNvPr id="11" name="Bulle rectangulaire 10"/>
          <p:cNvSpPr>
            <a:spLocks noChangeArrowheads="1"/>
          </p:cNvSpPr>
          <p:nvPr/>
        </p:nvSpPr>
        <p:spPr bwMode="auto">
          <a:xfrm>
            <a:off x="4957763" y="1128713"/>
            <a:ext cx="4005262" cy="2355850"/>
          </a:xfrm>
          <a:prstGeom prst="wedgeRectCallout">
            <a:avLst>
              <a:gd name="adj1" fmla="val -64704"/>
              <a:gd name="adj2" fmla="val 55125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469900" indent="-4699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</a:pPr>
            <a:r>
              <a:rPr lang="en-US" altLang="fr-FR" b="1" i="1">
                <a:ea typeface="ＭＳ Ｐゴシック" charset="-128"/>
              </a:rPr>
              <a:t>Orange video-grading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</a:pPr>
            <a:r>
              <a:rPr lang="en-US" altLang="fr-FR" b="1" i="1">
                <a:ea typeface="ＭＳ Ｐゴシック" charset="-128"/>
              </a:rPr>
              <a:t>Chip alignment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</a:pPr>
            <a:r>
              <a:rPr lang="en-US" altLang="fr-FR" b="1" i="1">
                <a:ea typeface="ＭＳ Ｐゴシック" charset="-128"/>
              </a:rPr>
              <a:t>Sleep phase analysis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</a:pPr>
            <a:r>
              <a:rPr lang="en-US" altLang="fr-FR" b="1" i="1">
                <a:ea typeface="ＭＳ Ｐゴシック" charset="-128"/>
              </a:rPr>
              <a:t>Image compression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</a:pPr>
            <a:r>
              <a:rPr lang="en-US" altLang="fr-FR" b="1" i="1">
                <a:ea typeface="ＭＳ Ｐゴシック" charset="-128"/>
              </a:rPr>
              <a:t>Satellite image analysis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</a:pPr>
            <a:r>
              <a:rPr lang="en-US" altLang="fr-FR" b="1" i="1">
                <a:ea typeface="ＭＳ Ｐゴシック" charset="-128"/>
              </a:rPr>
              <a:t>LHC 1</a:t>
            </a:r>
            <a:r>
              <a:rPr lang="en-US" altLang="fr-FR" b="1" i="1" baseline="30000">
                <a:ea typeface="ＭＳ Ｐゴシック" charset="-128"/>
              </a:rPr>
              <a:t>st</a:t>
            </a:r>
            <a:r>
              <a:rPr lang="en-US" altLang="fr-FR" b="1" i="1">
                <a:ea typeface="ＭＳ Ｐゴシック" charset="-128"/>
              </a:rPr>
              <a:t> level trigger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</a:pPr>
            <a:endParaRPr lang="en-US" altLang="fr-FR"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</a:pPr>
            <a:endParaRPr lang="en-US" altLang="fr-FR"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</a:pPr>
            <a:endParaRPr lang="en-US" altLang="fr-FR"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</a:pPr>
            <a:endParaRPr lang="en-US" altLang="fr-FR">
              <a:ea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fr-FR">
                <a:ea typeface="MS PGothic" charset="-128"/>
              </a:rPr>
              <a:t>Application needs– “big data” lead to process more and more unstructured data such as images, video, natural signals -, and Neural Networks are good machine-learning solutions,</a:t>
            </a:r>
          </a:p>
          <a:p>
            <a:r>
              <a:rPr lang="en-US" altLang="fr-FR">
                <a:ea typeface="MS PGothic" charset="-128"/>
              </a:rPr>
              <a:t>Algorithmic progress - we are now able to “train” deep neural networks-, and they outperform classical approaches for image classification, 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rebirth of </a:t>
            </a:r>
            <a:r>
              <a:rPr lang="en-US" err="1"/>
              <a:t>neuromorphic</a:t>
            </a:r>
            <a:r>
              <a:rPr lang="en-US"/>
              <a:t> accelerators</a:t>
            </a:r>
            <a:endParaRPr lang="en-US" b="0"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27651" name="Slide Number Placeholder 7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fld id="{108922BF-C430-F940-8382-896CABB1FA77}" type="slidenum">
              <a:rPr lang="en-US" altLang="fr-FR" sz="1200"/>
              <a:pPr/>
              <a:t>6</a:t>
            </a:fld>
            <a:endParaRPr lang="en-US" altLang="fr-FR" sz="1200"/>
          </a:p>
        </p:txBody>
      </p:sp>
      <p:sp>
        <p:nvSpPr>
          <p:cNvPr id="27652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>
                <a:ea typeface="MS PGothic" charset="-128"/>
              </a:rPr>
              <a:t>Why Neural Networks are back?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Espace réservé du contenu 1"/>
          <p:cNvSpPr>
            <a:spLocks noGrp="1"/>
          </p:cNvSpPr>
          <p:nvPr>
            <p:ph idx="1"/>
          </p:nvPr>
        </p:nvSpPr>
        <p:spPr>
          <a:xfrm>
            <a:off x="577850" y="1346200"/>
            <a:ext cx="8359775" cy="4686300"/>
          </a:xfrm>
        </p:spPr>
        <p:txBody>
          <a:bodyPr/>
          <a:lstStyle/>
          <a:p>
            <a:r>
              <a:rPr lang="en-US" altLang="fr-FR">
                <a:ea typeface="MS PGothic" charset="-128"/>
              </a:rPr>
              <a:t>ImageNet classification (Hinton’s team, hired by Google) </a:t>
            </a:r>
          </a:p>
          <a:p>
            <a:pPr lvl="1"/>
            <a:r>
              <a:rPr lang="en-US" altLang="fr-FR">
                <a:ea typeface="MS PGothic" charset="-128"/>
              </a:rPr>
              <a:t>14,197,122  images, 1,000 different classes</a:t>
            </a:r>
          </a:p>
          <a:p>
            <a:pPr lvl="1"/>
            <a:r>
              <a:rPr lang="en-US" altLang="fr-FR">
                <a:ea typeface="MS PGothic" charset="-128"/>
              </a:rPr>
              <a:t>Top-5 17% error rate (huge improvement)</a:t>
            </a:r>
          </a:p>
          <a:p>
            <a:pPr lvl="1"/>
            <a:endParaRPr lang="en-US" altLang="fr-FR">
              <a:ea typeface="MS PGothic" charset="-128"/>
            </a:endParaRPr>
          </a:p>
          <a:p>
            <a:pPr lvl="1"/>
            <a:endParaRPr lang="en-US" altLang="fr-FR">
              <a:ea typeface="MS PGothic" charset="-128"/>
            </a:endParaRPr>
          </a:p>
          <a:p>
            <a:pPr lvl="1"/>
            <a:endParaRPr lang="en-US" altLang="fr-FR">
              <a:ea typeface="MS PGothic" charset="-128"/>
            </a:endParaRPr>
          </a:p>
          <a:p>
            <a:r>
              <a:rPr lang="en-US" altLang="fr-FR">
                <a:ea typeface="MS PGothic" charset="-128"/>
              </a:rPr>
              <a:t>Facebook’s ‘</a:t>
            </a:r>
            <a:r>
              <a:rPr lang="en-US" altLang="ja-JP">
                <a:ea typeface="MS PGothic" charset="-128"/>
              </a:rPr>
              <a:t>DeepFace</a:t>
            </a:r>
            <a:r>
              <a:rPr lang="en-US" altLang="fr-FR">
                <a:ea typeface="MS PGothic" charset="-128"/>
              </a:rPr>
              <a:t>’</a:t>
            </a:r>
            <a:r>
              <a:rPr lang="en-US" altLang="ja-JP">
                <a:ea typeface="MS PGothic" charset="-128"/>
              </a:rPr>
              <a:t> Program (labs headed by Y. LeCun) </a:t>
            </a:r>
          </a:p>
          <a:p>
            <a:pPr lvl="1"/>
            <a:r>
              <a:rPr lang="en-US" altLang="fr-FR">
                <a:ea typeface="MS PGothic" charset="-128"/>
              </a:rPr>
              <a:t>4.4 million images, 4,030 identities</a:t>
            </a:r>
          </a:p>
          <a:p>
            <a:pPr lvl="1"/>
            <a:r>
              <a:rPr lang="en-US" altLang="fr-FR">
                <a:ea typeface="MS PGothic" charset="-128"/>
              </a:rPr>
              <a:t>97.35% accuracy, vs. 97.53% human performance</a:t>
            </a:r>
          </a:p>
          <a:p>
            <a:endParaRPr lang="en-US" altLang="fr-FR">
              <a:ea typeface="MS PGothic" charset="-128"/>
            </a:endParaRPr>
          </a:p>
        </p:txBody>
      </p:sp>
      <p:sp>
        <p:nvSpPr>
          <p:cNvPr id="28674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sz="2800">
                <a:ea typeface="MS PGothic" charset="-128"/>
              </a:rPr>
              <a:t>State-of-the-art in image classification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rebirth of </a:t>
            </a:r>
            <a:r>
              <a:rPr lang="en-US" err="1"/>
              <a:t>neuromorphic</a:t>
            </a:r>
            <a:r>
              <a:rPr lang="en-US"/>
              <a:t> accelerators</a:t>
            </a:r>
            <a:endParaRPr lang="en-US" b="0"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28676" name="Slide Number Placeholder 7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fld id="{A3FC314C-2114-8143-8C24-64682AEAFCCF}" type="slidenum">
              <a:rPr lang="en-US" altLang="fr-FR" sz="1200"/>
              <a:pPr/>
              <a:t>7</a:t>
            </a:fld>
            <a:r>
              <a:rPr lang="en-US" altLang="fr-FR" sz="1200"/>
              <a:t> </a:t>
            </a:r>
          </a:p>
        </p:txBody>
      </p:sp>
      <p:pic>
        <p:nvPicPr>
          <p:cNvPr id="28677" name="Image 5" descr="Capture d’écran 2015-08-31 à 14.56.1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4373563"/>
            <a:ext cx="5746750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ZoneTexte 7"/>
          <p:cNvSpPr txBox="1">
            <a:spLocks noChangeArrowheads="1"/>
          </p:cNvSpPr>
          <p:nvPr/>
        </p:nvSpPr>
        <p:spPr bwMode="auto">
          <a:xfrm>
            <a:off x="6318250" y="5672138"/>
            <a:ext cx="2198688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 sz="700"/>
              <a:t>From:Y. Taigman,  M. Yang,  M.A. Ranzato, </a:t>
            </a:r>
          </a:p>
          <a:p>
            <a:r>
              <a:rPr lang="en-US" altLang="fr-FR" sz="700"/>
              <a:t>“</a:t>
            </a:r>
            <a:r>
              <a:rPr lang="en-US" altLang="ja-JP" sz="700"/>
              <a:t>DeepFace: Closing the Gap to Human-Level </a:t>
            </a:r>
          </a:p>
          <a:p>
            <a:r>
              <a:rPr lang="en-US" altLang="fr-FR" sz="700"/>
              <a:t>Performance in Face Verification”</a:t>
            </a:r>
          </a:p>
          <a:p>
            <a:endParaRPr lang="en-US" altLang="fr-FR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2393950"/>
            <a:ext cx="318611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dropped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30425" y="8877300"/>
            <a:ext cx="7861300" cy="3035300"/>
          </a:xfrm>
          <a:prstGeom prst="rect">
            <a:avLst/>
          </a:prstGeom>
          <a:ln w="12700">
            <a:miter lim="400000"/>
          </a:ln>
          <a:effectLst>
            <a:outerShdw blurRad="88900" dist="88900" dir="2700000" rotWithShape="0">
              <a:srgbClr val="5E5E5E">
                <a:alpha val="75000"/>
              </a:srgbClr>
            </a:outerShdw>
          </a:effectLst>
        </p:spPr>
      </p:pic>
      <p:pic>
        <p:nvPicPr>
          <p:cNvPr id="11" name="dropped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82825" y="9029700"/>
            <a:ext cx="7861300" cy="3035300"/>
          </a:xfrm>
          <a:prstGeom prst="rect">
            <a:avLst/>
          </a:prstGeom>
          <a:ln w="12700">
            <a:miter lim="400000"/>
          </a:ln>
          <a:effectLst>
            <a:outerShdw blurRad="88900" dist="88900" dir="2700000" rotWithShape="0">
              <a:srgbClr val="5E5E5E">
                <a:alpha val="75000"/>
              </a:srgbClr>
            </a:outerShdw>
          </a:effectLst>
        </p:spPr>
      </p:pic>
      <p:pic>
        <p:nvPicPr>
          <p:cNvPr id="12" name="dropped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35225" y="9182100"/>
            <a:ext cx="7861300" cy="3035300"/>
          </a:xfrm>
          <a:prstGeom prst="rect">
            <a:avLst/>
          </a:prstGeom>
          <a:ln w="12700">
            <a:miter lim="400000"/>
          </a:ln>
          <a:effectLst>
            <a:outerShdw blurRad="88900" dist="88900" dir="2700000" rotWithShape="0">
              <a:srgbClr val="5E5E5E">
                <a:alpha val="75000"/>
              </a:srgbClr>
            </a:outerShdw>
          </a:effectLst>
        </p:spPr>
      </p:pic>
      <p:pic>
        <p:nvPicPr>
          <p:cNvPr id="13" name="dropped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7675" y="2484438"/>
            <a:ext cx="1998663" cy="803275"/>
          </a:xfrm>
          <a:prstGeom prst="rect">
            <a:avLst/>
          </a:prstGeom>
          <a:ln w="12700">
            <a:miter lim="400000"/>
          </a:ln>
          <a:effectLst>
            <a:outerShdw blurRad="88900" dist="88900" dir="2700000" rotWithShape="0">
              <a:srgbClr val="5E5E5E">
                <a:alpha val="75000"/>
              </a:srgbClr>
            </a:outerShdw>
          </a:effectLst>
        </p:spPr>
      </p:pic>
      <p:sp>
        <p:nvSpPr>
          <p:cNvPr id="28684" name="ZoneTexte 14"/>
          <p:cNvSpPr txBox="1">
            <a:spLocks noChangeArrowheads="1"/>
          </p:cNvSpPr>
          <p:nvPr/>
        </p:nvSpPr>
        <p:spPr bwMode="auto">
          <a:xfrm>
            <a:off x="7677150" y="279400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endParaRPr lang="fr-FR" altLang="fr-FR"/>
          </a:p>
        </p:txBody>
      </p:sp>
      <p:sp>
        <p:nvSpPr>
          <p:cNvPr id="28685" name="ZoneTexte 15"/>
          <p:cNvSpPr txBox="1">
            <a:spLocks noChangeArrowheads="1"/>
          </p:cNvSpPr>
          <p:nvPr/>
        </p:nvSpPr>
        <p:spPr bwMode="auto">
          <a:xfrm>
            <a:off x="6777038" y="2393950"/>
            <a:ext cx="20193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US" altLang="fr-FR" sz="1200"/>
              <a:t>650,000 neurons</a:t>
            </a:r>
          </a:p>
          <a:p>
            <a:r>
              <a:rPr lang="en-US" altLang="fr-FR" sz="1200"/>
              <a:t>60,000,000 parameters</a:t>
            </a:r>
          </a:p>
          <a:p>
            <a:r>
              <a:rPr lang="en-US" altLang="fr-FR" sz="1200"/>
              <a:t>630,000,000 synapses</a:t>
            </a:r>
          </a:p>
          <a:p>
            <a:endParaRPr lang="en-US" alt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dvAuto="0"/>
      <p:bldP spid="11" grpId="0" animBg="1" advAuto="0"/>
      <p:bldP spid="12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>
                <a:ea typeface="MS PGothic" charset="-128"/>
              </a:rPr>
              <a:t>Examples of results (ImageNet)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rebirth of </a:t>
            </a:r>
            <a:r>
              <a:rPr lang="en-US" err="1"/>
              <a:t>neuromorphic</a:t>
            </a:r>
            <a:r>
              <a:rPr lang="en-US"/>
              <a:t> accelerators</a:t>
            </a:r>
            <a:endParaRPr lang="en-US" b="0"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29699" name="Slide Number Placeholder 7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fld id="{ADCE5B6B-2CDA-DC4C-A11F-BF4C9C36B324}" type="slidenum">
              <a:rPr lang="en-US" altLang="fr-FR" sz="1200"/>
              <a:pPr/>
              <a:t>8</a:t>
            </a:fld>
            <a:r>
              <a:rPr lang="en-US" altLang="fr-FR" sz="1200"/>
              <a:t> </a:t>
            </a:r>
          </a:p>
        </p:txBody>
      </p:sp>
      <p:grpSp>
        <p:nvGrpSpPr>
          <p:cNvPr id="8" name="Group 360"/>
          <p:cNvGrpSpPr>
            <a:grpSpLocks/>
          </p:cNvGrpSpPr>
          <p:nvPr/>
        </p:nvGrpSpPr>
        <p:grpSpPr bwMode="auto">
          <a:xfrm>
            <a:off x="1062038" y="1511300"/>
            <a:ext cx="7380287" cy="4508500"/>
            <a:chOff x="0" y="40806"/>
            <a:chExt cx="13044586" cy="10106492"/>
          </a:xfrm>
        </p:grpSpPr>
        <p:sp>
          <p:nvSpPr>
            <p:cNvPr id="9" name="Shape 340"/>
            <p:cNvSpPr/>
            <p:nvPr/>
          </p:nvSpPr>
          <p:spPr>
            <a:xfrm>
              <a:off x="0" y="40806"/>
              <a:ext cx="13044586" cy="10106492"/>
            </a:xfrm>
            <a:prstGeom prst="rect">
              <a:avLst/>
            </a:prstGeom>
            <a:solidFill>
              <a:srgbClr val="6DBE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endParaRPr>
            </a:p>
          </p:txBody>
        </p:sp>
        <p:pic>
          <p:nvPicPr>
            <p:cNvPr id="29702" name="droppedImage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238" y="652909"/>
              <a:ext cx="1878141" cy="2992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9703" name="droppedImag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0398" y="652909"/>
              <a:ext cx="1850137" cy="2992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9704" name="droppedImage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43" y="3795036"/>
              <a:ext cx="1845377" cy="2992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9705" name="droppedImag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364" y="3795036"/>
              <a:ext cx="1812886" cy="2992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9706" name="droppedImag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4274" y="3795036"/>
              <a:ext cx="1812886" cy="2992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9707" name="droppedImage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6266" y="6937161"/>
              <a:ext cx="1815124" cy="2992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9708" name="droppedImage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636" y="6934082"/>
              <a:ext cx="1837720" cy="2992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9709" name="droppedImage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3967" y="670345"/>
              <a:ext cx="1857846" cy="2992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9710" name="droppedImage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8717" y="3795036"/>
              <a:ext cx="1837720" cy="2992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9711" name="droppedImag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77037" y="3795036"/>
              <a:ext cx="1878141" cy="2992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9712" name="droppedImage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920" y="680113"/>
              <a:ext cx="1817761" cy="2992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9713" name="droppedImage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6266" y="652909"/>
              <a:ext cx="1882784" cy="2992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9714" name="droppedImage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9026" y="6909955"/>
              <a:ext cx="1850137" cy="2992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9715" name="droppedImage.pn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0398" y="3727023"/>
              <a:ext cx="1815536" cy="2992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9716" name="droppedImage.pn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7910" y="6937161"/>
              <a:ext cx="1862554" cy="2992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9717" name="droppedImage.pn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3194" y="6950764"/>
              <a:ext cx="1842492" cy="2992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9718" name="droppedImage.pn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1547" y="6950764"/>
              <a:ext cx="1862554" cy="2992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9719" name="droppedImage.pn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9833" y="652909"/>
              <a:ext cx="1857847" cy="2992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fr-FR">
                <a:ea typeface="MS PGothic" charset="-128"/>
              </a:rPr>
              <a:t>Application needs– “big data” lead to process more and more unstructured data such as images, video, natural signals -, and Neural Networks are good machine-learning solutions,</a:t>
            </a:r>
          </a:p>
          <a:p>
            <a:r>
              <a:rPr lang="en-US" altLang="fr-FR">
                <a:ea typeface="MS PGothic" charset="-128"/>
              </a:rPr>
              <a:t>Algorithmic progress - we are now able to “train” deep neural networks-, and they outperform classical approaches for image classification, </a:t>
            </a:r>
          </a:p>
          <a:p>
            <a:r>
              <a:rPr lang="en-US" altLang="fr-FR">
                <a:ea typeface="MS PGothic" charset="-128"/>
              </a:rPr>
              <a:t>Technological - the high level of parallelism of neural networks can now be implemented in silicon-, </a:t>
            </a:r>
          </a:p>
          <a:p>
            <a:r>
              <a:rPr lang="en-US" altLang="fr-FR">
                <a:ea typeface="MS PGothic" charset="-128"/>
              </a:rPr>
              <a:t>Software crisis – Explicitly programming a large set of processors is difficult, Neural Networks replace imperative programming by a “programming” by examples-, 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rebirth of </a:t>
            </a:r>
            <a:r>
              <a:rPr lang="en-US" err="1"/>
              <a:t>neuromorphic</a:t>
            </a:r>
            <a:r>
              <a:rPr lang="en-US"/>
              <a:t> accelerators</a:t>
            </a:r>
            <a:endParaRPr lang="en-US" b="0"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30723" name="Slide Number Placeholder 7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fld id="{D518EC22-4068-D546-8708-C0C1D3F0D39E}" type="slidenum">
              <a:rPr lang="en-US" altLang="fr-FR" sz="1200"/>
              <a:pPr/>
              <a:t>9</a:t>
            </a:fld>
            <a:endParaRPr lang="en-US" altLang="fr-FR" sz="1200"/>
          </a:p>
        </p:txBody>
      </p:sp>
      <p:sp>
        <p:nvSpPr>
          <p:cNvPr id="30724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>
                <a:ea typeface="MS PGothic" charset="-128"/>
              </a:rPr>
              <a:t>Why Neural Networks are back?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LINAME" val="ᩬ᪅ᩚ᪃᩸᪊᪊᪀᩽᪀᩼᩻"/>
  <p:tag name="DATETIME" val="ᩎᩆᩈᩊᩆᩉᩇᩈᩌᨷᨷᩈᩎᩑᩊᩉᩧᩤᨷᨿᩞᩤᩫᩂᩉᩑᩇᩀ"/>
  <p:tag name="DONEBY" val="ᩪᩫᩳᩘ᪅᩻᪉᩼᪀᩸ᨷᩚᩘᩫ᩟ᩜᩣ᩠ᩥ"/>
  <p:tag name="IPADDRESS" val="ᩚᩩᩦᩇᩏᩈᩌᩈ"/>
  <p:tag name="APPVER" val="ᩊᩅᩇ"/>
  <p:tag name="RANDOM" val="23"/>
  <p:tag name="CHECKSUM" val="ᩋᩎᩊᩎ"/>
</p:tagLst>
</file>

<file path=ppt/theme/theme1.xml><?xml version="1.0" encoding="utf-8"?>
<a:theme xmlns:a="http://schemas.openxmlformats.org/drawingml/2006/main" name="Profile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005CB8"/>
      </a:accent2>
      <a:accent3>
        <a:srgbClr val="FFFFFF"/>
      </a:accent3>
      <a:accent4>
        <a:srgbClr val="000000"/>
      </a:accent4>
      <a:accent5>
        <a:srgbClr val="CED5DD"/>
      </a:accent5>
      <a:accent6>
        <a:srgbClr val="00264C"/>
      </a:accent6>
      <a:hlink>
        <a:srgbClr val="005CB8"/>
      </a:hlink>
      <a:folHlink>
        <a:srgbClr val="003366"/>
      </a:folHlink>
    </a:clrScheme>
    <a:fontScheme name="Profi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469900" marR="0" indent="-469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Tx/>
          <a:buFont typeface="Wingdings" pitchFamily="2" charset="2"/>
          <a:buChar char="o"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469900" marR="0" indent="-469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Tx/>
          <a:buFont typeface="Wingdings" pitchFamily="2" charset="2"/>
          <a:buChar char="o"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299</TotalTime>
  <Words>2277</Words>
  <Application>Microsoft Macintosh PowerPoint</Application>
  <PresentationFormat>Format US (216 x 279 mm)</PresentationFormat>
  <Paragraphs>513</Paragraphs>
  <Slides>32</Slides>
  <Notes>2</Notes>
  <HiddenSlides>1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43" baseType="lpstr">
      <vt:lpstr>Arial</vt:lpstr>
      <vt:lpstr>Calibri</vt:lpstr>
      <vt:lpstr>Gill Sans</vt:lpstr>
      <vt:lpstr>HG丸ｺﾞｼｯｸM-PRO</vt:lpstr>
      <vt:lpstr>MS PGothic</vt:lpstr>
      <vt:lpstr>ＭＳ Ｐゴシック</vt:lpstr>
      <vt:lpstr>Times New Roman</vt:lpstr>
      <vt:lpstr>Verdana</vt:lpstr>
      <vt:lpstr>Webdings</vt:lpstr>
      <vt:lpstr>Wingdings</vt:lpstr>
      <vt:lpstr>Profile</vt:lpstr>
      <vt:lpstr>The rebirth of neuromorphic accelerators</vt:lpstr>
      <vt:lpstr>1990’s Neurocomputers...</vt:lpstr>
      <vt:lpstr>1990’s Neurocomputers...</vt:lpstr>
      <vt:lpstr>1990’s Neurocomputers...</vt:lpstr>
      <vt:lpstr>1990’s Neurocomputers...</vt:lpstr>
      <vt:lpstr>Why Neural Networks are back?</vt:lpstr>
      <vt:lpstr>State-of-the-art in image classification</vt:lpstr>
      <vt:lpstr>Examples of results (ImageNet)</vt:lpstr>
      <vt:lpstr>Why Neural Networks are back?</vt:lpstr>
      <vt:lpstr>Deep Neural Networks: state-of-the-art in image recognition</vt:lpstr>
      <vt:lpstr>What is a neural network</vt:lpstr>
      <vt:lpstr>Topology of Neural networks </vt:lpstr>
      <vt:lpstr>What is a Deep Network, CNN?</vt:lpstr>
      <vt:lpstr>Example of size of a typical CNN</vt:lpstr>
      <vt:lpstr>Simplifying the computations</vt:lpstr>
      <vt:lpstr>Fast and accurate NN exploration</vt:lpstr>
      <vt:lpstr>Optimized DSP for NN: NeuroDSP</vt:lpstr>
      <vt:lpstr>But Neural Networks have other properties</vt:lpstr>
      <vt:lpstr>Spike-based Coding</vt:lpstr>
      <vt:lpstr>SNN Hardware Accelerator</vt:lpstr>
      <vt:lpstr>Also potential for new learning rules</vt:lpstr>
      <vt:lpstr>Learning from neuroscience: a STDP Primer</vt:lpstr>
      <vt:lpstr>Principle of STDP on Crossbars of Memristors</vt:lpstr>
      <vt:lpstr>Can it compute? A 2 synapses’ dog!</vt:lpstr>
      <vt:lpstr>Unsupervised learning example</vt:lpstr>
      <vt:lpstr>Weights Evolution During Learning</vt:lpstr>
      <vt:lpstr>Is it feasible? CBRAM memristor test chip</vt:lpstr>
      <vt:lpstr>Novel NVMs-based Architectures</vt:lpstr>
      <vt:lpstr>Conclusion: Overview of some trends…</vt:lpstr>
      <vt:lpstr>Evolution of computing?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rebirth of neuromorphic accelerators</dc:title>
  <dc:subject/>
  <dc:creator>Utilisateur de Microsoft Office</dc:creator>
  <cp:keywords/>
  <dc:description/>
  <cp:lastModifiedBy>Utilisateur de Microsoft Office</cp:lastModifiedBy>
  <cp:revision>8</cp:revision>
  <cp:lastPrinted>2015-10-12T15:36:22Z</cp:lastPrinted>
  <dcterms:created xsi:type="dcterms:W3CDTF">2015-12-02T18:02:22Z</dcterms:created>
  <dcterms:modified xsi:type="dcterms:W3CDTF">2015-12-03T08:08:57Z</dcterms:modified>
  <cp:category/>
</cp:coreProperties>
</file>